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83450" y="767575"/>
            <a:ext cx="4733100" cy="3837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f0ead80bd_0_0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3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6f0ead80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6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8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0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1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6f0ead80bd_0_38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300" cy="4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This is a Pear Deck Multiple Choice Slide. Your current options are: A: classical conditioning, B: habituation, C: non-contingent stimulus presentation, D: none of the above,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To edit the type of question or choices, go back to the "Ask Students a Question" in the Pear Deck sidebar.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6f0ead80b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3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4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5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6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8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9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0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1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2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3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4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This is a Pear Deck Multiple Choice Slide. Your current options are: A: functional explanation, B: Freudian explanation, C: cognitive explanation, D: neurological explanation,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To edit the type of question or choices, go back to the "Ask Students a Question" in the Pear Deck sidebar.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This is a Pear Deck Multiple Choice Slide. Your current options are: A: Product A is more strongly associated in memory with positive concepts than Product B, B: Product A meets people's needs better than Product B, C: Product A is more often seen on TV than Product B, D: None of the above alternatives is correct,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To edit the type of question or choices, go back to the "Ask Students a Question" in the Pear Deck sidebar.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:notes"/>
          <p:cNvSpPr txBox="1">
            <a:spLocks noGrp="1"/>
          </p:cNvSpPr>
          <p:nvPr>
            <p:ph type="body" idx="1"/>
          </p:nvPr>
        </p:nvSpPr>
        <p:spPr>
          <a:xfrm>
            <a:off x="709925" y="4861425"/>
            <a:ext cx="5679425" cy="4605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bXVsdGlwbGVDaG9pY2UiLCJkcmFnZ2FibGVzIjpbeyJpZCI6ImRyYWdnYWJsZTAiLCJ0eXBlIjoiaWNvbiIsImljb24iOnsiaWQiOiJkZWZhdWx0LWNpcmNsZSJ9LCJjb2xvciI6IiNENTFEMjgifV0sImRyYWdnYWJsZVNpemUiOjEyLjU1LCJlbWJlZGRhYmxlVXJsIjoiaHR0cHM6Ly8iLCJhbnN3ZXJzIjpbImtsYXNzaWVrZSBjb25kaXRpb25lcmluZyIsImhhYml0dWF0aWUiLCJuaWV0LWNvbnRpbmdlbnRlIHByaWtrZWxhYW5iaWVkaW5nIiwiZ2VlbiB2YW4gYm92ZW5zdGFhbmRlIl19pearId=magic-pear-shape-identifier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dontchangethislink.peardeckmagic.zone?eyJ0eXBlIjoiZ29vZ2xlLXNsaWRlcy1hZGRvbi1yZXNwb25zZS1mb290ZXIiLCJsYXN0RWRpdGVkQnkiOiIxMTY2MzI2ODcxNjE5NDEwNTQ2MDMiLCJwcmVzZW50YXRpb25JZCI6IjFoai1ybVFYR2lQRlg4NFRDdGl3cU9vVXB6djZZMlBLaTI3TlBYZ2E2U3FFIiwiY29udGVudElkIjoiY3VzdG9tLXJlc3BvbnNlLW11bHRpcGxlQ2hvaWNlIiwic2xpZGVJZCI6Imc2ZjBlYWQ4MGJkXzBfMzgiLCJjb250ZW50SW5zdGFuY2VJZCI6IjFoai1ybVFYR2lQRlg4NFRDdGl3cU9vVXB6djZZMlBLaTI3TlBYZ2E2U3FFLzZmZGIwNGViLTE3NWEtNDQwYS1iNGJmLWEwMGRiMTc1ZTQyMCJ9pearId=magic-pear-metadata-identifier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bXVsdGlwbGVDaG9pY2UiLCJkcmFnZ2FibGVzIjpbeyJpZCI6ImRyYWdnYWJsZTAiLCJ0eXBlIjoiaWNvbiIsImljb24iOnsiaWQiOiJkZWZhdWx0LWNpcmNsZSJ9LCJjb2xvciI6IiNENTFEMjgifV0sImRyYWdnYWJsZVNpemUiOjEyLjU1LCJlbWJlZGRhYmxlVXJsIjoiaHR0cHM6Ly8iLCJhbnN3ZXJzIjpbImZ1bmN0aW9uZWxlIHZlcmtsYXJpbmciLCJGcmV1ZGlhYW5zZSB2ZXJrbGFyaW5nIiwiY29nbml0aWV2ZSB2ZXJrbGFyaW5nIiwibmV1cm9sb2dpc2NoZSB2ZXJrbGFyaW5nIl19pearId=magic-pear-shape-identifie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dontchangethislink.peardeckmagic.zone?eyJ0eXBlIjoiZ29vZ2xlLXNsaWRlcy1hZGRvbi1yZXNwb25zZS1mb290ZXIiLCJsYXN0RWRpdGVkQnkiOiIxMTY2MzI2ODcxNjE5NDEwNTQ2MDMiLCJwcmVzZW50YXRpb25JZCI6IjFoai1ybVFYR2lQRlg4NFRDdGl3cU9vVXB6djZZMlBLaTI3TlBYZ2E2U3FFIiwiY29udGVudElkIjoiY3VzdG9tLXJlc3BvbnNlLW11bHRpcGxlQ2hvaWNlIiwic2xpZGVJZCI6InA1IiwiY29udGVudEluc3RhbmNlSWQiOiIxaGotcm1RWEdpUEZYODRUQ3Rpd3FPb1VwenY2WTJQS2kyN05QWGdhNlNxRS9mZDY4NDc0Ni0xMTVlLTRkMTQtODNiNC1lODQ3NmMxOTMzNGIifQ==pearId=magic-pear-metadata-identifier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bXVsdGlwbGVDaG9pY2UiLCJkcmFnZ2FibGVzIjpbeyJpZCI6ImRyYWdnYWJsZTAiLCJ0eXBlIjoiaWNvbiIsImljb24iOnsiaWQiOiJkZWZhdWx0LWNpcmNsZSJ9LCJjb2xvciI6IiNENTFEMjgifV0sImRyYWdnYWJsZVNpemUiOjEyLjU1LCJlbWJlZGRhYmxlVXJsIjoiaHR0cHM6Ly8iLCJhbnN3ZXJzIjpbIlByb2R1Y3QgQSBpcyBpbiBoZXQgZ2VoZXVnZW4gc3RlcmtlciBnZWFzc29jaWVlcmQgbWV0IHBvc2l0aWV2ZSBjb25jZXB0ZW4gZGFuIFByb2R1Y3QgQiIsIlByb2R1Y3QgQSB2b2xkb2V0IGJldGVyIGFhbiBkZSBiZWhvZWZ0ZXMgdmFuIG1lbnNlbiBkYW4gUHJvZHVjdCBCIiwiUHJvZHVjdCBBIGlzIHZha2VyIHRlIHppZW4gb3AgVFYgZGFuIFByb2R1Y3QgQiIsIkdlZW4gdmFuIGJvdmVuc3RhYW5kZSBhbHRlcm5hdGlldmVuIGlzIGNvcnJlY3QiXX0=pearId=magic-pear-shape-identifie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dontchangethislink.peardeckmagic.zone?eyJ0eXBlIjoiZ29vZ2xlLXNsaWRlcy1hZGRvbi1yZXNwb25zZS1mb290ZXIiLCJsYXN0RWRpdGVkQnkiOiIxMTY2MzI2ODcxNjE5NDEwNTQ2MDMiLCJwcmVzZW50YXRpb25JZCI6IjFoai1ybVFYR2lQRlg4NFRDdGl3cU9vVXB6djZZMlBLaTI3TlBYZ2E2U3FFIiwiY29udGVudElkIjoiY3VzdG9tLXJlc3BvbnNlLW11bHRpcGxlQ2hvaWNlIiwic2xpZGVJZCI6InA2IiwiY29udGVudEluc3RhbmNlSWQiOiIxaGotcm1RWEdpUEZYODRUQ3Rpd3FPb1VwenY2WTJQS2kyN05QWGdhNlNxRS8xZjYwMTFkNC1iNGNkLTQ2ZmQtYjJiNC1hMDU2MDhiYWVkMDUifQ==pearId=magic-pear-metadata-identifier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685800" y="181610"/>
            <a:ext cx="7772400" cy="561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 from previous lesson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Learning = effect of regularity in environment on behavior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=&gt; is hypothetical explanation of behavior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=&gt; is an effect, not a mental process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Three forms of learning that refer to three types of regularities + complex learning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Two complementary questions about learning: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What aspects of environment moderate learning?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What mental processes mediate learning?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2" name="Google Shape;152;p22"/>
          <p:cNvCxnSpPr/>
          <p:nvPr/>
        </p:nvCxnSpPr>
        <p:spPr>
          <a:xfrm rot="10800000">
            <a:off x="1547812" y="549275"/>
            <a:ext cx="0" cy="482282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53" name="Google Shape;153;p22"/>
          <p:cNvCxnSpPr/>
          <p:nvPr/>
        </p:nvCxnSpPr>
        <p:spPr>
          <a:xfrm>
            <a:off x="1547812" y="5373687"/>
            <a:ext cx="5113337" cy="15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54" name="Google Shape;154;p22"/>
          <p:cNvCxnSpPr/>
          <p:nvPr/>
        </p:nvCxnSpPr>
        <p:spPr>
          <a:xfrm>
            <a:off x="1547812" y="2420937"/>
            <a:ext cx="1655762" cy="295275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55" name="Google Shape;155;p22"/>
          <p:cNvCxnSpPr/>
          <p:nvPr/>
        </p:nvCxnSpPr>
        <p:spPr>
          <a:xfrm rot="10800000" flipH="1">
            <a:off x="1547812" y="765175"/>
            <a:ext cx="5256212" cy="122396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56" name="Google Shape;156;p22"/>
          <p:cNvSpPr txBox="1"/>
          <p:nvPr/>
        </p:nvSpPr>
        <p:spPr>
          <a:xfrm>
            <a:off x="830262" y="620712"/>
            <a:ext cx="538162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</a:t>
            </a:r>
            <a:endParaRPr/>
          </a:p>
        </p:txBody>
      </p:sp>
      <p:sp>
        <p:nvSpPr>
          <p:cNvPr id="157" name="Google Shape;157;p22"/>
          <p:cNvSpPr txBox="1"/>
          <p:nvPr/>
        </p:nvSpPr>
        <p:spPr>
          <a:xfrm>
            <a:off x="5219700" y="5516562"/>
            <a:ext cx="17272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 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presentations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</p:txBody>
      </p:sp>
      <p:sp>
        <p:nvSpPr>
          <p:cNvPr id="158" name="Google Shape;158;p22"/>
          <p:cNvSpPr txBox="1"/>
          <p:nvPr/>
        </p:nvSpPr>
        <p:spPr>
          <a:xfrm>
            <a:off x="5364144" y="3141650"/>
            <a:ext cx="27102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Neutral stimulus </a:t>
            </a:r>
            <a:endParaRPr/>
          </a:p>
        </p:txBody>
      </p:sp>
      <p:sp>
        <p:nvSpPr>
          <p:cNvPr id="159" name="Google Shape;159;p22"/>
          <p:cNvSpPr txBox="1"/>
          <p:nvPr/>
        </p:nvSpPr>
        <p:spPr>
          <a:xfrm>
            <a:off x="5117868" y="3554388"/>
            <a:ext cx="35247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Very intense stimulus </a:t>
            </a:r>
            <a:endParaRPr/>
          </a:p>
        </p:txBody>
      </p:sp>
      <p:cxnSp>
        <p:nvCxnSpPr>
          <p:cNvPr id="160" name="Google Shape;160;p22"/>
          <p:cNvCxnSpPr/>
          <p:nvPr/>
        </p:nvCxnSpPr>
        <p:spPr>
          <a:xfrm>
            <a:off x="4787900" y="3429000"/>
            <a:ext cx="504825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61" name="Google Shape;161;p22"/>
          <p:cNvCxnSpPr/>
          <p:nvPr/>
        </p:nvCxnSpPr>
        <p:spPr>
          <a:xfrm>
            <a:off x="4787900" y="3789362"/>
            <a:ext cx="50482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body" idx="1"/>
          </p:nvPr>
        </p:nvSpPr>
        <p:spPr>
          <a:xfrm>
            <a:off x="342912" y="366937"/>
            <a:ext cx="8458200" cy="59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I.1.2. Nature of behavior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dirty="0"/>
              <a:t>1) 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general: </a:t>
            </a:r>
            <a:r>
              <a:rPr lang="en-US" sz="2800" dirty="0"/>
              <a:t>changes in 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intensity of response, liking, responses of spiders, slowing down classical conditioning, ...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dirty="0"/>
              <a:t>2) 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lab usually change Orientation Response (OR)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different components: increase in skin conductance, decrease in heart rate, EEG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habituation rate differs from component to component (e.g., heart rate faster than skin conductance)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>
            <a:spLocks noGrp="1"/>
          </p:cNvSpPr>
          <p:nvPr>
            <p:ph type="body" idx="1"/>
          </p:nvPr>
        </p:nvSpPr>
        <p:spPr>
          <a:xfrm>
            <a:off x="179387" y="404812"/>
            <a:ext cx="8458200" cy="59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800" dirty="0"/>
              <a:t>- 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interactions between nature stimuli and nature behavior: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°No difference in habituation heart rate between</a:t>
            </a: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01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		neutral and affective images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°Difference in habituation skin conductance</a:t>
            </a: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01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		between neutral and affective images 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6" name="Google Shape;176;p25"/>
          <p:cNvCxnSpPr/>
          <p:nvPr/>
        </p:nvCxnSpPr>
        <p:spPr>
          <a:xfrm>
            <a:off x="5292725" y="4437062"/>
            <a:ext cx="316706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77" name="Google Shape;177;p25"/>
          <p:cNvCxnSpPr/>
          <p:nvPr/>
        </p:nvCxnSpPr>
        <p:spPr>
          <a:xfrm>
            <a:off x="5292725" y="3500437"/>
            <a:ext cx="792162" cy="936625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78" name="Google Shape;178;p25"/>
          <p:cNvCxnSpPr/>
          <p:nvPr/>
        </p:nvCxnSpPr>
        <p:spPr>
          <a:xfrm rot="10800000">
            <a:off x="5292725" y="1916112"/>
            <a:ext cx="0" cy="252095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79" name="Google Shape;179;p25"/>
          <p:cNvCxnSpPr/>
          <p:nvPr/>
        </p:nvCxnSpPr>
        <p:spPr>
          <a:xfrm>
            <a:off x="5292725" y="3068637"/>
            <a:ext cx="2952750" cy="576262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80" name="Google Shape;180;p25"/>
          <p:cNvCxnSpPr/>
          <p:nvPr/>
        </p:nvCxnSpPr>
        <p:spPr>
          <a:xfrm>
            <a:off x="900112" y="4437062"/>
            <a:ext cx="316706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81" name="Google Shape;181;p25"/>
          <p:cNvCxnSpPr/>
          <p:nvPr/>
        </p:nvCxnSpPr>
        <p:spPr>
          <a:xfrm rot="10800000">
            <a:off x="900112" y="1989137"/>
            <a:ext cx="0" cy="244792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82" name="Google Shape;182;p25"/>
          <p:cNvSpPr/>
          <p:nvPr/>
        </p:nvSpPr>
        <p:spPr>
          <a:xfrm>
            <a:off x="5292725" y="4292600"/>
            <a:ext cx="2952750" cy="1295400"/>
          </a:xfrm>
          <a:custGeom>
            <a:avLst/>
            <a:gdLst/>
            <a:ahLst/>
            <a:cxnLst/>
            <a:rect l="l" t="t" r="r" b="b"/>
            <a:pathLst>
              <a:path w="1860" h="816" extrusionOk="0">
                <a:moveTo>
                  <a:pt x="0" y="0"/>
                </a:moveTo>
                <a:cubicBezTo>
                  <a:pt x="3" y="90"/>
                  <a:pt x="7" y="181"/>
                  <a:pt x="317" y="317"/>
                </a:cubicBezTo>
                <a:cubicBezTo>
                  <a:pt x="627" y="453"/>
                  <a:pt x="1603" y="733"/>
                  <a:pt x="1860" y="816"/>
                </a:cubicBez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25"/>
          <p:cNvSpPr/>
          <p:nvPr/>
        </p:nvSpPr>
        <p:spPr>
          <a:xfrm>
            <a:off x="4932362" y="4221162"/>
            <a:ext cx="647700" cy="576262"/>
          </a:xfrm>
          <a:custGeom>
            <a:avLst/>
            <a:gdLst/>
            <a:ahLst/>
            <a:cxnLst/>
            <a:rect l="l" t="t" r="r" b="b"/>
            <a:pathLst>
              <a:path w="408" h="363" extrusionOk="0">
                <a:moveTo>
                  <a:pt x="0" y="0"/>
                </a:moveTo>
                <a:cubicBezTo>
                  <a:pt x="170" y="151"/>
                  <a:pt x="340" y="303"/>
                  <a:pt x="408" y="363"/>
                </a:cubicBez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25"/>
          <p:cNvSpPr/>
          <p:nvPr/>
        </p:nvSpPr>
        <p:spPr>
          <a:xfrm>
            <a:off x="4932362" y="4292600"/>
            <a:ext cx="3479800" cy="1260475"/>
          </a:xfrm>
          <a:custGeom>
            <a:avLst/>
            <a:gdLst/>
            <a:ahLst/>
            <a:cxnLst/>
            <a:rect l="l" t="t" r="r" b="b"/>
            <a:pathLst>
              <a:path w="2192" h="794" extrusionOk="0">
                <a:moveTo>
                  <a:pt x="0" y="0"/>
                </a:moveTo>
                <a:cubicBezTo>
                  <a:pt x="45" y="121"/>
                  <a:pt x="91" y="242"/>
                  <a:pt x="408" y="363"/>
                </a:cubicBezTo>
                <a:cubicBezTo>
                  <a:pt x="725" y="484"/>
                  <a:pt x="1618" y="658"/>
                  <a:pt x="1905" y="726"/>
                </a:cubicBezTo>
                <a:cubicBezTo>
                  <a:pt x="2192" y="794"/>
                  <a:pt x="2094" y="764"/>
                  <a:pt x="2132" y="771"/>
                </a:cubicBez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25"/>
          <p:cNvSpPr txBox="1"/>
          <p:nvPr/>
        </p:nvSpPr>
        <p:spPr>
          <a:xfrm>
            <a:off x="7451725" y="2205025"/>
            <a:ext cx="12525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neutral </a:t>
            </a:r>
            <a:endParaRPr/>
          </a:p>
        </p:txBody>
      </p:sp>
      <p:sp>
        <p:nvSpPr>
          <p:cNvPr id="186" name="Google Shape;186;p25"/>
          <p:cNvSpPr txBox="1"/>
          <p:nvPr/>
        </p:nvSpPr>
        <p:spPr>
          <a:xfrm>
            <a:off x="2411398" y="3357550"/>
            <a:ext cx="14100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significant </a:t>
            </a:r>
            <a:endParaRPr/>
          </a:p>
        </p:txBody>
      </p:sp>
      <p:cxnSp>
        <p:nvCxnSpPr>
          <p:cNvPr id="187" name="Google Shape;187;p25"/>
          <p:cNvCxnSpPr/>
          <p:nvPr/>
        </p:nvCxnSpPr>
        <p:spPr>
          <a:xfrm>
            <a:off x="941387" y="2709850"/>
            <a:ext cx="1525200" cy="17157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88" name="Google Shape;188;p25"/>
          <p:cNvSpPr txBox="1"/>
          <p:nvPr/>
        </p:nvSpPr>
        <p:spPr>
          <a:xfrm>
            <a:off x="1179512" y="4683317"/>
            <a:ext cx="2457767" cy="366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16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number of presentations </a:t>
            </a:r>
            <a:endParaRPr dirty="0"/>
          </a:p>
        </p:txBody>
      </p:sp>
      <p:sp>
        <p:nvSpPr>
          <p:cNvPr id="189" name="Google Shape;189;p25"/>
          <p:cNvSpPr txBox="1"/>
          <p:nvPr/>
        </p:nvSpPr>
        <p:spPr>
          <a:xfrm>
            <a:off x="5868194" y="4640282"/>
            <a:ext cx="2303462" cy="336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16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number of presentations </a:t>
            </a:r>
            <a:endParaRPr dirty="0"/>
          </a:p>
        </p:txBody>
      </p:sp>
      <p:sp>
        <p:nvSpPr>
          <p:cNvPr id="190" name="Google Shape;190;p25"/>
          <p:cNvSpPr txBox="1"/>
          <p:nvPr/>
        </p:nvSpPr>
        <p:spPr>
          <a:xfrm>
            <a:off x="-69850" y="2060575"/>
            <a:ext cx="1011237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Intensity </a:t>
            </a:r>
            <a:endParaRPr/>
          </a:p>
          <a:p>
            <a:pPr marL="609600" marR="0" lvl="0" indent="-609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response </a:t>
            </a:r>
            <a:endParaRPr/>
          </a:p>
        </p:txBody>
      </p:sp>
      <p:cxnSp>
        <p:nvCxnSpPr>
          <p:cNvPr id="191" name="Google Shape;191;p25"/>
          <p:cNvCxnSpPr/>
          <p:nvPr/>
        </p:nvCxnSpPr>
        <p:spPr>
          <a:xfrm>
            <a:off x="900112" y="3141662"/>
            <a:ext cx="1079500" cy="129698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92" name="Google Shape;192;p25"/>
          <p:cNvCxnSpPr/>
          <p:nvPr/>
        </p:nvCxnSpPr>
        <p:spPr>
          <a:xfrm>
            <a:off x="1979612" y="3068637"/>
            <a:ext cx="4318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93" name="Google Shape;193;p25"/>
          <p:cNvCxnSpPr/>
          <p:nvPr/>
        </p:nvCxnSpPr>
        <p:spPr>
          <a:xfrm>
            <a:off x="1979612" y="3573462"/>
            <a:ext cx="431800" cy="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94" name="Google Shape;194;p25"/>
          <p:cNvSpPr txBox="1"/>
          <p:nvPr/>
        </p:nvSpPr>
        <p:spPr>
          <a:xfrm>
            <a:off x="7451725" y="2708275"/>
            <a:ext cx="1588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significant </a:t>
            </a:r>
            <a:endParaRPr/>
          </a:p>
        </p:txBody>
      </p:sp>
      <p:sp>
        <p:nvSpPr>
          <p:cNvPr id="195" name="Google Shape;195;p25"/>
          <p:cNvSpPr txBox="1"/>
          <p:nvPr/>
        </p:nvSpPr>
        <p:spPr>
          <a:xfrm>
            <a:off x="2406650" y="2852737"/>
            <a:ext cx="100965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neutral </a:t>
            </a:r>
            <a:endParaRPr/>
          </a:p>
        </p:txBody>
      </p:sp>
      <p:cxnSp>
        <p:nvCxnSpPr>
          <p:cNvPr id="196" name="Google Shape;196;p25"/>
          <p:cNvCxnSpPr/>
          <p:nvPr/>
        </p:nvCxnSpPr>
        <p:spPr>
          <a:xfrm>
            <a:off x="7019925" y="2492375"/>
            <a:ext cx="4318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97" name="Google Shape;197;p25"/>
          <p:cNvCxnSpPr/>
          <p:nvPr/>
        </p:nvCxnSpPr>
        <p:spPr>
          <a:xfrm>
            <a:off x="7019925" y="2924175"/>
            <a:ext cx="431800" cy="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98" name="Google Shape;198;p25"/>
          <p:cNvSpPr txBox="1"/>
          <p:nvPr/>
        </p:nvSpPr>
        <p:spPr>
          <a:xfrm>
            <a:off x="868348" y="981075"/>
            <a:ext cx="29529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Heart rate response </a:t>
            </a:r>
            <a:endParaRPr/>
          </a:p>
        </p:txBody>
      </p:sp>
      <p:sp>
        <p:nvSpPr>
          <p:cNvPr id="199" name="Google Shape;199;p25"/>
          <p:cNvSpPr txBox="1"/>
          <p:nvPr/>
        </p:nvSpPr>
        <p:spPr>
          <a:xfrm>
            <a:off x="4856481" y="981075"/>
            <a:ext cx="4183993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Skin conductance response </a:t>
            </a:r>
            <a:endParaRPr dirty="0"/>
          </a:p>
        </p:txBody>
      </p:sp>
      <p:sp>
        <p:nvSpPr>
          <p:cNvPr id="200" name="Google Shape;200;p25"/>
          <p:cNvSpPr txBox="1"/>
          <p:nvPr/>
        </p:nvSpPr>
        <p:spPr>
          <a:xfrm>
            <a:off x="4264025" y="2133600"/>
            <a:ext cx="1011237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Intensity </a:t>
            </a:r>
            <a:endParaRPr/>
          </a:p>
          <a:p>
            <a:pPr marL="609600" marR="0" lvl="0" indent="-609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16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response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>
            <a:spLocks noGrp="1"/>
          </p:cNvSpPr>
          <p:nvPr>
            <p:ph type="body" idx="1"/>
          </p:nvPr>
        </p:nvSpPr>
        <p:spPr>
          <a:xfrm>
            <a:off x="685800" y="476250"/>
            <a:ext cx="7772400" cy="561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dirty="0"/>
              <a:t>3) 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Reaction vs counter-reaction: decrease in reaction intensity but increase in counter-reaction intensity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eg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- smoking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      - jogging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  = dynamics of affect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=&gt; nature of observed behavior has influence on effects of non-contingent stimulus presentations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>
            <a:spLocks noGrp="1"/>
          </p:cNvSpPr>
          <p:nvPr>
            <p:ph type="body" idx="1"/>
          </p:nvPr>
        </p:nvSpPr>
        <p:spPr>
          <a:xfrm>
            <a:off x="685800" y="404812"/>
            <a:ext cx="7772400" cy="569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I.1.3. Nature of the organism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dirty="0"/>
              <a:t>	- 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General (influence </a:t>
            </a:r>
            <a:r>
              <a:rPr lang="en-US" sz="2800" dirty="0"/>
              <a:t>on all kinds of organisms)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but may modulate effect nature of stimuli and nature of behavior (e.g., biological relevance) </a:t>
            </a:r>
            <a:endParaRPr dirty="0"/>
          </a:p>
        </p:txBody>
      </p:sp>
      <p:pic>
        <p:nvPicPr>
          <p:cNvPr id="211" name="Google Shape;21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2492375"/>
            <a:ext cx="8713787" cy="4179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350" y="7937"/>
            <a:ext cx="6264275" cy="6824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body" idx="1"/>
          </p:nvPr>
        </p:nvSpPr>
        <p:spPr>
          <a:xfrm>
            <a:off x="539750" y="333375"/>
            <a:ext cx="7772400" cy="569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I.1.4. Broader context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little examined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- 1 example: </a:t>
            </a:r>
            <a:r>
              <a:rPr lang="en-US" sz="2800" dirty="0"/>
              <a:t>Diverting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attention helps habituation (e.g., loud bang during </a:t>
            </a:r>
            <a:r>
              <a:rPr lang="en-US" sz="2800" dirty="0"/>
              <a:t>concentration test)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I.1.5. Characteristics of non-contingent presentations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Impact </a:t>
            </a:r>
            <a:r>
              <a:rPr lang="en-US" sz="2800" dirty="0"/>
              <a:t>how stimuli are presented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I.1.5.1. </a:t>
            </a:r>
            <a:r>
              <a:rPr lang="en-US" sz="28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nature of the non-contingent stimulus presentation 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(key statistical features):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800" dirty="0"/>
              <a:t>e.g. 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number of presentations counts </a:t>
            </a:r>
            <a:r>
              <a:rPr lang="en-US" sz="2800" dirty="0"/>
              <a:t>and 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only the first one </a:t>
            </a:r>
            <a:endParaRPr dirty="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body" idx="1"/>
          </p:nvPr>
        </p:nvSpPr>
        <p:spPr>
          <a:xfrm>
            <a:off x="306900" y="125025"/>
            <a:ext cx="8714700" cy="6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I.1.5.2. Changes in the nature of the </a:t>
            </a:r>
            <a:r>
              <a:rPr lang="en-US" sz="2800" dirty="0"/>
              <a:t>regularity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dishabituation: Partially </a:t>
            </a:r>
            <a:r>
              <a:rPr lang="en-US" sz="2800" dirty="0"/>
              <a:t>undo h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abituation effect by presenting other stimulus (i.e., by breaking regularity =&gt; VIDEO)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Epstein: dishabituation and eating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behaviour</a:t>
            </a: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I.1.5.3. Temporal aspects: When present stimulus?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massed vs distributed: faster but less sustainable </a:t>
            </a:r>
            <a:r>
              <a:rPr lang="en-US" sz="2800" dirty="0"/>
              <a:t>when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massed than </a:t>
            </a:r>
            <a:r>
              <a:rPr lang="en-US" sz="2800" dirty="0"/>
              <a:t>when 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distributed </a:t>
            </a:r>
            <a:endParaRPr dirty="0"/>
          </a:p>
        </p:txBody>
      </p:sp>
      <p:pic>
        <p:nvPicPr>
          <p:cNvPr id="227" name="Google Shape;22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7919" y="2497460"/>
            <a:ext cx="3227450" cy="242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2871" y="2560320"/>
            <a:ext cx="2433210" cy="2294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>
            <a:spLocks noGrp="1"/>
          </p:cNvSpPr>
          <p:nvPr>
            <p:ph type="body" idx="1"/>
          </p:nvPr>
        </p:nvSpPr>
        <p:spPr>
          <a:xfrm>
            <a:off x="685800" y="304800"/>
            <a:ext cx="7772400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/>
              <a:t>Exercise Question 7.  Suppose that a rat's response to an electric shock becomes more intense because of the more frequent administration of the electric shock. This is an example of </a:t>
            </a:r>
            <a:endParaRPr sz="28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/>
              <a:t> A. classical conditioning </a:t>
            </a:r>
            <a:endParaRPr sz="28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/>
              <a:t> B. Habituation </a:t>
            </a:r>
            <a:endParaRPr sz="28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/>
              <a:t> C. Non-contingent stimulus presentations </a:t>
            </a:r>
            <a:endParaRPr sz="28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/>
              <a:t> D. none of the above </a:t>
            </a:r>
            <a:endParaRPr sz="2800" dirty="0"/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dirty="0"/>
          </a:p>
        </p:txBody>
      </p:sp>
      <p:pic>
        <p:nvPicPr>
          <p:cNvPr id="234" name="Google Shape;234;p3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1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/>
        </p:nvSpPr>
        <p:spPr>
          <a:xfrm>
            <a:off x="1201737" y="1557337"/>
            <a:ext cx="911225" cy="101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</a:t>
            </a:r>
            <a:r>
              <a:rPr lang="en-US" sz="6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</p:txBody>
      </p:sp>
      <p:sp>
        <p:nvSpPr>
          <p:cNvPr id="90" name="Google Shape;90;p14"/>
          <p:cNvSpPr txBox="1"/>
          <p:nvPr/>
        </p:nvSpPr>
        <p:spPr>
          <a:xfrm>
            <a:off x="6264275" y="1557337"/>
            <a:ext cx="1677988" cy="11080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imes New Roman"/>
              <a:buNone/>
            </a:pPr>
            <a:r>
              <a:rPr lang="en-US" sz="6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∆B </a:t>
            </a:r>
            <a:endParaRPr dirty="0"/>
          </a:p>
        </p:txBody>
      </p:sp>
      <p:cxnSp>
        <p:nvCxnSpPr>
          <p:cNvPr id="91" name="Google Shape;91;p14"/>
          <p:cNvCxnSpPr/>
          <p:nvPr/>
        </p:nvCxnSpPr>
        <p:spPr>
          <a:xfrm>
            <a:off x="2211387" y="2065337"/>
            <a:ext cx="4052887" cy="4603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92" name="Google Shape;92;p14"/>
          <p:cNvSpPr txBox="1"/>
          <p:nvPr/>
        </p:nvSpPr>
        <p:spPr>
          <a:xfrm>
            <a:off x="1114426" y="341313"/>
            <a:ext cx="6913562" cy="316706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3" name="Google Shape;93;p14"/>
          <p:cNvCxnSpPr/>
          <p:nvPr/>
        </p:nvCxnSpPr>
        <p:spPr>
          <a:xfrm>
            <a:off x="1116012" y="3508375"/>
            <a:ext cx="1082700" cy="1008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4" name="Google Shape;94;p14"/>
          <p:cNvSpPr txBox="1"/>
          <p:nvPr/>
        </p:nvSpPr>
        <p:spPr>
          <a:xfrm>
            <a:off x="2198687" y="3592512"/>
            <a:ext cx="6042025" cy="31083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Moderation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Learning effect depends on </a:t>
            </a:r>
            <a:endParaRPr dirty="0"/>
          </a:p>
          <a:p>
            <a:pPr marL="0" marR="0" lvl="0" indent="-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-"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 of stimuli</a:t>
            </a:r>
            <a:endParaRPr dirty="0"/>
          </a:p>
          <a:p>
            <a:pPr marL="0" marR="0" lvl="0" indent="-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-"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 of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behaviour</a:t>
            </a:r>
            <a:endParaRPr dirty="0"/>
          </a:p>
          <a:p>
            <a:pPr marL="0" marR="0" lvl="0" indent="-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-"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 of organism</a:t>
            </a:r>
            <a:endParaRPr dirty="0"/>
          </a:p>
          <a:p>
            <a:pPr marL="0" marR="0" lvl="0" indent="-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-"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Characteristics context </a:t>
            </a:r>
            <a:endParaRPr dirty="0"/>
          </a:p>
          <a:p>
            <a:pPr marL="0" marR="0" lvl="0" indent="-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-"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Nature of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 txBox="1">
            <a:spLocks noGrp="1"/>
          </p:cNvSpPr>
          <p:nvPr>
            <p:ph type="body" idx="1"/>
          </p:nvPr>
        </p:nvSpPr>
        <p:spPr>
          <a:xfrm>
            <a:off x="685800" y="946013"/>
            <a:ext cx="7772400" cy="5043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I.2.1. </a:t>
            </a:r>
            <a:r>
              <a:rPr lang="en-US" sz="2800" b="0" i="0" u="sng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Habitution</a:t>
            </a:r>
            <a:r>
              <a:rPr lang="en-US" sz="2800" b="0" i="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OR: Sokolov and Bradley </a:t>
            </a:r>
            <a:endParaRPr dirty="0"/>
          </a:p>
        </p:txBody>
      </p:sp>
      <p:sp>
        <p:nvSpPr>
          <p:cNvPr id="241" name="Google Shape;241;p32"/>
          <p:cNvSpPr txBox="1"/>
          <p:nvPr/>
        </p:nvSpPr>
        <p:spPr>
          <a:xfrm>
            <a:off x="2305050" y="260350"/>
            <a:ext cx="417195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I.2. Process theories </a:t>
            </a:r>
            <a:endParaRPr/>
          </a:p>
        </p:txBody>
      </p:sp>
      <p:sp>
        <p:nvSpPr>
          <p:cNvPr id="242" name="Google Shape;242;p32"/>
          <p:cNvSpPr txBox="1"/>
          <p:nvPr/>
        </p:nvSpPr>
        <p:spPr>
          <a:xfrm>
            <a:off x="635000" y="1572326"/>
            <a:ext cx="8458200" cy="48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Model of Sokolov (1975) </a:t>
            </a:r>
            <a:endParaRPr dirty="0"/>
          </a:p>
          <a:p>
            <a:pPr marL="609600" marR="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(a) assumptions </a:t>
            </a:r>
            <a:endParaRPr dirty="0"/>
          </a:p>
          <a:p>
            <a:pPr marL="609600" marR="0" lvl="0" indent="-4318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endParaRPr dirty="0"/>
          </a:p>
        </p:txBody>
      </p:sp>
      <p:sp>
        <p:nvSpPr>
          <p:cNvPr id="250" name="Google Shape;250;p32"/>
          <p:cNvSpPr txBox="1"/>
          <p:nvPr/>
        </p:nvSpPr>
        <p:spPr>
          <a:xfrm>
            <a:off x="3429000" y="5410200"/>
            <a:ext cx="3873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/>
          </a:p>
        </p:txBody>
      </p:sp>
      <p:sp>
        <p:nvSpPr>
          <p:cNvPr id="251" name="Google Shape;251;p32"/>
          <p:cNvSpPr txBox="1"/>
          <p:nvPr/>
        </p:nvSpPr>
        <p:spPr>
          <a:xfrm>
            <a:off x="2667000" y="3733800"/>
            <a:ext cx="3873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/>
          </a:p>
        </p:txBody>
      </p:sp>
      <p:sp>
        <p:nvSpPr>
          <p:cNvPr id="252" name="Google Shape;252;p32"/>
          <p:cNvSpPr txBox="1"/>
          <p:nvPr/>
        </p:nvSpPr>
        <p:spPr>
          <a:xfrm>
            <a:off x="5791200" y="3810000"/>
            <a:ext cx="3873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/>
          </a:p>
        </p:txBody>
      </p:sp>
      <p:sp>
        <p:nvSpPr>
          <p:cNvPr id="253" name="Google Shape;253;p32"/>
          <p:cNvSpPr txBox="1"/>
          <p:nvPr/>
        </p:nvSpPr>
        <p:spPr>
          <a:xfrm>
            <a:off x="3779837" y="4797425"/>
            <a:ext cx="355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/>
          </a:p>
        </p:txBody>
      </p:sp>
      <p:sp>
        <p:nvSpPr>
          <p:cNvPr id="254" name="Google Shape;254;p32"/>
          <p:cNvSpPr txBox="1"/>
          <p:nvPr/>
        </p:nvSpPr>
        <p:spPr>
          <a:xfrm>
            <a:off x="5292725" y="4508500"/>
            <a:ext cx="433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CEAF59F-9EEC-4BD0-8BED-0055BB521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4" y="2494344"/>
            <a:ext cx="8925986" cy="43160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3"/>
          <p:cNvSpPr txBox="1">
            <a:spLocks noGrp="1"/>
          </p:cNvSpPr>
          <p:nvPr>
            <p:ph type="body" idx="1"/>
          </p:nvPr>
        </p:nvSpPr>
        <p:spPr>
          <a:xfrm>
            <a:off x="685800" y="476250"/>
            <a:ext cx="7772400" cy="561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(b) Explanation of functional knowledge?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explanation of habituation + OR when stimulus unexpectedly no longer </a:t>
            </a:r>
            <a:r>
              <a:rPr lang="en-US" sz="2800" dirty="0"/>
              <a:t>presented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no explanation for effect of nature of stimuli</a:t>
            </a:r>
            <a:r>
              <a:rPr lang="en-US" sz="2800" dirty="0"/>
              <a:t>, 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nature of behavior, and interaction between the two </a:t>
            </a:r>
            <a:endParaRPr dirty="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4"/>
          <p:cNvSpPr txBox="1">
            <a:spLocks noGrp="1"/>
          </p:cNvSpPr>
          <p:nvPr>
            <p:ph type="body" idx="1"/>
          </p:nvPr>
        </p:nvSpPr>
        <p:spPr>
          <a:xfrm>
            <a:off x="685800" y="260350"/>
            <a:ext cx="7772400" cy="583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Bradley's model (2009)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(a) assumptions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OR depends not only </a:t>
            </a:r>
            <a:r>
              <a:rPr lang="en-US" sz="2800" dirty="0"/>
              <a:t>on n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ovelty but also significance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repeated </a:t>
            </a:r>
            <a:r>
              <a:rPr lang="en-US" sz="2800" dirty="0"/>
              <a:t>presentations have more impact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on novelty than on significance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some OR components depend more </a:t>
            </a:r>
            <a:r>
              <a:rPr lang="en-US" sz="2800" dirty="0"/>
              <a:t>on 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novelty, some more on significance </a:t>
            </a:r>
            <a:endParaRPr dirty="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5"/>
          <p:cNvSpPr txBox="1"/>
          <p:nvPr/>
        </p:nvSpPr>
        <p:spPr>
          <a:xfrm>
            <a:off x="1476375" y="1557337"/>
            <a:ext cx="6264275" cy="42481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6" name="Google Shape;276;p35"/>
          <p:cNvSpPr txBox="1"/>
          <p:nvPr/>
        </p:nvSpPr>
        <p:spPr>
          <a:xfrm>
            <a:off x="3924300" y="6021375"/>
            <a:ext cx="1859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Black box </a:t>
            </a:r>
            <a:endParaRPr/>
          </a:p>
        </p:txBody>
      </p:sp>
      <p:sp>
        <p:nvSpPr>
          <p:cNvPr id="277" name="Google Shape;277;p35"/>
          <p:cNvSpPr txBox="1"/>
          <p:nvPr/>
        </p:nvSpPr>
        <p:spPr>
          <a:xfrm>
            <a:off x="2042162" y="476250"/>
            <a:ext cx="4937753" cy="52863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Previous 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stimulus presentations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</p:txBody>
      </p:sp>
      <p:cxnSp>
        <p:nvCxnSpPr>
          <p:cNvPr id="278" name="Google Shape;278;p35"/>
          <p:cNvCxnSpPr/>
          <p:nvPr/>
        </p:nvCxnSpPr>
        <p:spPr>
          <a:xfrm>
            <a:off x="4427537" y="1052512"/>
            <a:ext cx="0" cy="1081087"/>
          </a:xfrm>
          <a:prstGeom prst="straightConnector1">
            <a:avLst/>
          </a:prstGeom>
          <a:noFill/>
          <a:ln w="1270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79" name="Google Shape;279;p35"/>
          <p:cNvSpPr txBox="1"/>
          <p:nvPr/>
        </p:nvSpPr>
        <p:spPr>
          <a:xfrm>
            <a:off x="420687" y="3325812"/>
            <a:ext cx="3825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</a:t>
            </a:r>
            <a:endParaRPr/>
          </a:p>
        </p:txBody>
      </p:sp>
      <p:sp>
        <p:nvSpPr>
          <p:cNvPr id="280" name="Google Shape;280;p35"/>
          <p:cNvSpPr txBox="1"/>
          <p:nvPr/>
        </p:nvSpPr>
        <p:spPr>
          <a:xfrm>
            <a:off x="8043862" y="3429000"/>
            <a:ext cx="67786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</a:t>
            </a:r>
            <a:endParaRPr/>
          </a:p>
        </p:txBody>
      </p:sp>
      <p:sp>
        <p:nvSpPr>
          <p:cNvPr id="281" name="Google Shape;281;p35"/>
          <p:cNvSpPr txBox="1"/>
          <p:nvPr/>
        </p:nvSpPr>
        <p:spPr>
          <a:xfrm>
            <a:off x="3602763" y="2141588"/>
            <a:ext cx="18591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Novelty? </a:t>
            </a:r>
            <a:endParaRPr/>
          </a:p>
        </p:txBody>
      </p:sp>
      <p:sp>
        <p:nvSpPr>
          <p:cNvPr id="282" name="Google Shape;282;p35"/>
          <p:cNvSpPr txBox="1"/>
          <p:nvPr/>
        </p:nvSpPr>
        <p:spPr>
          <a:xfrm>
            <a:off x="3532173" y="4437050"/>
            <a:ext cx="24195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Significance? </a:t>
            </a:r>
            <a:endParaRPr/>
          </a:p>
        </p:txBody>
      </p:sp>
      <p:cxnSp>
        <p:nvCxnSpPr>
          <p:cNvPr id="283" name="Google Shape;283;p35"/>
          <p:cNvCxnSpPr/>
          <p:nvPr/>
        </p:nvCxnSpPr>
        <p:spPr>
          <a:xfrm rot="10800000" flipH="1">
            <a:off x="827087" y="2492375"/>
            <a:ext cx="2952750" cy="10810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84" name="Google Shape;284;p35"/>
          <p:cNvCxnSpPr/>
          <p:nvPr/>
        </p:nvCxnSpPr>
        <p:spPr>
          <a:xfrm>
            <a:off x="827087" y="3644900"/>
            <a:ext cx="2881312" cy="10795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85" name="Google Shape;285;p35"/>
          <p:cNvCxnSpPr/>
          <p:nvPr/>
        </p:nvCxnSpPr>
        <p:spPr>
          <a:xfrm>
            <a:off x="5292725" y="2420937"/>
            <a:ext cx="2881312" cy="10795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86" name="Google Shape;286;p35"/>
          <p:cNvCxnSpPr/>
          <p:nvPr/>
        </p:nvCxnSpPr>
        <p:spPr>
          <a:xfrm rot="10800000" flipH="1">
            <a:off x="5795962" y="3860800"/>
            <a:ext cx="2305050" cy="8651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87" name="Google Shape;287;p35"/>
          <p:cNvSpPr/>
          <p:nvPr/>
        </p:nvSpPr>
        <p:spPr>
          <a:xfrm>
            <a:off x="2208212" y="1196975"/>
            <a:ext cx="1858962" cy="3384550"/>
          </a:xfrm>
          <a:custGeom>
            <a:avLst/>
            <a:gdLst/>
            <a:ahLst/>
            <a:cxnLst/>
            <a:rect l="l" t="t" r="r" b="b"/>
            <a:pathLst>
              <a:path w="1171" h="2132" extrusionOk="0">
                <a:moveTo>
                  <a:pt x="1171" y="0"/>
                </a:moveTo>
                <a:cubicBezTo>
                  <a:pt x="623" y="548"/>
                  <a:pt x="76" y="1096"/>
                  <a:pt x="38" y="1451"/>
                </a:cubicBezTo>
                <a:cubicBezTo>
                  <a:pt x="0" y="1806"/>
                  <a:pt x="794" y="2019"/>
                  <a:pt x="945" y="2132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6"/>
          <p:cNvSpPr txBox="1">
            <a:spLocks noGrp="1"/>
          </p:cNvSpPr>
          <p:nvPr>
            <p:ph type="body" idx="1"/>
          </p:nvPr>
        </p:nvSpPr>
        <p:spPr>
          <a:xfrm>
            <a:off x="685800" y="549275"/>
            <a:ext cx="8062912" cy="554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(b) </a:t>
            </a:r>
            <a:r>
              <a:rPr lang="en-US" sz="2800" dirty="0"/>
              <a:t>Explanation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functional knowledge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nature of stimuli: less effect of </a:t>
            </a:r>
            <a:r>
              <a:rPr lang="en-US" sz="2800" dirty="0"/>
              <a:t>presentations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on significance, thus slower habituation to significant stimuli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nature of behavior: less effect of </a:t>
            </a:r>
            <a:r>
              <a:rPr lang="en-US" sz="2800" dirty="0"/>
              <a:t>presentation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on significance, thus slower habituation for significance components (e.g., skin conductance</a:t>
            </a:r>
            <a:r>
              <a:rPr lang="en-US" sz="2800" dirty="0"/>
              <a:t>)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interaction nature stimulus x nature behavior </a:t>
            </a:r>
            <a:endParaRPr dirty="0"/>
          </a:p>
          <a:p>
            <a:pPr marL="800100" lvl="1">
              <a:spcBef>
                <a:spcPts val="560"/>
              </a:spcBef>
              <a:buSzPts val="280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*OR components that </a:t>
            </a:r>
            <a:r>
              <a:rPr lang="en-US" dirty="0"/>
              <a:t>reflect</a:t>
            </a:r>
            <a:r>
              <a:rPr lang="en-US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novelty only: no effect nature stimuli </a:t>
            </a:r>
            <a:endParaRPr dirty="0"/>
          </a:p>
          <a:p>
            <a:pPr marL="800100" lvl="1">
              <a:spcBef>
                <a:spcPts val="560"/>
              </a:spcBef>
              <a:buSzPts val="2800"/>
              <a:buNone/>
            </a:pPr>
            <a:r>
              <a:rPr lang="en-US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*OR-components that </a:t>
            </a:r>
            <a:r>
              <a:rPr lang="en-US" dirty="0"/>
              <a:t>reflect novelty and</a:t>
            </a:r>
            <a:r>
              <a:rPr lang="en-US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significance: effect of the nature of stimuli </a:t>
            </a:r>
            <a:endParaRPr dirty="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8"/>
          <p:cNvSpPr txBox="1">
            <a:spLocks noGrp="1"/>
          </p:cNvSpPr>
          <p:nvPr>
            <p:ph type="body" idx="1"/>
          </p:nvPr>
        </p:nvSpPr>
        <p:spPr>
          <a:xfrm>
            <a:off x="685800" y="381000"/>
            <a:ext cx="777240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I.2.2. Opponent process theory: Solomon </a:t>
            </a:r>
            <a:endParaRPr dirty="0"/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Effects of non-contingent stimulus </a:t>
            </a:r>
            <a:r>
              <a:rPr lang="en-US" sz="2800" dirty="0"/>
              <a:t>presentations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on reactions and counterreactions (dynamics of affect) </a:t>
            </a:r>
            <a:endParaRPr dirty="0"/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Functional knowledge that the model seeks to explain: </a:t>
            </a:r>
            <a:endParaRPr dirty="0"/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Repeated </a:t>
            </a:r>
            <a:r>
              <a:rPr lang="en-US" sz="2800" dirty="0"/>
              <a:t>presentations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stimuli weaken the reaction and strengthen the counterreaction (e.g. smoking, jogging) </a:t>
            </a:r>
            <a:endParaRPr dirty="0"/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	</a:t>
            </a:r>
            <a:endParaRPr dirty="0"/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=&gt; studies in lab with dogs</a:t>
            </a:r>
            <a:endParaRPr dirty="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969CBE5-AF77-466D-8B12-EA76D4DA0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89" y="162110"/>
            <a:ext cx="8346621" cy="326689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ACE301A-8E7C-4897-8BA7-DA7C1F571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518" y="3618869"/>
            <a:ext cx="7829161" cy="299402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0"/>
          <p:cNvSpPr txBox="1">
            <a:spLocks noGrp="1"/>
          </p:cNvSpPr>
          <p:nvPr>
            <p:ph type="body" idx="1"/>
          </p:nvPr>
        </p:nvSpPr>
        <p:spPr>
          <a:xfrm>
            <a:off x="685800" y="228600"/>
            <a:ext cx="777240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Assumptions: Two opponent processes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(a) A process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- unconditional " response "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- remains stable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(b) B process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- unconditional “counter-response”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- gets stronger + starts faster + lasts longer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(c) Observable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behaviour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the sum of two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Explanation change in dynamics or affect: </a:t>
            </a: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1"/>
          <p:cNvSpPr txBox="1"/>
          <p:nvPr/>
        </p:nvSpPr>
        <p:spPr>
          <a:xfrm>
            <a:off x="1433512" y="1557338"/>
            <a:ext cx="6264275" cy="42481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1" name="Google Shape;351;p41"/>
          <p:cNvSpPr txBox="1"/>
          <p:nvPr/>
        </p:nvSpPr>
        <p:spPr>
          <a:xfrm>
            <a:off x="3924300" y="6021375"/>
            <a:ext cx="199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Black box </a:t>
            </a:r>
            <a:endParaRPr/>
          </a:p>
        </p:txBody>
      </p:sp>
      <p:sp>
        <p:nvSpPr>
          <p:cNvPr id="352" name="Google Shape;352;p41"/>
          <p:cNvSpPr txBox="1"/>
          <p:nvPr/>
        </p:nvSpPr>
        <p:spPr>
          <a:xfrm>
            <a:off x="2204720" y="476250"/>
            <a:ext cx="4998719" cy="52863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Previous stimulus presentations </a:t>
            </a:r>
            <a:endParaRPr dirty="0"/>
          </a:p>
        </p:txBody>
      </p:sp>
      <p:sp>
        <p:nvSpPr>
          <p:cNvPr id="353" name="Google Shape;353;p41"/>
          <p:cNvSpPr txBox="1"/>
          <p:nvPr/>
        </p:nvSpPr>
        <p:spPr>
          <a:xfrm>
            <a:off x="420687" y="3325812"/>
            <a:ext cx="3825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</a:t>
            </a:r>
            <a:endParaRPr/>
          </a:p>
        </p:txBody>
      </p:sp>
      <p:sp>
        <p:nvSpPr>
          <p:cNvPr id="354" name="Google Shape;354;p41"/>
          <p:cNvSpPr txBox="1"/>
          <p:nvPr/>
        </p:nvSpPr>
        <p:spPr>
          <a:xfrm>
            <a:off x="8172450" y="3429000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 </a:t>
            </a:r>
            <a:endParaRPr/>
          </a:p>
        </p:txBody>
      </p:sp>
      <p:sp>
        <p:nvSpPr>
          <p:cNvPr id="355" name="Google Shape;355;p41"/>
          <p:cNvSpPr txBox="1"/>
          <p:nvPr/>
        </p:nvSpPr>
        <p:spPr>
          <a:xfrm>
            <a:off x="3670617" y="2009782"/>
            <a:ext cx="173101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process </a:t>
            </a:r>
            <a:endParaRPr dirty="0"/>
          </a:p>
        </p:txBody>
      </p:sp>
      <p:sp>
        <p:nvSpPr>
          <p:cNvPr id="356" name="Google Shape;356;p41"/>
          <p:cNvSpPr txBox="1"/>
          <p:nvPr/>
        </p:nvSpPr>
        <p:spPr>
          <a:xfrm>
            <a:off x="3321350" y="4437050"/>
            <a:ext cx="28812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 process </a:t>
            </a:r>
            <a:endParaRPr/>
          </a:p>
        </p:txBody>
      </p:sp>
      <p:cxnSp>
        <p:nvCxnSpPr>
          <p:cNvPr id="357" name="Google Shape;357;p41"/>
          <p:cNvCxnSpPr/>
          <p:nvPr/>
        </p:nvCxnSpPr>
        <p:spPr>
          <a:xfrm rot="10800000" flipH="1">
            <a:off x="827087" y="2492375"/>
            <a:ext cx="2952750" cy="10810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58" name="Google Shape;358;p41"/>
          <p:cNvCxnSpPr/>
          <p:nvPr/>
        </p:nvCxnSpPr>
        <p:spPr>
          <a:xfrm>
            <a:off x="4643437" y="2636837"/>
            <a:ext cx="0" cy="1871662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59" name="Google Shape;359;p41"/>
          <p:cNvCxnSpPr/>
          <p:nvPr/>
        </p:nvCxnSpPr>
        <p:spPr>
          <a:xfrm>
            <a:off x="5292725" y="2420937"/>
            <a:ext cx="2881312" cy="10795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60" name="Google Shape;360;p41"/>
          <p:cNvCxnSpPr/>
          <p:nvPr/>
        </p:nvCxnSpPr>
        <p:spPr>
          <a:xfrm rot="10800000" flipH="1">
            <a:off x="5435600" y="3860800"/>
            <a:ext cx="2665412" cy="8636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61" name="Google Shape;361;p41"/>
          <p:cNvSpPr/>
          <p:nvPr/>
        </p:nvSpPr>
        <p:spPr>
          <a:xfrm>
            <a:off x="2484437" y="1052512"/>
            <a:ext cx="1858962" cy="3384550"/>
          </a:xfrm>
          <a:custGeom>
            <a:avLst/>
            <a:gdLst/>
            <a:ahLst/>
            <a:cxnLst/>
            <a:rect l="l" t="t" r="r" b="b"/>
            <a:pathLst>
              <a:path w="1171" h="2132" extrusionOk="0">
                <a:moveTo>
                  <a:pt x="1171" y="0"/>
                </a:moveTo>
                <a:cubicBezTo>
                  <a:pt x="623" y="548"/>
                  <a:pt x="76" y="1096"/>
                  <a:pt x="38" y="1451"/>
                </a:cubicBezTo>
                <a:cubicBezTo>
                  <a:pt x="0" y="1806"/>
                  <a:pt x="794" y="2019"/>
                  <a:pt x="945" y="2132"/>
                </a:cubicBezTo>
              </a:path>
            </a:pathLst>
          </a:custGeom>
          <a:noFill/>
          <a:ln w="1270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2"/>
          <p:cNvSpPr txBox="1">
            <a:spLocks noGrp="1"/>
          </p:cNvSpPr>
          <p:nvPr>
            <p:ph type="body" idx="1"/>
          </p:nvPr>
        </p:nvSpPr>
        <p:spPr>
          <a:xfrm>
            <a:off x="685800" y="228600"/>
            <a:ext cx="7772400" cy="636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Examples: smoking, jogging (kick, craving, tolerance) </a:t>
            </a:r>
            <a:endParaRPr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4AC3C0B-04A6-42BD-AD24-70402AA33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46" y="447040"/>
            <a:ext cx="8256554" cy="47043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/>
        </p:nvSpPr>
        <p:spPr>
          <a:xfrm>
            <a:off x="1201737" y="2641600"/>
            <a:ext cx="911225" cy="101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</a:t>
            </a:r>
            <a:r>
              <a:rPr lang="en-US" sz="6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</p:txBody>
      </p:sp>
      <p:sp>
        <p:nvSpPr>
          <p:cNvPr id="100" name="Google Shape;100;p15"/>
          <p:cNvSpPr txBox="1"/>
          <p:nvPr/>
        </p:nvSpPr>
        <p:spPr>
          <a:xfrm>
            <a:off x="6465887" y="2647950"/>
            <a:ext cx="1168400" cy="101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∆B </a:t>
            </a:r>
            <a:endParaRPr/>
          </a:p>
        </p:txBody>
      </p:sp>
      <p:cxnSp>
        <p:nvCxnSpPr>
          <p:cNvPr id="101" name="Google Shape;101;p15"/>
          <p:cNvCxnSpPr/>
          <p:nvPr/>
        </p:nvCxnSpPr>
        <p:spPr>
          <a:xfrm>
            <a:off x="2198687" y="3141662"/>
            <a:ext cx="4289425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02" name="Google Shape;102;p15"/>
          <p:cNvSpPr txBox="1"/>
          <p:nvPr/>
        </p:nvSpPr>
        <p:spPr>
          <a:xfrm>
            <a:off x="3406775" y="2633662"/>
            <a:ext cx="1871662" cy="101441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Mental </a:t>
            </a:r>
            <a:endParaRPr/>
          </a:p>
          <a:p>
            <a:pPr marL="609600" marR="0" lvl="0" indent="-6096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processes </a:t>
            </a:r>
            <a:endParaRPr/>
          </a:p>
        </p:txBody>
      </p:sp>
      <p:sp>
        <p:nvSpPr>
          <p:cNvPr id="103" name="Google Shape;103;p15"/>
          <p:cNvSpPr txBox="1"/>
          <p:nvPr/>
        </p:nvSpPr>
        <p:spPr>
          <a:xfrm>
            <a:off x="1116012" y="1125537"/>
            <a:ext cx="2145348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Mediation: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3"/>
          <p:cNvSpPr txBox="1">
            <a:spLocks noGrp="1"/>
          </p:cNvSpPr>
          <p:nvPr>
            <p:ph type="body" idx="1"/>
          </p:nvPr>
        </p:nvSpPr>
        <p:spPr>
          <a:xfrm>
            <a:off x="353700" y="379750"/>
            <a:ext cx="87903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Additional assumption: Conditioning of b-process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stimuli that go together with the b-process later on stimulate the b-process (and thus craving)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explanation new functional knowledge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(a) context-dependence of relapse and craving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- external stimuli: e.g., home/work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- internal stimuli: e.g., when tense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(b) context-dependence of tolerance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(c) treatment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- cold turkey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- cold turkey + exposure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- cold turkey + exposure + coping </a:t>
            </a: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4"/>
          <p:cNvSpPr txBox="1"/>
          <p:nvPr/>
        </p:nvSpPr>
        <p:spPr>
          <a:xfrm>
            <a:off x="1476375" y="1557337"/>
            <a:ext cx="6264275" cy="42481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8" name="Google Shape;378;p44"/>
          <p:cNvSpPr txBox="1"/>
          <p:nvPr/>
        </p:nvSpPr>
        <p:spPr>
          <a:xfrm>
            <a:off x="3924300" y="6021375"/>
            <a:ext cx="2217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Black box </a:t>
            </a:r>
            <a:endParaRPr/>
          </a:p>
        </p:txBody>
      </p:sp>
      <p:sp>
        <p:nvSpPr>
          <p:cNvPr id="379" name="Google Shape;379;p44"/>
          <p:cNvSpPr txBox="1"/>
          <p:nvPr/>
        </p:nvSpPr>
        <p:spPr>
          <a:xfrm>
            <a:off x="1476374" y="476250"/>
            <a:ext cx="6539865" cy="5238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stimuli that co-occur with b-process </a:t>
            </a:r>
            <a:endParaRPr dirty="0"/>
          </a:p>
        </p:txBody>
      </p:sp>
      <p:sp>
        <p:nvSpPr>
          <p:cNvPr id="380" name="Google Shape;380;p44"/>
          <p:cNvSpPr txBox="1"/>
          <p:nvPr/>
        </p:nvSpPr>
        <p:spPr>
          <a:xfrm>
            <a:off x="420687" y="3325812"/>
            <a:ext cx="3825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</a:t>
            </a:r>
            <a:endParaRPr/>
          </a:p>
        </p:txBody>
      </p:sp>
      <p:sp>
        <p:nvSpPr>
          <p:cNvPr id="381" name="Google Shape;381;p44"/>
          <p:cNvSpPr txBox="1"/>
          <p:nvPr/>
        </p:nvSpPr>
        <p:spPr>
          <a:xfrm>
            <a:off x="8172450" y="3429000"/>
            <a:ext cx="42068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 </a:t>
            </a:r>
            <a:endParaRPr/>
          </a:p>
        </p:txBody>
      </p:sp>
      <p:sp>
        <p:nvSpPr>
          <p:cNvPr id="382" name="Google Shape;382;p44"/>
          <p:cNvSpPr txBox="1"/>
          <p:nvPr/>
        </p:nvSpPr>
        <p:spPr>
          <a:xfrm>
            <a:off x="3629818" y="2000839"/>
            <a:ext cx="185896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process </a:t>
            </a:r>
            <a:endParaRPr dirty="0"/>
          </a:p>
        </p:txBody>
      </p:sp>
      <p:sp>
        <p:nvSpPr>
          <p:cNvPr id="383" name="Google Shape;383;p44"/>
          <p:cNvSpPr txBox="1"/>
          <p:nvPr/>
        </p:nvSpPr>
        <p:spPr>
          <a:xfrm>
            <a:off x="3441288" y="4425200"/>
            <a:ext cx="25170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 process </a:t>
            </a:r>
            <a:endParaRPr/>
          </a:p>
        </p:txBody>
      </p:sp>
      <p:cxnSp>
        <p:nvCxnSpPr>
          <p:cNvPr id="384" name="Google Shape;384;p44"/>
          <p:cNvCxnSpPr/>
          <p:nvPr/>
        </p:nvCxnSpPr>
        <p:spPr>
          <a:xfrm rot="10800000" flipH="1">
            <a:off x="827087" y="2492375"/>
            <a:ext cx="2952750" cy="10810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85" name="Google Shape;385;p44"/>
          <p:cNvCxnSpPr/>
          <p:nvPr/>
        </p:nvCxnSpPr>
        <p:spPr>
          <a:xfrm>
            <a:off x="4643437" y="2636837"/>
            <a:ext cx="0" cy="1871662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86" name="Google Shape;386;p44"/>
          <p:cNvCxnSpPr/>
          <p:nvPr/>
        </p:nvCxnSpPr>
        <p:spPr>
          <a:xfrm>
            <a:off x="5292725" y="2420937"/>
            <a:ext cx="2881312" cy="10795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87" name="Google Shape;387;p44"/>
          <p:cNvCxnSpPr/>
          <p:nvPr/>
        </p:nvCxnSpPr>
        <p:spPr>
          <a:xfrm rot="10800000" flipH="1">
            <a:off x="5435600" y="3860800"/>
            <a:ext cx="2665412" cy="8636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88" name="Google Shape;388;p44"/>
          <p:cNvSpPr/>
          <p:nvPr/>
        </p:nvSpPr>
        <p:spPr>
          <a:xfrm>
            <a:off x="2484437" y="1052512"/>
            <a:ext cx="1858962" cy="3384550"/>
          </a:xfrm>
          <a:custGeom>
            <a:avLst/>
            <a:gdLst/>
            <a:ahLst/>
            <a:cxnLst/>
            <a:rect l="l" t="t" r="r" b="b"/>
            <a:pathLst>
              <a:path w="1171" h="2132" extrusionOk="0">
                <a:moveTo>
                  <a:pt x="1171" y="0"/>
                </a:moveTo>
                <a:cubicBezTo>
                  <a:pt x="623" y="548"/>
                  <a:pt x="76" y="1096"/>
                  <a:pt x="38" y="1451"/>
                </a:cubicBezTo>
                <a:cubicBezTo>
                  <a:pt x="0" y="1806"/>
                  <a:pt x="794" y="2019"/>
                  <a:pt x="945" y="2132"/>
                </a:cubicBezTo>
              </a:path>
            </a:pathLst>
          </a:custGeom>
          <a:noFill/>
          <a:ln w="1270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323850" y="476250"/>
            <a:ext cx="8134350" cy="561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dirty="0"/>
              <a:t>Exercise Question 5: 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patient suffers from hysteria because she used to be sexually abused by her father. This is a: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2800" dirty="0"/>
              <a:t>. 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functional </a:t>
            </a:r>
            <a:r>
              <a:rPr lang="en-US" sz="2800" dirty="0"/>
              <a:t>explanation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800" dirty="0"/>
              <a:t>. 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Freudian explanation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800" dirty="0"/>
              <a:t>. 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cognitive </a:t>
            </a:r>
            <a:r>
              <a:rPr lang="en-US" sz="2800" dirty="0"/>
              <a:t>explanation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2800" dirty="0"/>
              <a:t>. 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neurological explanation </a:t>
            </a:r>
            <a:endParaRPr dirty="0"/>
          </a:p>
        </p:txBody>
      </p:sp>
      <p:pic>
        <p:nvPicPr>
          <p:cNvPr id="109" name="Google Shape;109;p1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685800" y="404812"/>
            <a:ext cx="7772400" cy="569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/>
              <a:t>Exercise Question 6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Which of the following alternatives offers a (possible) functional explanation for why Product A sells more than Product B?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Product A is more strongly associated in memory with positive concepts than Product B.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Product A meets people's needs better than Product B.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Product A is more often seen on TV than Product B.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None of the above </a:t>
            </a:r>
            <a:endParaRPr/>
          </a:p>
        </p:txBody>
      </p:sp>
      <p:pic>
        <p:nvPicPr>
          <p:cNvPr id="116" name="Google Shape;116;p1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ctrTitle"/>
          </p:nvPr>
        </p:nvSpPr>
        <p:spPr>
          <a:xfrm>
            <a:off x="406400" y="1143000"/>
            <a:ext cx="864616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0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I</a:t>
            </a:r>
            <a:br>
              <a:rPr lang="en-US" sz="4400" b="0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 b="0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EFFECTS OF</a:t>
            </a:r>
            <a:br>
              <a:rPr lang="en-US" sz="4400" b="0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 b="0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REGULARITIES IN THE PRESENCE OF A SINGLE STIMULUS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157800" y="1044975"/>
            <a:ext cx="8828400" cy="52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I.1.1. Nature of the stimuli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1</a:t>
            </a:r>
            <a:r>
              <a:rPr lang="en-US" sz="2800" dirty="0"/>
              <a:t>) 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general: sounds, visual stimuli, ... (e.g., </a:t>
            </a:r>
            <a:r>
              <a:rPr lang="en-US" sz="2800" b="0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habituation as effect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VIDEO)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800" dirty="0"/>
              <a:t>2) 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yet impact of nature of stimuli: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</a:t>
            </a:r>
            <a:r>
              <a:rPr lang="en-US" sz="2800" dirty="0"/>
              <a:t>on </a:t>
            </a:r>
            <a:r>
              <a:rPr lang="en-US" sz="28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speed of effect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habituation slower for "significant" stimuli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e.g. affective vs neutral images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dirty="0"/>
              <a:t>	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e.g. </a:t>
            </a:r>
            <a:r>
              <a:rPr lang="en-US" sz="2800" dirty="0"/>
              <a:t>anxious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cry of a peer: </a:t>
            </a:r>
            <a:r>
              <a:rPr lang="en-US" sz="2800" dirty="0"/>
              <a:t>faster recovery after habituation 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(biological significance)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</a:t>
            </a:r>
            <a:endParaRPr dirty="0"/>
          </a:p>
        </p:txBody>
      </p:sp>
      <p:sp>
        <p:nvSpPr>
          <p:cNvPr id="128" name="Google Shape;128;p19"/>
          <p:cNvSpPr txBox="1"/>
          <p:nvPr/>
        </p:nvSpPr>
        <p:spPr>
          <a:xfrm>
            <a:off x="2066924" y="260350"/>
            <a:ext cx="5563235" cy="5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I.1. Functional knowledge 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" name="Google Shape;133;p20"/>
          <p:cNvCxnSpPr/>
          <p:nvPr/>
        </p:nvCxnSpPr>
        <p:spPr>
          <a:xfrm rot="10800000">
            <a:off x="1547812" y="1412875"/>
            <a:ext cx="0" cy="395922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34" name="Google Shape;134;p20"/>
          <p:cNvCxnSpPr/>
          <p:nvPr/>
        </p:nvCxnSpPr>
        <p:spPr>
          <a:xfrm>
            <a:off x="1547812" y="5373687"/>
            <a:ext cx="5113337" cy="15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35" name="Google Shape;135;p20"/>
          <p:cNvCxnSpPr/>
          <p:nvPr/>
        </p:nvCxnSpPr>
        <p:spPr>
          <a:xfrm>
            <a:off x="1547812" y="2420937"/>
            <a:ext cx="1655762" cy="295275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36" name="Google Shape;136;p20"/>
          <p:cNvCxnSpPr/>
          <p:nvPr/>
        </p:nvCxnSpPr>
        <p:spPr>
          <a:xfrm>
            <a:off x="1547812" y="1989137"/>
            <a:ext cx="4752975" cy="1944687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7" name="Google Shape;137;p20"/>
          <p:cNvSpPr txBox="1"/>
          <p:nvPr/>
        </p:nvSpPr>
        <p:spPr>
          <a:xfrm>
            <a:off x="827087" y="1412875"/>
            <a:ext cx="538162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</a:t>
            </a:r>
            <a:endParaRPr/>
          </a:p>
        </p:txBody>
      </p:sp>
      <p:sp>
        <p:nvSpPr>
          <p:cNvPr id="138" name="Google Shape;138;p20"/>
          <p:cNvSpPr txBox="1"/>
          <p:nvPr/>
        </p:nvSpPr>
        <p:spPr>
          <a:xfrm>
            <a:off x="5219700" y="5516550"/>
            <a:ext cx="25512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 presentations</a:t>
            </a:r>
            <a:endParaRPr dirty="0"/>
          </a:p>
        </p:txBody>
      </p:sp>
      <p:sp>
        <p:nvSpPr>
          <p:cNvPr id="139" name="Google Shape;139;p20"/>
          <p:cNvSpPr txBox="1"/>
          <p:nvPr/>
        </p:nvSpPr>
        <p:spPr>
          <a:xfrm>
            <a:off x="5364146" y="1196975"/>
            <a:ext cx="24069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Neutral stimulus </a:t>
            </a:r>
            <a:endParaRPr/>
          </a:p>
        </p:txBody>
      </p:sp>
      <p:sp>
        <p:nvSpPr>
          <p:cNvPr id="140" name="Google Shape;140;p20"/>
          <p:cNvSpPr txBox="1"/>
          <p:nvPr/>
        </p:nvSpPr>
        <p:spPr>
          <a:xfrm>
            <a:off x="5200967" y="1847861"/>
            <a:ext cx="2406898" cy="39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Affective stimulus </a:t>
            </a:r>
            <a:endParaRPr dirty="0"/>
          </a:p>
        </p:txBody>
      </p:sp>
      <p:cxnSp>
        <p:nvCxnSpPr>
          <p:cNvPr id="141" name="Google Shape;141;p20"/>
          <p:cNvCxnSpPr/>
          <p:nvPr/>
        </p:nvCxnSpPr>
        <p:spPr>
          <a:xfrm>
            <a:off x="4787900" y="1412875"/>
            <a:ext cx="504825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2" name="Google Shape;142;p20"/>
          <p:cNvCxnSpPr/>
          <p:nvPr/>
        </p:nvCxnSpPr>
        <p:spPr>
          <a:xfrm>
            <a:off x="4787900" y="2060575"/>
            <a:ext cx="504825" cy="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body" idx="1"/>
          </p:nvPr>
        </p:nvSpPr>
        <p:spPr>
          <a:xfrm>
            <a:off x="381000" y="620712"/>
            <a:ext cx="8294687" cy="583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12800" lvl="0" indent="-812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on the </a:t>
            </a:r>
            <a:r>
              <a:rPr lang="en-US" sz="2800" b="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direction of effect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very intense stimuli lead to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sensitisation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opposite effect: increase in intensity of reaction (see figure) </a:t>
            </a:r>
            <a:endParaRPr dirty="0"/>
          </a:p>
          <a:p>
            <a:pPr marL="812800" lvl="0" indent="-812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12800" lvl="0" indent="-812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dirty="0"/>
              <a:t>3) 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Effects not limited to stimulus presented =&gt; </a:t>
            </a:r>
            <a:r>
              <a:rPr lang="en-US" sz="2800" b="0" i="0" u="sng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generalisation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Stimulus A (e.g., tone 100 Hz) also affects the response to similar stimuli (e.g., tone 80 Hz)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1539</Words>
  <Application>Microsoft Office PowerPoint</Application>
  <PresentationFormat>Diavoorstelling (4:3)</PresentationFormat>
  <Paragraphs>202</Paragraphs>
  <Slides>31</Slides>
  <Notes>31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4" baseType="lpstr">
      <vt:lpstr>Arial</vt:lpstr>
      <vt:lpstr>Times New Roman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Chapter I EFFECTS OF REGULARITIES IN THE PRESENCE OF A SINGLE STIMULUS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 De Houwer</dc:creator>
  <cp:lastModifiedBy>Jan De Houwer</cp:lastModifiedBy>
  <cp:revision>14</cp:revision>
  <dcterms:modified xsi:type="dcterms:W3CDTF">2021-10-11T20:11:26Z</dcterms:modified>
</cp:coreProperties>
</file>