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8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Open Sans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137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90600" y="768350"/>
            <a:ext cx="5118100" cy="383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137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f04c82040_0_80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100" cy="46053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7f04c8204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9" name="Google Shape;259;p8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8:notes"/>
          <p:cNvSpPr txBox="1"/>
          <p:nvPr/>
        </p:nvSpPr>
        <p:spPr>
          <a:xfrm>
            <a:off x="4021137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6" name="Google Shape;266;p9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9:notes"/>
          <p:cNvSpPr txBox="1"/>
          <p:nvPr/>
        </p:nvSpPr>
        <p:spPr>
          <a:xfrm>
            <a:off x="4021137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f04c82040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7f04c82040_0_196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This is a Pear Deck Multiple Choice Slide. Your current options are: A: moderators of learning, B: mediators of learning, C: regularities in the environment, D: learning effects,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To edit the type of question or choices, go back to the "Ask Students a Question" in the Pear Deck sidebar.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7f04c82040_0_196:notes"/>
          <p:cNvSpPr txBox="1">
            <a:spLocks noGrp="1"/>
          </p:cNvSpPr>
          <p:nvPr>
            <p:ph type="sldNum" idx="12"/>
          </p:nvPr>
        </p:nvSpPr>
        <p:spPr>
          <a:xfrm>
            <a:off x="4021137" y="9721850"/>
            <a:ext cx="3076500" cy="5112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2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4" name="Google Shape;294;p13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3:notes"/>
          <p:cNvSpPr txBox="1"/>
          <p:nvPr/>
        </p:nvSpPr>
        <p:spPr>
          <a:xfrm>
            <a:off x="4021137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5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6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7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9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This is a Pear Deck Multiple Choice Slide. Your current options are: A: rise, B: fall, C: rise first and then fall, D: stay constant,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To edit the type of question or choices, go back to the "Ask Students a Question" in the Pear Deck sidebar.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1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2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3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4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5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f04c82040_0_172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7f04c82040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:notes"/>
          <p:cNvSpPr txBox="1"/>
          <p:nvPr/>
        </p:nvSpPr>
        <p:spPr>
          <a:xfrm>
            <a:off x="4021137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7" name="Google Shape;207;p4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4:notes"/>
          <p:cNvSpPr txBox="1"/>
          <p:nvPr/>
        </p:nvSpPr>
        <p:spPr>
          <a:xfrm>
            <a:off x="4021137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7f04c82040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3" name="Google Shape;213;g7f04c82040_0_160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2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7f04c82040_0_160:notes"/>
          <p:cNvSpPr txBox="1"/>
          <p:nvPr/>
        </p:nvSpPr>
        <p:spPr>
          <a:xfrm>
            <a:off x="4021137" y="9721850"/>
            <a:ext cx="3076500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9" name="Google Shape;219;p5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5:notes"/>
          <p:cNvSpPr txBox="1"/>
          <p:nvPr/>
        </p:nvSpPr>
        <p:spPr>
          <a:xfrm>
            <a:off x="4021137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5" name="Google Shape;225;p6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6:notes"/>
          <p:cNvSpPr txBox="1"/>
          <p:nvPr/>
        </p:nvSpPr>
        <p:spPr>
          <a:xfrm>
            <a:off x="4021137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/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/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bXVsdGlwbGVDaG9pY2UiLCJkcmFnZ2FibGVzIjpbeyJpZCI6ImRyYWdnYWJsZTAiLCJ0eXBlIjoiaWNvbiIsImljb24iOnsiaWQiOiJkZWZhdWx0LWNpcmNsZSJ9LCJjb2xvciI6IiNENTFEMjgifV0sImRyYWdnYWJsZVNpemUiOjEyLjU1LCJlbWJlZGRhYmxlVXJsIjoiaHR0cHM6Ly8iLCJhbnN3ZXJzIjpbIm1vZGVyYXRvcmVuIHZhbiBsZXJlbiIsIm1lZGlhdG9yZW4gdmFuIGxlcmVuIiwicmVnZWxtYXRpZ2hlZGVuIGluIGRlIG9tZ2V2aW5nIiwibGVlcmVmZmVjdGVuIl19pearId=magic-pear-shape-identifier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dontchangethislink.peardeckmagic.zone?eyJ0eXBlIjoiZ29vZ2xlLXNsaWRlcy1hZGRvbi1yZXNwb25zZS1mb290ZXIiLCJsYXN0RWRpdGVkQnkiOiIxMTY2MzI2ODcxNjE5NDEwNTQ2MDMiLCJwcmVzZW50YXRpb25JZCI6IjE0eWh4Z3BoQUthd3FNaHE2UV9YaXEzRkZ1cDU4RTVGTk9DYlZMMFRpbXYwIiwiY29udGVudElkIjoiY3VzdG9tLXJlc3BvbnNlLW11bHRpcGxlQ2hvaWNlIiwic2xpZGVJZCI6Imc3ZjA0YzgyMDQwXzBfMTk2IiwiY29udGVudEluc3RhbmNlSWQiOiIxNHloeGdwaEFLYXdxTWhxNlFfWGlxM0ZGdXA1OEU1Rk5PQ2JWTDBUaW12MC80MmJiNjM4Ny0yZDI2LTQ5YjItYWE4YS1kYjJlNDQyOTA1ZjcifQ==pearId=magic-pear-metadata-identifier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bXVsdGlwbGVDaG9pY2UiLCJkcmFnZ2FibGVzIjpbeyJpZCI6ImRyYWdnYWJsZTAiLCJ0eXBlIjoiaWNvbiIsImljb24iOnsiaWQiOiJkZWZhdWx0LWNpcmNsZSJ9LCJjb2xvciI6IiNENTFEMjgifV0sImRyYWdnYWJsZVNpemUiOjEyLjU1LCJlbWJlZGRhYmxlVXJsIjoiaHR0cHM6Ly8iLCJhbnN3ZXJzIjpbInN0aWpnZW4iLCJkYWxlbiIsImVlcnN0IHN0aWpnZW4gZW4gZGFuIGRhbGVuIiwiY29uc3RhbnQgYmxpanZlbiJdfQ==pearId=magic-pear-shape-identifier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dontchangethislink.peardeckmagic.zone?eyJ0eXBlIjoiZ29vZ2xlLXNsaWRlcy1hZGRvbi1yZXNwb25zZS1mb290ZXIiLCJsYXN0RWRpdGVkQnkiOiIxMTY2MzI2ODcxNjE5NDEwNTQ2MDMiLCJwcmVzZW50YXRpb25JZCI6IjE0eWh4Z3BoQUthd3FNaHE2UV9YaXEzRkZ1cDU4RTVGTk9DYlZMMFRpbXYwIiwiY29udGVudElkIjoiY3VzdG9tLXJlc3BvbnNlLW11bHRpcGxlQ2hvaWNlIiwic2xpZGVJZCI6InAxOSIsImNvbnRlbnRJbnN0YW5jZUlkIjoiMTR5aHhncGhBS2F3cU1ocTZRX1hpcTNGRnVwNThFNUZOT0NiVkwwVGltdjAvMzM4NDkzOTUtZmMyNy00OTczLWJlNTAtNWI5M2ZjYTBjMWFhIn0=pearId=magic-pear-metadata-identifier" TargetMode="Externa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>
            <a:spLocks noGrp="1"/>
          </p:cNvSpPr>
          <p:nvPr>
            <p:ph type="title"/>
          </p:nvPr>
        </p:nvSpPr>
        <p:spPr>
          <a:xfrm>
            <a:off x="395287" y="115887"/>
            <a:ext cx="8229600" cy="7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en-US" sz="4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Course Overview: </a:t>
            </a:r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body" idx="1"/>
          </p:nvPr>
        </p:nvSpPr>
        <p:spPr>
          <a:xfrm>
            <a:off x="457200" y="981075"/>
            <a:ext cx="8229600" cy="55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imes New Roman"/>
              <a:buNone/>
            </a:pPr>
            <a:r>
              <a:rPr lang="en-US" sz="2400" b="0" i="0" u="none" dirty="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0. Introductory chapter: What is learning and how to study learning?</a:t>
            </a:r>
            <a:endParaRPr dirty="0">
              <a:solidFill>
                <a:srgbClr val="666666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imes New Roman"/>
              <a:buNone/>
            </a:pPr>
            <a:r>
              <a:rPr lang="en-US" sz="2400" b="0" i="0" u="none" dirty="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Effects of non-contingent stimulu</a:t>
            </a:r>
            <a:r>
              <a:rPr lang="en-US" sz="2400" dirty="0">
                <a:solidFill>
                  <a:srgbClr val="666666"/>
                </a:solidFill>
              </a:rPr>
              <a:t>s presentations</a:t>
            </a:r>
            <a:endParaRPr dirty="0">
              <a:solidFill>
                <a:srgbClr val="666666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imes New Roman"/>
              <a:buNone/>
            </a:pPr>
            <a:r>
              <a:rPr lang="en-US" sz="2400" b="0" i="0" u="none" dirty="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I.1. Functional knowledge</a:t>
            </a:r>
            <a:endParaRPr dirty="0">
              <a:solidFill>
                <a:srgbClr val="666666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imes New Roman"/>
              <a:buNone/>
            </a:pPr>
            <a:r>
              <a:rPr lang="en-US" sz="2400" b="0" i="0" u="none" dirty="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I.2. Mental process theories</a:t>
            </a:r>
            <a:endParaRPr dirty="0">
              <a:solidFill>
                <a:srgbClr val="666666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0" i="0" u="none" dirty="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Classical conditioning</a:t>
            </a:r>
            <a:endParaRPr dirty="0">
              <a:solidFill>
                <a:srgbClr val="666666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imes New Roman"/>
              <a:buNone/>
            </a:pPr>
            <a:r>
              <a:rPr lang="en-US" sz="2400" b="0" i="0" u="none" dirty="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II.1. Functional knowledge</a:t>
            </a:r>
            <a:endParaRPr dirty="0">
              <a:solidFill>
                <a:srgbClr val="666666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II.2. Mental process theories</a:t>
            </a:r>
            <a:endParaRPr dirty="0">
              <a:solidFill>
                <a:srgbClr val="FF0000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imes New Roman"/>
              <a:buNone/>
            </a:pPr>
            <a:r>
              <a:rPr lang="en-US" sz="2400" b="0" i="0" u="none" dirty="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III. Operant conditioning</a:t>
            </a:r>
            <a:endParaRPr dirty="0">
              <a:solidFill>
                <a:srgbClr val="666666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imes New Roman"/>
              <a:buNone/>
            </a:pPr>
            <a:r>
              <a:rPr lang="en-US" sz="2400" b="0" i="0" u="none" dirty="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III.1. Functional knowledge</a:t>
            </a:r>
            <a:endParaRPr dirty="0">
              <a:solidFill>
                <a:srgbClr val="666666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imes New Roman"/>
              <a:buNone/>
            </a:pPr>
            <a:r>
              <a:rPr lang="en-US" sz="2400" b="0" i="0" u="none" dirty="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III.2. Mental process theories</a:t>
            </a:r>
            <a:endParaRPr dirty="0">
              <a:solidFill>
                <a:srgbClr val="666666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imes New Roman"/>
              <a:buNone/>
            </a:pPr>
            <a:r>
              <a:rPr lang="en-US" sz="2400" b="0" i="0" u="none" dirty="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 Complex forms of learning</a:t>
            </a:r>
            <a:endParaRPr dirty="0">
              <a:solidFill>
                <a:srgbClr val="666666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imes New Roman"/>
              <a:buNone/>
            </a:pPr>
            <a:r>
              <a:rPr lang="en-US" sz="2400" b="0" i="0" u="none" dirty="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V. Applied Learning Psychology</a:t>
            </a:r>
            <a:endParaRPr dirty="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5"/>
          <p:cNvSpPr txBox="1">
            <a:spLocks noGrp="1"/>
          </p:cNvSpPr>
          <p:nvPr>
            <p:ph type="body" idx="1"/>
          </p:nvPr>
        </p:nvSpPr>
        <p:spPr>
          <a:xfrm>
            <a:off x="457200" y="404812"/>
            <a:ext cx="8507412" cy="572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General evaluation S-S models: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 US revaluation</a:t>
            </a:r>
            <a:endParaRPr dirty="0">
              <a:solidFill>
                <a:srgbClr val="FF0000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*S-S: </a:t>
            </a:r>
            <a:r>
              <a:rPr lang="en-US" sz="2800" dirty="0"/>
              <a:t>US revaluation has i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mpact </a:t>
            </a:r>
            <a:r>
              <a:rPr lang="en-US" sz="2800" dirty="0"/>
              <a:t>because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CR depends on US activation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For example, dog keeps thinking about food but food no longer elicits salivation. </a:t>
            </a:r>
            <a:endParaRPr dirty="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" name="Google Shape;245;p35"/>
          <p:cNvGrpSpPr/>
          <p:nvPr/>
        </p:nvGrpSpPr>
        <p:grpSpPr>
          <a:xfrm>
            <a:off x="2051050" y="2492375"/>
            <a:ext cx="4824412" cy="3095625"/>
            <a:chOff x="3240" y="4016"/>
            <a:chExt cx="3345" cy="2160"/>
          </a:xfrm>
        </p:grpSpPr>
        <p:sp>
          <p:nvSpPr>
            <p:cNvPr id="246" name="Google Shape;246;p35"/>
            <p:cNvSpPr txBox="1"/>
            <p:nvPr/>
          </p:nvSpPr>
          <p:spPr>
            <a:xfrm>
              <a:off x="3600" y="4016"/>
              <a:ext cx="719" cy="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CS </a:t>
              </a:r>
              <a:endParaRPr/>
            </a:p>
          </p:txBody>
        </p:sp>
        <p:sp>
          <p:nvSpPr>
            <p:cNvPr id="247" name="Google Shape;247;p35"/>
            <p:cNvSpPr txBox="1"/>
            <p:nvPr/>
          </p:nvSpPr>
          <p:spPr>
            <a:xfrm>
              <a:off x="3600" y="5276"/>
              <a:ext cx="720" cy="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US </a:t>
              </a:r>
              <a:endParaRPr/>
            </a:p>
          </p:txBody>
        </p:sp>
        <p:sp>
          <p:nvSpPr>
            <p:cNvPr id="248" name="Google Shape;248;p35"/>
            <p:cNvSpPr txBox="1"/>
            <p:nvPr/>
          </p:nvSpPr>
          <p:spPr>
            <a:xfrm>
              <a:off x="5760" y="5180"/>
              <a:ext cx="720" cy="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sz="1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UR </a:t>
              </a:r>
              <a:endParaRPr/>
            </a:p>
          </p:txBody>
        </p:sp>
        <p:sp>
          <p:nvSpPr>
            <p:cNvPr id="249" name="Google Shape;249;p35"/>
            <p:cNvSpPr txBox="1"/>
            <p:nvPr/>
          </p:nvSpPr>
          <p:spPr>
            <a:xfrm>
              <a:off x="5685" y="4917"/>
              <a:ext cx="900" cy="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(CR) </a:t>
              </a:r>
              <a:endParaRPr/>
            </a:p>
          </p:txBody>
        </p:sp>
        <p:cxnSp>
          <p:nvCxnSpPr>
            <p:cNvPr id="250" name="Google Shape;250;p35"/>
            <p:cNvCxnSpPr/>
            <p:nvPr/>
          </p:nvCxnSpPr>
          <p:spPr>
            <a:xfrm>
              <a:off x="4140" y="4298"/>
              <a:ext cx="1594" cy="759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251" name="Google Shape;251;p35"/>
            <p:cNvCxnSpPr/>
            <p:nvPr/>
          </p:nvCxnSpPr>
          <p:spPr>
            <a:xfrm>
              <a:off x="3904" y="4388"/>
              <a:ext cx="0" cy="952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252" name="Google Shape;252;p35"/>
            <p:cNvCxnSpPr/>
            <p:nvPr/>
          </p:nvCxnSpPr>
          <p:spPr>
            <a:xfrm>
              <a:off x="4170" y="5487"/>
              <a:ext cx="1633" cy="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53" name="Google Shape;253;p35"/>
            <p:cNvSpPr txBox="1"/>
            <p:nvPr/>
          </p:nvSpPr>
          <p:spPr>
            <a:xfrm>
              <a:off x="3240" y="4556"/>
              <a:ext cx="720" cy="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5"/>
            <p:cNvSpPr txBox="1"/>
            <p:nvPr/>
          </p:nvSpPr>
          <p:spPr>
            <a:xfrm>
              <a:off x="5400" y="4376"/>
              <a:ext cx="720" cy="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35"/>
            <p:cNvSpPr txBox="1"/>
            <p:nvPr/>
          </p:nvSpPr>
          <p:spPr>
            <a:xfrm>
              <a:off x="4500" y="5636"/>
              <a:ext cx="720" cy="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6" name="Google Shape;256;p35"/>
          <p:cNvSpPr txBox="1"/>
          <p:nvPr/>
        </p:nvSpPr>
        <p:spPr>
          <a:xfrm>
            <a:off x="4284662" y="4221162"/>
            <a:ext cx="59055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Arial"/>
              <a:buNone/>
            </a:pPr>
            <a:r>
              <a:rPr lang="en-US" sz="48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"/>
          <p:cNvSpPr txBox="1">
            <a:spLocks noGrp="1"/>
          </p:cNvSpPr>
          <p:nvPr>
            <p:ph type="body" idx="1"/>
          </p:nvPr>
        </p:nvSpPr>
        <p:spPr>
          <a:xfrm>
            <a:off x="198275" y="404800"/>
            <a:ext cx="8757300" cy="62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8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impact of</a:t>
            </a:r>
            <a:r>
              <a:rPr lang="en-US" sz="28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broader context 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secondary tasks)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attention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8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indirect relations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sensory pre-conditioning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45E0757-E39F-403C-917B-AF5B34DAE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55" y="2314936"/>
            <a:ext cx="8937845" cy="41382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7"/>
          <p:cNvSpPr txBox="1">
            <a:spLocks noGrp="1"/>
          </p:cNvSpPr>
          <p:nvPr>
            <p:ph type="body" idx="1"/>
          </p:nvPr>
        </p:nvSpPr>
        <p:spPr>
          <a:xfrm>
            <a:off x="323850" y="188912"/>
            <a:ext cx="8229600" cy="63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still problems...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CR different from UR? Expectations? </a:t>
            </a:r>
            <a:endParaRPr dirty="0"/>
          </a:p>
          <a:p>
            <a:pPr marL="34290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is "awareness“ </a:t>
            </a:r>
            <a:r>
              <a:rPr lang="en-US" sz="2800" dirty="0"/>
              <a:t>of 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CS-US regularity necessary? </a:t>
            </a:r>
            <a:endParaRPr dirty="0"/>
          </a:p>
          <a:p>
            <a:pPr marL="34290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8"/>
          <p:cNvSpPr txBox="1">
            <a:spLocks noGrp="1"/>
          </p:cNvSpPr>
          <p:nvPr>
            <p:ph type="body" idx="1"/>
          </p:nvPr>
        </p:nvSpPr>
        <p:spPr>
          <a:xfrm>
            <a:off x="457200" y="299125"/>
            <a:ext cx="8229600" cy="582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800"/>
              <a:t>Exercise question 14: Associations are potential </a:t>
            </a:r>
            <a:endParaRPr sz="2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/>
              <a:t>(a) moderators of learning </a:t>
            </a:r>
            <a:endParaRPr sz="28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/>
              <a:t>(b) mediators of learning </a:t>
            </a:r>
            <a:endParaRPr sz="28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/>
              <a:t>(c) regularities in the environment </a:t>
            </a:r>
            <a:endParaRPr sz="28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/>
              <a:t>(d) learning effects </a:t>
            </a:r>
            <a:endParaRPr sz="2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6" name="Google Shape;276;p3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8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0"/>
          <p:cNvSpPr txBox="1">
            <a:spLocks noGrp="1"/>
          </p:cNvSpPr>
          <p:nvPr>
            <p:ph type="body" idx="1"/>
          </p:nvPr>
        </p:nvSpPr>
        <p:spPr>
          <a:xfrm>
            <a:off x="250825" y="260350"/>
            <a:ext cx="8769350" cy="586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Basic idea Rescorla-Wagner model: </a:t>
            </a:r>
            <a:endParaRPr dirty="0"/>
          </a:p>
          <a:p>
            <a:pPr marL="342900" lvl="0" indent="-1651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1) More "learning" (change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strength) as US presence/absence is unexpected: </a:t>
            </a:r>
            <a:r>
              <a:rPr lang="en-US" sz="2800" b="1" i="0" u="none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Prediction error 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2) S-S association 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3) direct translation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strength to behavior 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/>
          </a:p>
          <a:p>
            <a:pPr marL="342900" lvl="0">
              <a:lnSpc>
                <a:spcPct val="80000"/>
              </a:lnSpc>
              <a:spcBef>
                <a:spcPts val="560"/>
              </a:spcBef>
              <a:buSzPts val="2800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Formalization with 1 CS: </a:t>
            </a:r>
            <a:r>
              <a:rPr lang="en-US" sz="2800" b="0" i="0" u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ΔVA </a:t>
            </a:r>
            <a:r>
              <a:rPr lang="en-US" sz="28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= </a:t>
            </a:r>
            <a:r>
              <a:rPr lang="en-US" sz="2800" b="0" i="0" u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αA β </a:t>
            </a:r>
            <a:r>
              <a:rPr lang="en-US" sz="28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(λ – </a:t>
            </a:r>
            <a:r>
              <a:rPr lang="nl-BE" sz="2800" dirty="0">
                <a:solidFill>
                  <a:srgbClr val="000000"/>
                </a:solidFill>
                <a:latin typeface="1"/>
              </a:rPr>
              <a:t>V</a:t>
            </a:r>
            <a:r>
              <a:rPr lang="nl-BE" sz="1800" dirty="0">
                <a:solidFill>
                  <a:srgbClr val="000000"/>
                </a:solidFill>
                <a:latin typeface="1"/>
              </a:rPr>
              <a:t>A</a:t>
            </a:r>
            <a:r>
              <a:rPr lang="en-US" sz="28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 </a:t>
            </a: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/>
          </a:p>
          <a:p>
            <a:pPr marL="342900" lvl="0">
              <a:lnSpc>
                <a:spcPct val="80000"/>
              </a:lnSpc>
              <a:spcBef>
                <a:spcPts val="560"/>
              </a:spcBef>
              <a:buSzPts val="2800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Predic</a:t>
            </a:r>
            <a:r>
              <a:rPr lang="en-US" sz="2800" dirty="0"/>
              <a:t>tion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strength = </a:t>
            </a:r>
            <a:r>
              <a:rPr lang="nl-BE" sz="2800" dirty="0">
                <a:solidFill>
                  <a:srgbClr val="000000"/>
                </a:solidFill>
                <a:latin typeface="1"/>
              </a:rPr>
              <a:t>V</a:t>
            </a:r>
            <a:r>
              <a:rPr lang="nl-BE" sz="1800" dirty="0">
                <a:solidFill>
                  <a:srgbClr val="000000"/>
                </a:solidFill>
                <a:latin typeface="1"/>
              </a:rPr>
              <a:t>A</a:t>
            </a:r>
            <a:r>
              <a:rPr lang="en-US" sz="2800" b="0" i="0" u="none" baseline="-25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Prediction error = </a:t>
            </a:r>
            <a:r>
              <a:rPr lang="en-US" sz="28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(λ - </a:t>
            </a:r>
            <a:r>
              <a:rPr lang="en-US" sz="2800" b="0" i="0" u="none" baseline="-25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VA</a:t>
            </a:r>
            <a:r>
              <a:rPr lang="en-US" sz="28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 </a:t>
            </a:r>
            <a:endParaRPr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4C8E1C7-EA49-4E86-BCFC-6CE58BEB7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15258"/>
            <a:ext cx="9020175" cy="156227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1"/>
          <p:cNvSpPr txBox="1">
            <a:spLocks noGrp="1"/>
          </p:cNvSpPr>
          <p:nvPr>
            <p:ph type="body" idx="1"/>
          </p:nvPr>
        </p:nvSpPr>
        <p:spPr>
          <a:xfrm>
            <a:off x="685800" y="80750"/>
            <a:ext cx="7772400" cy="6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dirty="0"/>
              <a:t>Numeric Ex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ample 1: </a:t>
            </a:r>
            <a:r>
              <a:rPr lang="en-US" sz="3200" b="0" i="0" u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 </a:t>
            </a:r>
            <a:r>
              <a:rPr lang="en-US" sz="3200" b="0" i="0" u="none" baseline="-25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VA </a:t>
            </a:r>
            <a:r>
              <a:rPr lang="en-US" sz="3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= </a:t>
            </a:r>
            <a:r>
              <a:rPr lang="en-US" sz="3200" b="0" i="0" u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αA β </a:t>
            </a:r>
            <a:r>
              <a:rPr lang="en-US" sz="3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(λ - </a:t>
            </a:r>
            <a:r>
              <a:rPr lang="en-US" sz="3200" b="0" i="0" u="none" baseline="-25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VA</a:t>
            </a:r>
            <a:r>
              <a:rPr lang="en-US" sz="3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(acquisition: A+)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Trial 1: </a:t>
            </a:r>
            <a:r>
              <a:rPr lang="en-US" sz="2800" b="0" i="0" u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 </a:t>
            </a:r>
            <a:r>
              <a:rPr lang="en-US" sz="2800" b="0" i="0" u="none" baseline="-25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VA </a:t>
            </a:r>
            <a:r>
              <a:rPr lang="en-US" sz="28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= . 50 (10 - 0) 	=5 </a:t>
            </a:r>
            <a:endParaRPr sz="2800" dirty="0"/>
          </a:p>
          <a:p>
            <a:pPr marL="114300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Trial 2: </a:t>
            </a:r>
            <a:r>
              <a:rPr lang="en-US" sz="2800" b="0" i="0" u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 </a:t>
            </a:r>
            <a:r>
              <a:rPr lang="en-US" sz="2800" b="0" i="0" u="none" baseline="-25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VA </a:t>
            </a:r>
            <a:r>
              <a:rPr lang="en-US" sz="28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= . 50 (10 - 5)	=2,5 </a:t>
            </a:r>
            <a:endParaRPr sz="2800" dirty="0"/>
          </a:p>
          <a:p>
            <a:pPr marL="114300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Trial 3: </a:t>
            </a:r>
            <a:r>
              <a:rPr lang="en-US" sz="2800" b="0" i="0" u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 </a:t>
            </a:r>
            <a:r>
              <a:rPr lang="en-US" sz="2800" b="0" i="0" u="none" baseline="-25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VA </a:t>
            </a:r>
            <a:r>
              <a:rPr lang="en-US" sz="28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= . 50 (10 - 7,5)    =1,25 </a:t>
            </a:r>
            <a:endParaRPr sz="2800" dirty="0"/>
          </a:p>
          <a:p>
            <a:pPr marL="114300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Trial 4: </a:t>
            </a:r>
            <a:r>
              <a:rPr lang="en-US" sz="2800" b="0" i="0" u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 </a:t>
            </a:r>
            <a:r>
              <a:rPr lang="en-US" sz="2800" b="0" i="0" u="none" baseline="-25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VA </a:t>
            </a:r>
            <a:r>
              <a:rPr lang="en-US" sz="28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= . 50 (10 - 8,75)  =</a:t>
            </a:r>
            <a:r>
              <a:rPr lang="en-US" sz="2800" b="0" i="0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0,625 </a:t>
            </a:r>
            <a:endParaRPr sz="2800" dirty="0"/>
          </a:p>
          <a:p>
            <a:pPr marL="114300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				  9,375 </a:t>
            </a:r>
          </a:p>
          <a:p>
            <a:pPr marL="114300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</a:pPr>
            <a:endParaRPr sz="2800" dirty="0"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dirty="0"/>
              <a:t>Numeric E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xample 2 (extinction: A-</a:t>
            </a:r>
            <a:r>
              <a:rPr lang="en-US" sz="3200" b="0" i="0" u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)</a:t>
            </a:r>
            <a:endParaRPr sz="3200" b="0" i="0" u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Trial 5: </a:t>
            </a:r>
            <a:r>
              <a:rPr lang="en-US" sz="2800" b="0" i="0" u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 </a:t>
            </a:r>
            <a:r>
              <a:rPr lang="en-US" sz="2800" b="0" i="0" u="none" baseline="-25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VA </a:t>
            </a:r>
            <a:r>
              <a:rPr lang="en-US" sz="28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= . 50 (0 – 9.375)	=- 4.69 </a:t>
            </a:r>
            <a:endParaRPr sz="2800" dirty="0"/>
          </a:p>
          <a:p>
            <a:pPr marL="114300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Trial 6: </a:t>
            </a:r>
            <a:r>
              <a:rPr lang="en-US" sz="2800" b="0" i="0" u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 </a:t>
            </a:r>
            <a:r>
              <a:rPr lang="en-US" sz="2800" b="0" i="0" u="none" baseline="-25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VA </a:t>
            </a:r>
            <a:r>
              <a:rPr lang="en-US" sz="28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= . 50 (0 – 4.69)	=- 2.34 </a:t>
            </a:r>
            <a:endParaRPr sz="2800" dirty="0"/>
          </a:p>
          <a:p>
            <a:pPr marL="114300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Trial 7: </a:t>
            </a:r>
            <a:r>
              <a:rPr lang="en-US" sz="2800" b="0" i="0" u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 </a:t>
            </a:r>
            <a:r>
              <a:rPr lang="en-US" sz="2800" b="0" i="0" u="none" baseline="-25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VA </a:t>
            </a:r>
            <a:r>
              <a:rPr lang="en-US" sz="28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= . 50 (0 -  2.34) 	=- 1.17 </a:t>
            </a:r>
            <a:endParaRPr sz="2800" dirty="0"/>
          </a:p>
          <a:p>
            <a:pPr marL="114300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Trial 8: </a:t>
            </a:r>
            <a:r>
              <a:rPr lang="en-US" sz="2800" b="0" i="0" u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 </a:t>
            </a:r>
            <a:r>
              <a:rPr lang="en-US" sz="2800" b="0" i="0" u="none" baseline="-25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VA </a:t>
            </a:r>
            <a:r>
              <a:rPr lang="en-US" sz="28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= . 50 (0 – 1.17) 	=</a:t>
            </a:r>
            <a:r>
              <a:rPr lang="en-US" sz="2800" b="0" i="0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- 0.58</a:t>
            </a:r>
            <a:r>
              <a:rPr lang="en-US" sz="28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					  0.58</a:t>
            </a:r>
            <a:endParaRPr sz="2800" b="0" i="0" u="none" baseline="-25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 sz="3200" b="0" i="0" u="none" baseline="-25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2"/>
          <p:cNvSpPr txBox="1">
            <a:spLocks noGrp="1"/>
          </p:cNvSpPr>
          <p:nvPr>
            <p:ph type="body" idx="1"/>
          </p:nvPr>
        </p:nvSpPr>
        <p:spPr>
          <a:xfrm>
            <a:off x="685800" y="260350"/>
            <a:ext cx="7772400" cy="583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3" name="Google Shape;303;p42"/>
          <p:cNvCxnSpPr/>
          <p:nvPr/>
        </p:nvCxnSpPr>
        <p:spPr>
          <a:xfrm rot="10800000" flipH="1">
            <a:off x="1116012" y="1628775"/>
            <a:ext cx="71437" cy="417671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04" name="Google Shape;304;p42"/>
          <p:cNvCxnSpPr/>
          <p:nvPr/>
        </p:nvCxnSpPr>
        <p:spPr>
          <a:xfrm>
            <a:off x="1116012" y="5805487"/>
            <a:ext cx="684053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05" name="Google Shape;305;p42"/>
          <p:cNvSpPr/>
          <p:nvPr/>
        </p:nvSpPr>
        <p:spPr>
          <a:xfrm>
            <a:off x="1258887" y="2276475"/>
            <a:ext cx="1873250" cy="3529012"/>
          </a:xfrm>
          <a:custGeom>
            <a:avLst/>
            <a:gdLst/>
            <a:ahLst/>
            <a:cxnLst/>
            <a:rect l="l" t="t" r="r" b="b"/>
            <a:pathLst>
              <a:path w="1906" h="2404" extrusionOk="0">
                <a:moveTo>
                  <a:pt x="0" y="2404"/>
                </a:moveTo>
                <a:cubicBezTo>
                  <a:pt x="227" y="1629"/>
                  <a:pt x="454" y="854"/>
                  <a:pt x="772" y="453"/>
                </a:cubicBezTo>
                <a:cubicBezTo>
                  <a:pt x="1090" y="52"/>
                  <a:pt x="1498" y="26"/>
                  <a:pt x="1906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42"/>
          <p:cNvSpPr/>
          <p:nvPr/>
        </p:nvSpPr>
        <p:spPr>
          <a:xfrm>
            <a:off x="3492500" y="2276475"/>
            <a:ext cx="2016125" cy="3457575"/>
          </a:xfrm>
          <a:custGeom>
            <a:avLst/>
            <a:gdLst/>
            <a:ahLst/>
            <a:cxnLst/>
            <a:rect l="l" t="t" r="r" b="b"/>
            <a:pathLst>
              <a:path w="1270" h="2178" extrusionOk="0">
                <a:moveTo>
                  <a:pt x="0" y="0"/>
                </a:moveTo>
                <a:cubicBezTo>
                  <a:pt x="98" y="703"/>
                  <a:pt x="196" y="1406"/>
                  <a:pt x="408" y="1769"/>
                </a:cubicBezTo>
                <a:cubicBezTo>
                  <a:pt x="620" y="2132"/>
                  <a:pt x="1126" y="2110"/>
                  <a:pt x="1270" y="2178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7" name="Google Shape;307;p42"/>
          <p:cNvCxnSpPr/>
          <p:nvPr/>
        </p:nvCxnSpPr>
        <p:spPr>
          <a:xfrm rot="10800000" flipH="1">
            <a:off x="5940425" y="5661025"/>
            <a:ext cx="144462" cy="215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08" name="Google Shape;308;p42"/>
          <p:cNvCxnSpPr/>
          <p:nvPr/>
        </p:nvCxnSpPr>
        <p:spPr>
          <a:xfrm rot="10800000" flipH="1">
            <a:off x="5940425" y="5734050"/>
            <a:ext cx="144462" cy="215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09" name="Google Shape;309;p42"/>
          <p:cNvCxnSpPr/>
          <p:nvPr/>
        </p:nvCxnSpPr>
        <p:spPr>
          <a:xfrm rot="10800000">
            <a:off x="7019925" y="3500437"/>
            <a:ext cx="0" cy="230505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10" name="Google Shape;310;p42"/>
          <p:cNvSpPr txBox="1"/>
          <p:nvPr/>
        </p:nvSpPr>
        <p:spPr>
          <a:xfrm>
            <a:off x="468312" y="1916112"/>
            <a:ext cx="6572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 </a:t>
            </a:r>
            <a:endParaRPr/>
          </a:p>
        </p:txBody>
      </p:sp>
      <p:sp>
        <p:nvSpPr>
          <p:cNvPr id="311" name="Google Shape;311;p42"/>
          <p:cNvSpPr txBox="1"/>
          <p:nvPr/>
        </p:nvSpPr>
        <p:spPr>
          <a:xfrm>
            <a:off x="1619250" y="5949950"/>
            <a:ext cx="11938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CS-US </a:t>
            </a:r>
            <a:endParaRPr/>
          </a:p>
        </p:txBody>
      </p:sp>
      <p:sp>
        <p:nvSpPr>
          <p:cNvPr id="312" name="Google Shape;312;p42"/>
          <p:cNvSpPr txBox="1"/>
          <p:nvPr/>
        </p:nvSpPr>
        <p:spPr>
          <a:xfrm>
            <a:off x="3635375" y="5949950"/>
            <a:ext cx="155416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 only </a:t>
            </a:r>
            <a:endParaRPr/>
          </a:p>
        </p:txBody>
      </p:sp>
      <p:sp>
        <p:nvSpPr>
          <p:cNvPr id="313" name="Google Shape;313;p42"/>
          <p:cNvSpPr txBox="1"/>
          <p:nvPr/>
        </p:nvSpPr>
        <p:spPr>
          <a:xfrm>
            <a:off x="6659562" y="5876925"/>
            <a:ext cx="131921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 CS </a:t>
            </a:r>
            <a:endParaRPr/>
          </a:p>
        </p:txBody>
      </p:sp>
      <p:sp>
        <p:nvSpPr>
          <p:cNvPr id="314" name="Google Shape;314;p42"/>
          <p:cNvSpPr txBox="1"/>
          <p:nvPr/>
        </p:nvSpPr>
        <p:spPr>
          <a:xfrm>
            <a:off x="5580062" y="5157787"/>
            <a:ext cx="1156016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...time... </a:t>
            </a:r>
            <a:endParaRPr dirty="0"/>
          </a:p>
        </p:txBody>
      </p:sp>
      <p:cxnSp>
        <p:nvCxnSpPr>
          <p:cNvPr id="315" name="Google Shape;315;p42"/>
          <p:cNvCxnSpPr/>
          <p:nvPr/>
        </p:nvCxnSpPr>
        <p:spPr>
          <a:xfrm rot="10800000">
            <a:off x="154781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16" name="Google Shape;316;p42"/>
          <p:cNvCxnSpPr/>
          <p:nvPr/>
        </p:nvCxnSpPr>
        <p:spPr>
          <a:xfrm rot="10800000">
            <a:off x="176371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17" name="Google Shape;317;p42"/>
          <p:cNvCxnSpPr/>
          <p:nvPr/>
        </p:nvCxnSpPr>
        <p:spPr>
          <a:xfrm rot="10800000">
            <a:off x="197961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18" name="Google Shape;318;p42"/>
          <p:cNvCxnSpPr/>
          <p:nvPr/>
        </p:nvCxnSpPr>
        <p:spPr>
          <a:xfrm rot="10800000">
            <a:off x="219551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19" name="Google Shape;319;p42"/>
          <p:cNvCxnSpPr/>
          <p:nvPr/>
        </p:nvCxnSpPr>
        <p:spPr>
          <a:xfrm rot="10800000">
            <a:off x="241141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20" name="Google Shape;320;p42"/>
          <p:cNvCxnSpPr/>
          <p:nvPr/>
        </p:nvCxnSpPr>
        <p:spPr>
          <a:xfrm rot="10800000">
            <a:off x="262731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21" name="Google Shape;321;p42"/>
          <p:cNvCxnSpPr/>
          <p:nvPr/>
        </p:nvCxnSpPr>
        <p:spPr>
          <a:xfrm rot="10800000">
            <a:off x="1979612" y="61658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22" name="Google Shape;322;p42"/>
          <p:cNvCxnSpPr/>
          <p:nvPr/>
        </p:nvCxnSpPr>
        <p:spPr>
          <a:xfrm rot="10800000">
            <a:off x="2771775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23" name="Google Shape;323;p42"/>
          <p:cNvCxnSpPr/>
          <p:nvPr/>
        </p:nvCxnSpPr>
        <p:spPr>
          <a:xfrm rot="10800000">
            <a:off x="3635375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24" name="Google Shape;324;p42"/>
          <p:cNvCxnSpPr/>
          <p:nvPr/>
        </p:nvCxnSpPr>
        <p:spPr>
          <a:xfrm rot="10800000">
            <a:off x="3779837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25" name="Google Shape;325;p42"/>
          <p:cNvCxnSpPr/>
          <p:nvPr/>
        </p:nvCxnSpPr>
        <p:spPr>
          <a:xfrm rot="10800000">
            <a:off x="3995737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26" name="Google Shape;326;p42"/>
          <p:cNvCxnSpPr/>
          <p:nvPr/>
        </p:nvCxnSpPr>
        <p:spPr>
          <a:xfrm rot="10800000">
            <a:off x="4211637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27" name="Google Shape;327;p42"/>
          <p:cNvCxnSpPr/>
          <p:nvPr/>
        </p:nvCxnSpPr>
        <p:spPr>
          <a:xfrm rot="10800000">
            <a:off x="4356100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28" name="Google Shape;328;p42"/>
          <p:cNvCxnSpPr/>
          <p:nvPr/>
        </p:nvCxnSpPr>
        <p:spPr>
          <a:xfrm rot="10800000">
            <a:off x="4572000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29" name="Google Shape;329;p42"/>
          <p:cNvCxnSpPr/>
          <p:nvPr/>
        </p:nvCxnSpPr>
        <p:spPr>
          <a:xfrm rot="10800000">
            <a:off x="471646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30" name="Google Shape;330;p42"/>
          <p:cNvCxnSpPr/>
          <p:nvPr/>
        </p:nvCxnSpPr>
        <p:spPr>
          <a:xfrm rot="10800000">
            <a:off x="4427537" y="61658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31" name="Google Shape;331;p42"/>
          <p:cNvCxnSpPr/>
          <p:nvPr/>
        </p:nvCxnSpPr>
        <p:spPr>
          <a:xfrm rot="10800000">
            <a:off x="493236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32" name="Google Shape;332;p42"/>
          <p:cNvCxnSpPr/>
          <p:nvPr/>
        </p:nvCxnSpPr>
        <p:spPr>
          <a:xfrm rot="10800000">
            <a:off x="514826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33" name="Google Shape;333;p42"/>
          <p:cNvSpPr txBox="1"/>
          <p:nvPr/>
        </p:nvSpPr>
        <p:spPr>
          <a:xfrm>
            <a:off x="6346824" y="2317910"/>
            <a:ext cx="25415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Spontaneous recovery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3"/>
          <p:cNvSpPr txBox="1">
            <a:spLocks noGrp="1"/>
          </p:cNvSpPr>
          <p:nvPr>
            <p:ph type="body" idx="1"/>
          </p:nvPr>
        </p:nvSpPr>
        <p:spPr>
          <a:xfrm>
            <a:off x="685800" y="381000"/>
            <a:ext cx="8062912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Formalization with 2 CSs </a:t>
            </a:r>
            <a:endParaRPr sz="2800"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(a) formula (e.g., on AX+ trials)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>
                <a:ea typeface="Noto Sans Symbols"/>
              </a:rPr>
              <a:t>			</a:t>
            </a:r>
            <a:r>
              <a:rPr lang="en-US" sz="2800" b="0" i="0" u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ΔVA </a:t>
            </a:r>
            <a:r>
              <a:rPr lang="en-US" sz="28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= </a:t>
            </a:r>
            <a:r>
              <a:rPr lang="en-US" sz="2800" b="0" i="0" u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αA β </a:t>
            </a:r>
            <a:r>
              <a:rPr lang="en-US" sz="28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(λ - </a:t>
            </a:r>
            <a:r>
              <a:rPr lang="en-US" sz="2800" b="0" i="0" u="none" baseline="-25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VAX</a:t>
            </a:r>
            <a:r>
              <a:rPr lang="en-US" sz="28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 </a:t>
            </a:r>
            <a:endParaRPr lang="en-US" sz="2800" dirty="0">
              <a:ea typeface="Open Sans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Noto Sans Symbols"/>
                <a:ea typeface="Open Sans"/>
                <a:cs typeface="Noto Sans Symbols"/>
                <a:sym typeface="Noto Sans Symbols"/>
              </a:rPr>
              <a:t>			</a:t>
            </a:r>
            <a:r>
              <a:rPr lang="en-US" sz="2800" b="0" i="0" u="none" dirty="0" err="1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ΔVx</a:t>
            </a:r>
            <a:r>
              <a:rPr lang="en-US" sz="2800" b="0" i="0" u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r>
              <a:rPr lang="en-US" sz="28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= </a:t>
            </a:r>
            <a:r>
              <a:rPr lang="en-US" sz="2800" b="0" i="0" u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αx β </a:t>
            </a:r>
            <a:r>
              <a:rPr lang="en-US" sz="28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(λ - </a:t>
            </a:r>
            <a:r>
              <a:rPr lang="en-US" sz="2800" b="0" i="0" u="none" baseline="-25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VAX</a:t>
            </a:r>
            <a:r>
              <a:rPr lang="en-US" sz="28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 </a:t>
            </a:r>
            <a:endParaRPr sz="2800" dirty="0"/>
          </a:p>
          <a:p>
            <a:pPr marL="342900" lvl="0">
              <a:spcBef>
                <a:spcPts val="560"/>
              </a:spcBef>
              <a:buSzPts val="2800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nl-BE" sz="4000" dirty="0">
                <a:solidFill>
                  <a:srgbClr val="000000"/>
                </a:solidFill>
                <a:latin typeface="1"/>
              </a:rPr>
              <a:t>V</a:t>
            </a:r>
            <a:r>
              <a:rPr lang="nl-BE" sz="2800" dirty="0">
                <a:solidFill>
                  <a:srgbClr val="000000"/>
                </a:solidFill>
                <a:latin typeface="1"/>
              </a:rPr>
              <a:t>AX</a:t>
            </a:r>
            <a:r>
              <a:rPr lang="nl-BE" sz="4000" dirty="0">
                <a:solidFill>
                  <a:srgbClr val="000000"/>
                </a:solidFill>
                <a:latin typeface="1"/>
              </a:rPr>
              <a:t>= </a:t>
            </a:r>
            <a:r>
              <a:rPr lang="en-US" sz="2800" dirty="0"/>
              <a:t>sum of </a:t>
            </a:r>
            <a:r>
              <a:rPr lang="en-US" sz="2800" dirty="0" err="1"/>
              <a:t>a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sso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strength all cues (A and X). </a:t>
            </a:r>
            <a:endParaRPr sz="2800"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= </a:t>
            </a:r>
            <a:r>
              <a:rPr lang="en-US" sz="2800" b="0" i="0" u="none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Expectation based on all available cues </a:t>
            </a:r>
            <a:endParaRPr sz="2800"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(b) example: blocking </a:t>
            </a:r>
            <a:endParaRPr sz="2800" dirty="0"/>
          </a:p>
          <a:p>
            <a:pPr marL="114300" indent="0"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nl-BE" sz="2800" dirty="0">
                <a:solidFill>
                  <a:srgbClr val="000000"/>
                </a:solidFill>
                <a:latin typeface="Arial" panose="020B0604020202020204" pitchFamily="34" charset="0"/>
              </a:rPr>
              <a:t>- A+: </a:t>
            </a:r>
            <a:r>
              <a:rPr lang="nl-BE" sz="2800" dirty="0">
                <a:solidFill>
                  <a:srgbClr val="000000"/>
                </a:solidFill>
                <a:latin typeface="1"/>
              </a:rPr>
              <a:t>V</a:t>
            </a:r>
            <a:r>
              <a:rPr lang="nl-BE" sz="1800" dirty="0">
                <a:solidFill>
                  <a:srgbClr val="000000"/>
                </a:solidFill>
                <a:latin typeface="1"/>
              </a:rPr>
              <a:t>A </a:t>
            </a:r>
            <a:r>
              <a:rPr lang="nl-BE" sz="2800" dirty="0">
                <a:solidFill>
                  <a:srgbClr val="000000"/>
                </a:solidFill>
                <a:latin typeface="1"/>
              </a:rPr>
              <a:t>~</a:t>
            </a:r>
            <a:r>
              <a:rPr lang="el-GR" sz="2800" dirty="0">
                <a:solidFill>
                  <a:srgbClr val="000000"/>
                </a:solidFill>
                <a:latin typeface="Calibri" panose="020F0502020204030204" pitchFamily="34" charset="0"/>
              </a:rPr>
              <a:t>λ</a:t>
            </a:r>
          </a:p>
          <a:p>
            <a:pPr marL="114300" indent="0">
              <a:buNone/>
            </a:pP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</a:rPr>
              <a:t>		- AX+: </a:t>
            </a:r>
            <a:r>
              <a:rPr lang="fr-FR" sz="2800" dirty="0">
                <a:solidFill>
                  <a:srgbClr val="000000"/>
                </a:solidFill>
                <a:latin typeface="1"/>
              </a:rPr>
              <a:t>V</a:t>
            </a:r>
            <a:r>
              <a:rPr lang="fr-FR" sz="1800" dirty="0">
                <a:solidFill>
                  <a:srgbClr val="000000"/>
                </a:solidFill>
                <a:latin typeface="1"/>
              </a:rPr>
              <a:t>AX </a:t>
            </a:r>
            <a:r>
              <a:rPr lang="fr-FR" sz="2800" dirty="0">
                <a:solidFill>
                  <a:srgbClr val="000000"/>
                </a:solidFill>
                <a:latin typeface="1"/>
              </a:rPr>
              <a:t>= V</a:t>
            </a:r>
            <a:r>
              <a:rPr lang="fr-FR" sz="1800" dirty="0">
                <a:solidFill>
                  <a:srgbClr val="000000"/>
                </a:solidFill>
                <a:latin typeface="1"/>
              </a:rPr>
              <a:t>A </a:t>
            </a:r>
            <a:r>
              <a:rPr lang="fr-FR" sz="2800" dirty="0">
                <a:solidFill>
                  <a:srgbClr val="000000"/>
                </a:solidFill>
                <a:latin typeface="1"/>
              </a:rPr>
              <a:t>+V</a:t>
            </a:r>
            <a:r>
              <a:rPr lang="fr-FR" sz="1800" dirty="0">
                <a:solidFill>
                  <a:srgbClr val="000000"/>
                </a:solidFill>
                <a:latin typeface="1"/>
              </a:rPr>
              <a:t>X</a:t>
            </a:r>
            <a:r>
              <a:rPr lang="fr-FR" sz="2800" dirty="0">
                <a:solidFill>
                  <a:srgbClr val="000000"/>
                </a:solidFill>
                <a:latin typeface="1"/>
              </a:rPr>
              <a:t>= </a:t>
            </a: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λ + 0 = λ</a:t>
            </a:r>
          </a:p>
          <a:p>
            <a:pPr marL="114300" indent="0">
              <a:buNone/>
            </a:pPr>
            <a:r>
              <a:rPr lang="nl-BE" dirty="0">
                <a:solidFill>
                  <a:srgbClr val="000000"/>
                </a:solidFill>
                <a:latin typeface="Calibri" panose="020F0502020204030204" pitchFamily="34" charset="0"/>
              </a:rPr>
              <a:t>		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=&gt; Δ</a:t>
            </a:r>
            <a:r>
              <a:rPr lang="nl-BE" dirty="0" err="1">
                <a:solidFill>
                  <a:srgbClr val="000000"/>
                </a:solidFill>
                <a:latin typeface="1"/>
              </a:rPr>
              <a:t>V</a:t>
            </a:r>
            <a:r>
              <a:rPr lang="nl-BE" sz="1800" dirty="0" err="1">
                <a:solidFill>
                  <a:srgbClr val="000000"/>
                </a:solidFill>
                <a:latin typeface="1"/>
              </a:rPr>
              <a:t>x</a:t>
            </a:r>
            <a:r>
              <a:rPr lang="nl-BE" dirty="0">
                <a:solidFill>
                  <a:srgbClr val="000000"/>
                </a:solidFill>
                <a:latin typeface="1"/>
              </a:rPr>
              <a:t>= 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α</a:t>
            </a:r>
            <a:r>
              <a:rPr lang="nl-BE" sz="1800" dirty="0">
                <a:solidFill>
                  <a:srgbClr val="000000"/>
                </a:solidFill>
                <a:latin typeface="1"/>
              </a:rPr>
              <a:t>x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β</a:t>
            </a:r>
            <a:r>
              <a:rPr lang="el-GR" dirty="0">
                <a:solidFill>
                  <a:srgbClr val="000000"/>
                </a:solidFill>
                <a:latin typeface="1"/>
              </a:rPr>
              <a:t>(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λ</a:t>
            </a:r>
            <a:r>
              <a:rPr lang="el-GR" dirty="0">
                <a:solidFill>
                  <a:srgbClr val="000000"/>
                </a:solidFill>
                <a:latin typeface="1"/>
              </a:rPr>
              <a:t>-</a:t>
            </a:r>
            <a:r>
              <a:rPr lang="nl-BE" dirty="0">
                <a:solidFill>
                  <a:srgbClr val="000000"/>
                </a:solidFill>
                <a:latin typeface="1"/>
              </a:rPr>
              <a:t>V</a:t>
            </a:r>
            <a:r>
              <a:rPr lang="nl-BE" sz="1800" dirty="0">
                <a:solidFill>
                  <a:srgbClr val="000000"/>
                </a:solidFill>
                <a:latin typeface="1"/>
              </a:rPr>
              <a:t>AX</a:t>
            </a:r>
            <a:r>
              <a:rPr lang="nl-BE" dirty="0">
                <a:solidFill>
                  <a:srgbClr val="000000"/>
                </a:solidFill>
                <a:latin typeface="1"/>
              </a:rPr>
              <a:t>) = 0</a:t>
            </a:r>
            <a:endParaRPr b="0" i="0" u="none" dirty="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4"/>
          <p:cNvSpPr txBox="1">
            <a:spLocks noGrp="1"/>
          </p:cNvSpPr>
          <p:nvPr>
            <p:ph type="body" idx="1"/>
          </p:nvPr>
        </p:nvSpPr>
        <p:spPr>
          <a:xfrm>
            <a:off x="685800" y="304800"/>
            <a:ext cx="7772400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Phase 1 (A+): </a:t>
            </a:r>
            <a:r>
              <a:rPr lang="en-US" sz="3200" b="0" i="0" u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 </a:t>
            </a:r>
            <a:r>
              <a:rPr lang="en-US" sz="3200" b="0" i="0" u="none" baseline="-25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VA </a:t>
            </a:r>
            <a:r>
              <a:rPr lang="en-US" sz="3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= </a:t>
            </a:r>
            <a:r>
              <a:rPr lang="en-US" sz="3200" b="0" i="0" u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αA β </a:t>
            </a:r>
            <a:r>
              <a:rPr lang="en-US" sz="3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(λ - </a:t>
            </a:r>
            <a:r>
              <a:rPr lang="en-US" sz="3200" b="0" i="0" u="none" baseline="-25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VA</a:t>
            </a:r>
            <a:r>
              <a:rPr lang="en-US" sz="3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</a:pPr>
            <a:r>
              <a:rPr lang="en-US" sz="2800" dirty="0">
                <a:latin typeface="Open Sans"/>
                <a:ea typeface="Open Sans"/>
                <a:cs typeface="Open Sans"/>
                <a:sym typeface="Open Sans"/>
              </a:rPr>
              <a:t>		Trial 1: </a:t>
            </a:r>
            <a:r>
              <a:rPr lang="en-US" sz="2800" dirty="0">
                <a:latin typeface="Noto Sans Symbols"/>
                <a:ea typeface="Noto Sans Symbols"/>
                <a:cs typeface="Noto Sans Symbols"/>
                <a:sym typeface="Noto Sans Symbols"/>
              </a:rPr>
              <a:t>Δ </a:t>
            </a:r>
            <a:r>
              <a:rPr lang="en-US" sz="2800" baseline="-25000" dirty="0">
                <a:latin typeface="Open Sans"/>
                <a:ea typeface="Open Sans"/>
                <a:cs typeface="Open Sans"/>
                <a:sym typeface="Open Sans"/>
              </a:rPr>
              <a:t>VA </a:t>
            </a:r>
            <a:r>
              <a:rPr lang="en-US" sz="2800" dirty="0">
                <a:latin typeface="Open Sans"/>
                <a:ea typeface="Open Sans"/>
                <a:cs typeface="Open Sans"/>
                <a:sym typeface="Open Sans"/>
              </a:rPr>
              <a:t>= . 50 (10 - 0) 	=5 </a:t>
            </a:r>
            <a:endParaRPr sz="2800" dirty="0"/>
          </a:p>
          <a:p>
            <a:pPr marL="114300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</a:pPr>
            <a:r>
              <a:rPr lang="en-US" sz="2800" dirty="0">
                <a:latin typeface="Open Sans"/>
                <a:ea typeface="Open Sans"/>
                <a:cs typeface="Open Sans"/>
                <a:sym typeface="Open Sans"/>
              </a:rPr>
              <a:t>Trial 2: </a:t>
            </a:r>
            <a:r>
              <a:rPr lang="en-US" sz="2800" dirty="0">
                <a:latin typeface="Noto Sans Symbols"/>
                <a:ea typeface="Noto Sans Symbols"/>
                <a:cs typeface="Noto Sans Symbols"/>
                <a:sym typeface="Noto Sans Symbols"/>
              </a:rPr>
              <a:t>Δ </a:t>
            </a:r>
            <a:r>
              <a:rPr lang="en-US" sz="2800" baseline="-25000" dirty="0">
                <a:latin typeface="Open Sans"/>
                <a:ea typeface="Open Sans"/>
                <a:cs typeface="Open Sans"/>
                <a:sym typeface="Open Sans"/>
              </a:rPr>
              <a:t>VA </a:t>
            </a:r>
            <a:r>
              <a:rPr lang="en-US" sz="2800" dirty="0">
                <a:latin typeface="Open Sans"/>
                <a:ea typeface="Open Sans"/>
                <a:cs typeface="Open Sans"/>
                <a:sym typeface="Open Sans"/>
              </a:rPr>
              <a:t>= . 50 (10 - 5)	=2,5 </a:t>
            </a:r>
            <a:endParaRPr sz="2800" dirty="0"/>
          </a:p>
          <a:p>
            <a:pPr marL="114300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</a:pPr>
            <a:r>
              <a:rPr lang="en-US" sz="2800" dirty="0">
                <a:latin typeface="Open Sans"/>
                <a:ea typeface="Open Sans"/>
                <a:cs typeface="Open Sans"/>
                <a:sym typeface="Open Sans"/>
              </a:rPr>
              <a:t>Trial 3: </a:t>
            </a:r>
            <a:r>
              <a:rPr lang="en-US" sz="2800" dirty="0">
                <a:latin typeface="Noto Sans Symbols"/>
                <a:ea typeface="Noto Sans Symbols"/>
                <a:cs typeface="Noto Sans Symbols"/>
                <a:sym typeface="Noto Sans Symbols"/>
              </a:rPr>
              <a:t>Δ </a:t>
            </a:r>
            <a:r>
              <a:rPr lang="en-US" sz="2800" baseline="-25000" dirty="0">
                <a:latin typeface="Open Sans"/>
                <a:ea typeface="Open Sans"/>
                <a:cs typeface="Open Sans"/>
                <a:sym typeface="Open Sans"/>
              </a:rPr>
              <a:t>VA </a:t>
            </a:r>
            <a:r>
              <a:rPr lang="en-US" sz="2800" dirty="0">
                <a:latin typeface="Open Sans"/>
                <a:ea typeface="Open Sans"/>
                <a:cs typeface="Open Sans"/>
                <a:sym typeface="Open Sans"/>
              </a:rPr>
              <a:t>= . 50 (10 - 7,5)   	=1,25 </a:t>
            </a:r>
            <a:endParaRPr sz="2800" dirty="0"/>
          </a:p>
          <a:p>
            <a:pPr marL="114300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</a:pPr>
            <a:r>
              <a:rPr lang="en-US" sz="2800" dirty="0">
                <a:latin typeface="Open Sans"/>
                <a:ea typeface="Open Sans"/>
                <a:cs typeface="Open Sans"/>
                <a:sym typeface="Open Sans"/>
              </a:rPr>
              <a:t>Trial 4: </a:t>
            </a:r>
            <a:r>
              <a:rPr lang="en-US" sz="2800" dirty="0">
                <a:latin typeface="Noto Sans Symbols"/>
                <a:ea typeface="Noto Sans Symbols"/>
                <a:cs typeface="Noto Sans Symbols"/>
                <a:sym typeface="Noto Sans Symbols"/>
              </a:rPr>
              <a:t>Δ </a:t>
            </a:r>
            <a:r>
              <a:rPr lang="en-US" sz="2800" baseline="-25000" dirty="0">
                <a:latin typeface="Open Sans"/>
                <a:ea typeface="Open Sans"/>
                <a:cs typeface="Open Sans"/>
                <a:sym typeface="Open Sans"/>
              </a:rPr>
              <a:t>VA </a:t>
            </a:r>
            <a:r>
              <a:rPr lang="en-US" sz="2800" dirty="0">
                <a:latin typeface="Open Sans"/>
                <a:ea typeface="Open Sans"/>
                <a:cs typeface="Open Sans"/>
                <a:sym typeface="Open Sans"/>
              </a:rPr>
              <a:t>= . 50 (10 - 8,75) 	=</a:t>
            </a:r>
            <a:r>
              <a:rPr lang="en-US" sz="2800" u="sng" dirty="0">
                <a:latin typeface="Open Sans"/>
                <a:ea typeface="Open Sans"/>
                <a:cs typeface="Open Sans"/>
                <a:sym typeface="Open Sans"/>
              </a:rPr>
              <a:t>0,625 </a:t>
            </a:r>
            <a:endParaRPr sz="2800" dirty="0"/>
          </a:p>
          <a:p>
            <a:pPr marL="114300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</a:pPr>
            <a:r>
              <a:rPr lang="en-US" sz="2800" dirty="0">
                <a:latin typeface="Open Sans"/>
                <a:ea typeface="Open Sans"/>
                <a:cs typeface="Open Sans"/>
                <a:sym typeface="Open Sans"/>
              </a:rPr>
              <a:t>						9,375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Phase 2 (AX+): </a:t>
            </a:r>
            <a:r>
              <a:rPr lang="en-US" sz="3200" b="0" i="0" u="none" dirty="0" err="1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ΔVx</a:t>
            </a:r>
            <a:r>
              <a:rPr lang="en-US" sz="3200" b="0" i="0" u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r>
              <a:rPr lang="en-US" sz="3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= </a:t>
            </a:r>
            <a:r>
              <a:rPr lang="en-US" sz="3200" b="0" i="0" u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αxβ </a:t>
            </a:r>
            <a:r>
              <a:rPr lang="en-US" sz="3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(λ - </a:t>
            </a:r>
            <a:r>
              <a:rPr lang="en-US" sz="3200" b="0" i="0" u="none" baseline="-25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VAx</a:t>
            </a:r>
            <a:r>
              <a:rPr lang="en-US" sz="32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>
              <a:lnSpc>
                <a:spcPct val="90000"/>
              </a:lnSpc>
              <a:spcBef>
                <a:spcPts val="640"/>
              </a:spcBef>
              <a:buSzPts val="2400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nl-BE" sz="2800" dirty="0">
                <a:solidFill>
                  <a:srgbClr val="000000"/>
                </a:solidFill>
                <a:latin typeface="1"/>
              </a:rPr>
              <a:t>!!!</a:t>
            </a:r>
            <a:r>
              <a:rPr lang="nl-BE" sz="2800" dirty="0" err="1">
                <a:solidFill>
                  <a:srgbClr val="000000"/>
                </a:solidFill>
                <a:latin typeface="1"/>
              </a:rPr>
              <a:t>V</a:t>
            </a:r>
            <a:r>
              <a:rPr lang="nl-BE" sz="1800" dirty="0" err="1">
                <a:solidFill>
                  <a:srgbClr val="000000"/>
                </a:solidFill>
                <a:latin typeface="1"/>
              </a:rPr>
              <a:t>Ax</a:t>
            </a:r>
            <a:r>
              <a:rPr lang="nl-BE" sz="2800" dirty="0">
                <a:solidFill>
                  <a:srgbClr val="000000"/>
                </a:solidFill>
                <a:latin typeface="Arial" panose="020B0604020202020204" pitchFamily="34" charset="0"/>
              </a:rPr>
              <a:t>= </a:t>
            </a:r>
            <a:r>
              <a:rPr lang="nl-BE" sz="2800" dirty="0">
                <a:solidFill>
                  <a:srgbClr val="000000"/>
                </a:solidFill>
                <a:latin typeface="1"/>
              </a:rPr>
              <a:t>V</a:t>
            </a:r>
            <a:r>
              <a:rPr lang="nl-BE" sz="1800" dirty="0">
                <a:solidFill>
                  <a:srgbClr val="000000"/>
                </a:solidFill>
                <a:latin typeface="1"/>
              </a:rPr>
              <a:t>A</a:t>
            </a:r>
            <a:r>
              <a:rPr lang="nl-BE" sz="2800" dirty="0">
                <a:solidFill>
                  <a:srgbClr val="000000"/>
                </a:solidFill>
                <a:latin typeface="Arial" panose="020B0604020202020204" pitchFamily="34" charset="0"/>
              </a:rPr>
              <a:t>+ </a:t>
            </a:r>
            <a:r>
              <a:rPr lang="nl-BE" sz="2800" dirty="0" err="1">
                <a:solidFill>
                  <a:srgbClr val="000000"/>
                </a:solidFill>
                <a:latin typeface="1"/>
              </a:rPr>
              <a:t>V</a:t>
            </a:r>
            <a:r>
              <a:rPr lang="nl-BE" sz="1800" dirty="0" err="1">
                <a:solidFill>
                  <a:srgbClr val="000000"/>
                </a:solidFill>
                <a:latin typeface="1"/>
              </a:rPr>
              <a:t>x</a:t>
            </a:r>
            <a:r>
              <a:rPr lang="nl-BE" sz="2800" dirty="0">
                <a:solidFill>
                  <a:srgbClr val="000000"/>
                </a:solidFill>
                <a:latin typeface="Arial" panose="020B0604020202020204" pitchFamily="34" charset="0"/>
              </a:rPr>
              <a:t>!!!!! (+ </a:t>
            </a:r>
            <a:r>
              <a:rPr lang="nl-BE" sz="2800" dirty="0">
                <a:solidFill>
                  <a:srgbClr val="000000"/>
                </a:solidFill>
                <a:latin typeface="1"/>
              </a:rPr>
              <a:t>V</a:t>
            </a:r>
            <a:r>
              <a:rPr lang="nl-BE" sz="1800" dirty="0">
                <a:solidFill>
                  <a:srgbClr val="000000"/>
                </a:solidFill>
                <a:latin typeface="1"/>
              </a:rPr>
              <a:t>A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also increases) </a:t>
            </a:r>
            <a:endParaRPr sz="2800" dirty="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Trial 1: </a:t>
            </a:r>
            <a:r>
              <a:rPr lang="en-US" sz="2800" b="0" i="0" u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 </a:t>
            </a:r>
            <a:r>
              <a:rPr lang="en-US" sz="28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Vx</a:t>
            </a:r>
            <a:r>
              <a:rPr lang="en-US" sz="28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= . 50 (10 – 9.375) =0,3125 </a:t>
            </a:r>
            <a:endParaRPr sz="2800" dirty="0"/>
          </a:p>
          <a:p>
            <a:pPr marL="114300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Trial 2: </a:t>
            </a:r>
            <a:r>
              <a:rPr lang="en-US" sz="2800" b="0" i="0" u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 </a:t>
            </a:r>
            <a:r>
              <a:rPr lang="en-US" sz="28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Vx</a:t>
            </a:r>
            <a:r>
              <a:rPr lang="en-US" sz="28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= . 50 (10 – 10)      =0 </a:t>
            </a:r>
            <a:endParaRPr sz="2800" dirty="0"/>
          </a:p>
          <a:p>
            <a:pPr marL="114300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Trial 3: </a:t>
            </a:r>
            <a:r>
              <a:rPr lang="en-US" sz="2800" b="0" i="0" u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 </a:t>
            </a:r>
            <a:r>
              <a:rPr lang="en-US" sz="28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Vx</a:t>
            </a:r>
            <a:r>
              <a:rPr lang="en-US" sz="28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= . 50 (10 -  10)      =0 </a:t>
            </a:r>
            <a:endParaRPr sz="2800" dirty="0"/>
          </a:p>
          <a:p>
            <a:pPr marL="114300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Trial 4: </a:t>
            </a:r>
            <a:r>
              <a:rPr lang="en-US" sz="2800" b="0" i="0" u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 </a:t>
            </a:r>
            <a:r>
              <a:rPr lang="en-US" sz="28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Vx</a:t>
            </a:r>
            <a:r>
              <a:rPr lang="en-US" sz="28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= . 50 (10 – 10)      =0 </a:t>
            </a:r>
            <a:endParaRPr sz="2800" dirty="0"/>
          </a:p>
          <a:p>
            <a:pPr marL="114300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				</a:t>
            </a:r>
            <a:r>
              <a:rPr lang="en-US" sz="2800" b="0" i="0" u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Vx</a:t>
            </a:r>
            <a:r>
              <a:rPr lang="en-US" sz="28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= 0.3125 </a:t>
            </a:r>
            <a:endParaRPr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5"/>
          <p:cNvSpPr txBox="1">
            <a:spLocks noGrp="1"/>
          </p:cNvSpPr>
          <p:nvPr>
            <p:ph type="body" idx="1"/>
          </p:nvPr>
        </p:nvSpPr>
        <p:spPr>
          <a:xfrm>
            <a:off x="685800" y="304800"/>
            <a:ext cx="77724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Tx/>
              <a:buChar char="-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predictive value: 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dirty="0"/>
              <a:t>	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super conditioning: Y+ / AY- then AX+ </a:t>
            </a:r>
            <a:endParaRPr sz="2800" dirty="0"/>
          </a:p>
          <a:p>
            <a:pPr marL="342900" lvl="0" indent="-342900" algn="l" rtl="0">
              <a:lnSpc>
                <a:spcPct val="10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			ΔVY </a:t>
            </a:r>
            <a:r>
              <a:rPr lang="en-US" sz="28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= </a:t>
            </a:r>
            <a:r>
              <a:rPr lang="en-US" sz="2800" b="0" i="0" u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αYβ </a:t>
            </a:r>
            <a:r>
              <a:rPr lang="en-US" sz="28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(λ - VY) </a:t>
            </a:r>
            <a:endParaRPr sz="2800" dirty="0"/>
          </a:p>
          <a:p>
            <a:pPr marL="342900" lvl="0" indent="-342900" algn="l" rtl="0">
              <a:lnSpc>
                <a:spcPct val="10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			ΔVA </a:t>
            </a:r>
            <a:r>
              <a:rPr lang="en-US" sz="28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= </a:t>
            </a:r>
            <a:r>
              <a:rPr lang="en-US" sz="2800" b="0" i="0" u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αA β </a:t>
            </a:r>
            <a:r>
              <a:rPr lang="en-US" sz="28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(λ - </a:t>
            </a:r>
            <a:r>
              <a:rPr lang="en-US" sz="2800" b="0" i="0" u="none" baseline="-25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VAY</a:t>
            </a:r>
            <a:r>
              <a:rPr lang="en-US" sz="28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 </a:t>
            </a:r>
            <a:endParaRPr sz="2800" dirty="0"/>
          </a:p>
          <a:p>
            <a:pPr marL="342900" lvl="0" indent="-342900" algn="l" rtl="0">
              <a:lnSpc>
                <a:spcPct val="10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			</a:t>
            </a:r>
            <a:r>
              <a:rPr lang="en-US" sz="2800" b="0" i="0" u="none" dirty="0" err="1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ΔVx</a:t>
            </a:r>
            <a:r>
              <a:rPr lang="en-US" sz="2800" b="0" i="0" u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r>
              <a:rPr lang="en-US" sz="28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= </a:t>
            </a:r>
            <a:r>
              <a:rPr lang="en-US" sz="2800" b="0" i="0" u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αx β </a:t>
            </a:r>
            <a:r>
              <a:rPr lang="en-US" sz="28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(λ - </a:t>
            </a:r>
            <a:r>
              <a:rPr lang="en-US" sz="2800" b="0" i="0" u="none" baseline="-25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VAX</a:t>
            </a:r>
            <a:r>
              <a:rPr lang="en-US" sz="2800" b="0" i="0" u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2800" b="0" i="0" u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l" rtl="0">
              <a:lnSpc>
                <a:spcPct val="10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dirty="0"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High heuristic value (but cannot explain everything; e.g., </a:t>
            </a:r>
            <a:r>
              <a:rPr lang="en-US" sz="2800" dirty="0"/>
              <a:t>spontaneous recovery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 sz="2800" dirty="0"/>
          </a:p>
          <a:p>
            <a:pPr marL="0" lvl="0" indent="0" algn="l" rtl="0">
              <a:lnSpc>
                <a:spcPct val="10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II.2. Mental process theories </a:t>
            </a:r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body" idx="1"/>
          </p:nvPr>
        </p:nvSpPr>
        <p:spPr>
          <a:xfrm>
            <a:off x="179387" y="1125537"/>
            <a:ext cx="8785225" cy="500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800" b="0" i="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"Learning" = 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Impact regularities in environment on behavior </a:t>
            </a:r>
            <a:endParaRPr sz="2800" dirty="0"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800" b="0" i="0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800" b="0" i="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Functional approach 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-US" sz="2800" b="1" dirty="0"/>
              <a:t>describe l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earning (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does it occur: </a:t>
            </a:r>
            <a:r>
              <a:rPr lang="en-US" sz="28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moderation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 sz="2800" dirty="0"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=&gt; provides explanations for behavior in terms of environment </a:t>
            </a:r>
            <a:endParaRPr sz="2800" dirty="0"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800" b="0" i="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Cognitive approach 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explain learning 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terms of mental processes (</a:t>
            </a:r>
            <a:r>
              <a:rPr lang="en-US" sz="28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mediation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 sz="2800" dirty="0"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=&gt; must explain why learning sometimes occurs and sometimes not </a:t>
            </a:r>
            <a:endParaRPr sz="2800" dirty="0"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=&gt; evaluation based on heuristic and predictive function </a:t>
            </a:r>
            <a:endParaRPr sz="2800" dirty="0"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6"/>
          <p:cNvSpPr txBox="1">
            <a:spLocks noGrp="1"/>
          </p:cNvSpPr>
          <p:nvPr>
            <p:ph type="body" idx="1"/>
          </p:nvPr>
        </p:nvSpPr>
        <p:spPr>
          <a:xfrm>
            <a:off x="685800" y="228600"/>
            <a:ext cx="7772400" cy="6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/>
              <a:t>Exercise Question 15: 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AX+ trials are followed by A+ trials then, according to the Rescorla-Wagner model, the associative strength of X on the A+ trials will : </a:t>
            </a:r>
            <a:endParaRPr dirty="0"/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(a) increase</a:t>
            </a:r>
            <a:endParaRPr dirty="0"/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(b) </a:t>
            </a:r>
            <a:r>
              <a:rPr lang="en-US" sz="2800" dirty="0"/>
              <a:t>decrease</a:t>
            </a:r>
            <a:endParaRPr dirty="0"/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(c) </a:t>
            </a:r>
            <a:r>
              <a:rPr lang="en-US" sz="2800" dirty="0"/>
              <a:t>fi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rst increase and then decrease </a:t>
            </a:r>
            <a:endParaRPr dirty="0"/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(d) remain constant </a:t>
            </a:r>
            <a:endParaRPr dirty="0"/>
          </a:p>
        </p:txBody>
      </p:sp>
      <p:pic>
        <p:nvPicPr>
          <p:cNvPr id="354" name="Google Shape;354;p4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46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7"/>
          <p:cNvSpPr txBox="1">
            <a:spLocks noGrp="1"/>
          </p:cNvSpPr>
          <p:nvPr>
            <p:ph type="body" idx="1"/>
          </p:nvPr>
        </p:nvSpPr>
        <p:spPr>
          <a:xfrm>
            <a:off x="685800" y="260350"/>
            <a:ext cx="7772400" cy="583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(d) Wagner's SOP model and Bouton's model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extinction is not the same as unlearning / forgetting 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1" name="Google Shape;361;p47"/>
          <p:cNvCxnSpPr/>
          <p:nvPr/>
        </p:nvCxnSpPr>
        <p:spPr>
          <a:xfrm rot="10800000" flipH="1">
            <a:off x="1116012" y="1628775"/>
            <a:ext cx="71437" cy="417671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62" name="Google Shape;362;p47"/>
          <p:cNvCxnSpPr/>
          <p:nvPr/>
        </p:nvCxnSpPr>
        <p:spPr>
          <a:xfrm>
            <a:off x="1116012" y="5805487"/>
            <a:ext cx="684053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63" name="Google Shape;363;p47"/>
          <p:cNvSpPr/>
          <p:nvPr/>
        </p:nvSpPr>
        <p:spPr>
          <a:xfrm>
            <a:off x="1258887" y="2276475"/>
            <a:ext cx="1873250" cy="3529012"/>
          </a:xfrm>
          <a:custGeom>
            <a:avLst/>
            <a:gdLst/>
            <a:ahLst/>
            <a:cxnLst/>
            <a:rect l="l" t="t" r="r" b="b"/>
            <a:pathLst>
              <a:path w="1906" h="2404" extrusionOk="0">
                <a:moveTo>
                  <a:pt x="0" y="2404"/>
                </a:moveTo>
                <a:cubicBezTo>
                  <a:pt x="227" y="1629"/>
                  <a:pt x="454" y="854"/>
                  <a:pt x="772" y="453"/>
                </a:cubicBezTo>
                <a:cubicBezTo>
                  <a:pt x="1090" y="52"/>
                  <a:pt x="1498" y="26"/>
                  <a:pt x="1906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47"/>
          <p:cNvSpPr/>
          <p:nvPr/>
        </p:nvSpPr>
        <p:spPr>
          <a:xfrm>
            <a:off x="3492500" y="2276475"/>
            <a:ext cx="2016125" cy="3457575"/>
          </a:xfrm>
          <a:custGeom>
            <a:avLst/>
            <a:gdLst/>
            <a:ahLst/>
            <a:cxnLst/>
            <a:rect l="l" t="t" r="r" b="b"/>
            <a:pathLst>
              <a:path w="1270" h="2178" extrusionOk="0">
                <a:moveTo>
                  <a:pt x="0" y="0"/>
                </a:moveTo>
                <a:cubicBezTo>
                  <a:pt x="98" y="703"/>
                  <a:pt x="196" y="1406"/>
                  <a:pt x="408" y="1769"/>
                </a:cubicBezTo>
                <a:cubicBezTo>
                  <a:pt x="620" y="2132"/>
                  <a:pt x="1126" y="2110"/>
                  <a:pt x="1270" y="2178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5" name="Google Shape;365;p47"/>
          <p:cNvCxnSpPr/>
          <p:nvPr/>
        </p:nvCxnSpPr>
        <p:spPr>
          <a:xfrm rot="10800000" flipH="1">
            <a:off x="5940425" y="5661025"/>
            <a:ext cx="144462" cy="215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66" name="Google Shape;366;p47"/>
          <p:cNvCxnSpPr/>
          <p:nvPr/>
        </p:nvCxnSpPr>
        <p:spPr>
          <a:xfrm rot="10800000" flipH="1">
            <a:off x="5940425" y="5734050"/>
            <a:ext cx="144462" cy="215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67" name="Google Shape;367;p47"/>
          <p:cNvCxnSpPr/>
          <p:nvPr/>
        </p:nvCxnSpPr>
        <p:spPr>
          <a:xfrm rot="10800000">
            <a:off x="7019925" y="3500437"/>
            <a:ext cx="0" cy="230505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68" name="Google Shape;368;p47"/>
          <p:cNvSpPr txBox="1"/>
          <p:nvPr/>
        </p:nvSpPr>
        <p:spPr>
          <a:xfrm>
            <a:off x="468312" y="1916112"/>
            <a:ext cx="6572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 </a:t>
            </a:r>
            <a:endParaRPr/>
          </a:p>
        </p:txBody>
      </p:sp>
      <p:sp>
        <p:nvSpPr>
          <p:cNvPr id="369" name="Google Shape;369;p47"/>
          <p:cNvSpPr txBox="1"/>
          <p:nvPr/>
        </p:nvSpPr>
        <p:spPr>
          <a:xfrm>
            <a:off x="1619250" y="5949950"/>
            <a:ext cx="11938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CS-US </a:t>
            </a:r>
            <a:endParaRPr/>
          </a:p>
        </p:txBody>
      </p:sp>
      <p:sp>
        <p:nvSpPr>
          <p:cNvPr id="370" name="Google Shape;370;p47"/>
          <p:cNvSpPr txBox="1"/>
          <p:nvPr/>
        </p:nvSpPr>
        <p:spPr>
          <a:xfrm>
            <a:off x="3635375" y="5949950"/>
            <a:ext cx="155416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 only </a:t>
            </a:r>
            <a:endParaRPr/>
          </a:p>
        </p:txBody>
      </p:sp>
      <p:sp>
        <p:nvSpPr>
          <p:cNvPr id="371" name="Google Shape;371;p47"/>
          <p:cNvSpPr txBox="1"/>
          <p:nvPr/>
        </p:nvSpPr>
        <p:spPr>
          <a:xfrm>
            <a:off x="6659562" y="5876925"/>
            <a:ext cx="131921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 CS </a:t>
            </a:r>
            <a:endParaRPr/>
          </a:p>
        </p:txBody>
      </p:sp>
      <p:sp>
        <p:nvSpPr>
          <p:cNvPr id="372" name="Google Shape;372;p47"/>
          <p:cNvSpPr txBox="1"/>
          <p:nvPr/>
        </p:nvSpPr>
        <p:spPr>
          <a:xfrm>
            <a:off x="5580062" y="5157787"/>
            <a:ext cx="1166174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...time... </a:t>
            </a:r>
            <a:endParaRPr dirty="0"/>
          </a:p>
        </p:txBody>
      </p:sp>
      <p:cxnSp>
        <p:nvCxnSpPr>
          <p:cNvPr id="373" name="Google Shape;373;p47"/>
          <p:cNvCxnSpPr/>
          <p:nvPr/>
        </p:nvCxnSpPr>
        <p:spPr>
          <a:xfrm rot="10800000">
            <a:off x="154781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74" name="Google Shape;374;p47"/>
          <p:cNvCxnSpPr/>
          <p:nvPr/>
        </p:nvCxnSpPr>
        <p:spPr>
          <a:xfrm rot="10800000">
            <a:off x="176371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75" name="Google Shape;375;p47"/>
          <p:cNvCxnSpPr/>
          <p:nvPr/>
        </p:nvCxnSpPr>
        <p:spPr>
          <a:xfrm rot="10800000">
            <a:off x="197961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76" name="Google Shape;376;p47"/>
          <p:cNvCxnSpPr/>
          <p:nvPr/>
        </p:nvCxnSpPr>
        <p:spPr>
          <a:xfrm rot="10800000">
            <a:off x="219551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77" name="Google Shape;377;p47"/>
          <p:cNvCxnSpPr/>
          <p:nvPr/>
        </p:nvCxnSpPr>
        <p:spPr>
          <a:xfrm rot="10800000">
            <a:off x="241141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78" name="Google Shape;378;p47"/>
          <p:cNvCxnSpPr/>
          <p:nvPr/>
        </p:nvCxnSpPr>
        <p:spPr>
          <a:xfrm rot="10800000">
            <a:off x="262731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79" name="Google Shape;379;p47"/>
          <p:cNvCxnSpPr/>
          <p:nvPr/>
        </p:nvCxnSpPr>
        <p:spPr>
          <a:xfrm rot="10800000">
            <a:off x="1979612" y="61658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80" name="Google Shape;380;p47"/>
          <p:cNvCxnSpPr/>
          <p:nvPr/>
        </p:nvCxnSpPr>
        <p:spPr>
          <a:xfrm rot="10800000">
            <a:off x="2771775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81" name="Google Shape;381;p47"/>
          <p:cNvCxnSpPr/>
          <p:nvPr/>
        </p:nvCxnSpPr>
        <p:spPr>
          <a:xfrm rot="10800000">
            <a:off x="3635375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82" name="Google Shape;382;p47"/>
          <p:cNvCxnSpPr/>
          <p:nvPr/>
        </p:nvCxnSpPr>
        <p:spPr>
          <a:xfrm rot="10800000">
            <a:off x="3779837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83" name="Google Shape;383;p47"/>
          <p:cNvCxnSpPr/>
          <p:nvPr/>
        </p:nvCxnSpPr>
        <p:spPr>
          <a:xfrm rot="10800000">
            <a:off x="3995737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84" name="Google Shape;384;p47"/>
          <p:cNvCxnSpPr/>
          <p:nvPr/>
        </p:nvCxnSpPr>
        <p:spPr>
          <a:xfrm rot="10800000">
            <a:off x="4211637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85" name="Google Shape;385;p47"/>
          <p:cNvCxnSpPr/>
          <p:nvPr/>
        </p:nvCxnSpPr>
        <p:spPr>
          <a:xfrm rot="10800000">
            <a:off x="4356100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86" name="Google Shape;386;p47"/>
          <p:cNvCxnSpPr/>
          <p:nvPr/>
        </p:nvCxnSpPr>
        <p:spPr>
          <a:xfrm rot="10800000">
            <a:off x="4572000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87" name="Google Shape;387;p47"/>
          <p:cNvCxnSpPr/>
          <p:nvPr/>
        </p:nvCxnSpPr>
        <p:spPr>
          <a:xfrm rot="10800000">
            <a:off x="471646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88" name="Google Shape;388;p47"/>
          <p:cNvCxnSpPr/>
          <p:nvPr/>
        </p:nvCxnSpPr>
        <p:spPr>
          <a:xfrm rot="10800000">
            <a:off x="4427537" y="61658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89" name="Google Shape;389;p47"/>
          <p:cNvCxnSpPr/>
          <p:nvPr/>
        </p:nvCxnSpPr>
        <p:spPr>
          <a:xfrm rot="10800000">
            <a:off x="493236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90" name="Google Shape;390;p47"/>
          <p:cNvCxnSpPr/>
          <p:nvPr/>
        </p:nvCxnSpPr>
        <p:spPr>
          <a:xfrm rot="10800000">
            <a:off x="514826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91" name="Google Shape;391;p47"/>
          <p:cNvSpPr txBox="1"/>
          <p:nvPr/>
        </p:nvSpPr>
        <p:spPr>
          <a:xfrm>
            <a:off x="6289412" y="2435225"/>
            <a:ext cx="25416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Spontaneous recovery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8"/>
          <p:cNvSpPr txBox="1">
            <a:spLocks noGrp="1"/>
          </p:cNvSpPr>
          <p:nvPr>
            <p:ph type="body" idx="1"/>
          </p:nvPr>
        </p:nvSpPr>
        <p:spPr>
          <a:xfrm>
            <a:off x="457200" y="333375"/>
            <a:ext cx="8229600" cy="63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SOP model Wagner (1981)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*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exitatory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inhibitory association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* if attention to CS then increase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exitatory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unexpected presence US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	inhibitory: unexpected absence US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dirty="0"/>
          </a:p>
        </p:txBody>
      </p:sp>
      <p:sp>
        <p:nvSpPr>
          <p:cNvPr id="399" name="Google Shape;399;p48"/>
          <p:cNvSpPr txBox="1"/>
          <p:nvPr/>
        </p:nvSpPr>
        <p:spPr>
          <a:xfrm>
            <a:off x="5152087" y="960925"/>
            <a:ext cx="3873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endParaRPr/>
          </a:p>
        </p:txBody>
      </p:sp>
      <p:sp>
        <p:nvSpPr>
          <p:cNvPr id="400" name="Google Shape;400;p48"/>
          <p:cNvSpPr txBox="1"/>
          <p:nvPr/>
        </p:nvSpPr>
        <p:spPr>
          <a:xfrm>
            <a:off x="5152087" y="1693762"/>
            <a:ext cx="3873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endParaRPr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57F7211-61A8-44A2-814E-7ACC9B481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890" y="1372825"/>
            <a:ext cx="6179484" cy="103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9"/>
          <p:cNvSpPr txBox="1">
            <a:spLocks noGrp="1"/>
          </p:cNvSpPr>
          <p:nvPr>
            <p:ph type="body" idx="1"/>
          </p:nvPr>
        </p:nvSpPr>
        <p:spPr>
          <a:xfrm>
            <a:off x="611187" y="304800"/>
            <a:ext cx="8281987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Bouton's model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nl-BE"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nl-BE" sz="2800"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nl-BE"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nl-BE" sz="2800"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US"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US" sz="2800"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=&gt; not forgetting but “learning” that CS is sometimes (in certain contexts) not followed by the US.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49"/>
          <p:cNvSpPr txBox="1"/>
          <p:nvPr/>
        </p:nvSpPr>
        <p:spPr>
          <a:xfrm>
            <a:off x="5791200" y="2133600"/>
            <a:ext cx="3873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endParaRPr/>
          </a:p>
        </p:txBody>
      </p:sp>
      <p:sp>
        <p:nvSpPr>
          <p:cNvPr id="410" name="Google Shape;410;p49"/>
          <p:cNvSpPr txBox="1"/>
          <p:nvPr/>
        </p:nvSpPr>
        <p:spPr>
          <a:xfrm>
            <a:off x="5791200" y="3200400"/>
            <a:ext cx="3873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endParaRPr/>
          </a:p>
        </p:txBody>
      </p:sp>
      <p:sp>
        <p:nvSpPr>
          <p:cNvPr id="411" name="Google Shape;411;p49"/>
          <p:cNvSpPr txBox="1"/>
          <p:nvPr/>
        </p:nvSpPr>
        <p:spPr>
          <a:xfrm>
            <a:off x="3657750" y="2286000"/>
            <a:ext cx="3873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endParaRPr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23C1D71-4612-4AAB-828B-699E946B4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96" y="716280"/>
            <a:ext cx="6931641" cy="343916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0"/>
          <p:cNvSpPr txBox="1">
            <a:spLocks noGrp="1"/>
          </p:cNvSpPr>
          <p:nvPr>
            <p:ph type="body" idx="1"/>
          </p:nvPr>
        </p:nvSpPr>
        <p:spPr>
          <a:xfrm>
            <a:off x="685800" y="260350"/>
            <a:ext cx="7772400" cy="583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Renewal (ABA or ABC) </a:t>
            </a:r>
            <a:endParaRPr/>
          </a:p>
        </p:txBody>
      </p:sp>
      <p:cxnSp>
        <p:nvCxnSpPr>
          <p:cNvPr id="417" name="Google Shape;417;p50"/>
          <p:cNvCxnSpPr/>
          <p:nvPr/>
        </p:nvCxnSpPr>
        <p:spPr>
          <a:xfrm rot="10800000" flipH="1">
            <a:off x="1116012" y="1628775"/>
            <a:ext cx="71437" cy="417671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418" name="Google Shape;418;p50"/>
          <p:cNvCxnSpPr/>
          <p:nvPr/>
        </p:nvCxnSpPr>
        <p:spPr>
          <a:xfrm>
            <a:off x="1116012" y="5805487"/>
            <a:ext cx="684053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419" name="Google Shape;419;p50"/>
          <p:cNvSpPr/>
          <p:nvPr/>
        </p:nvSpPr>
        <p:spPr>
          <a:xfrm>
            <a:off x="1258887" y="2276475"/>
            <a:ext cx="1873250" cy="3529012"/>
          </a:xfrm>
          <a:custGeom>
            <a:avLst/>
            <a:gdLst/>
            <a:ahLst/>
            <a:cxnLst/>
            <a:rect l="l" t="t" r="r" b="b"/>
            <a:pathLst>
              <a:path w="1906" h="2404" extrusionOk="0">
                <a:moveTo>
                  <a:pt x="0" y="2404"/>
                </a:moveTo>
                <a:cubicBezTo>
                  <a:pt x="227" y="1629"/>
                  <a:pt x="454" y="854"/>
                  <a:pt x="772" y="453"/>
                </a:cubicBezTo>
                <a:cubicBezTo>
                  <a:pt x="1090" y="52"/>
                  <a:pt x="1498" y="26"/>
                  <a:pt x="1906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50"/>
          <p:cNvSpPr/>
          <p:nvPr/>
        </p:nvSpPr>
        <p:spPr>
          <a:xfrm>
            <a:off x="3492500" y="2276475"/>
            <a:ext cx="2016125" cy="3457575"/>
          </a:xfrm>
          <a:custGeom>
            <a:avLst/>
            <a:gdLst/>
            <a:ahLst/>
            <a:cxnLst/>
            <a:rect l="l" t="t" r="r" b="b"/>
            <a:pathLst>
              <a:path w="1270" h="2178" extrusionOk="0">
                <a:moveTo>
                  <a:pt x="0" y="0"/>
                </a:moveTo>
                <a:cubicBezTo>
                  <a:pt x="98" y="703"/>
                  <a:pt x="196" y="1406"/>
                  <a:pt x="408" y="1769"/>
                </a:cubicBezTo>
                <a:cubicBezTo>
                  <a:pt x="620" y="2132"/>
                  <a:pt x="1126" y="2110"/>
                  <a:pt x="1270" y="2178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1" name="Google Shape;421;p50"/>
          <p:cNvCxnSpPr/>
          <p:nvPr/>
        </p:nvCxnSpPr>
        <p:spPr>
          <a:xfrm rot="10800000">
            <a:off x="7019925" y="3500437"/>
            <a:ext cx="0" cy="230505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422" name="Google Shape;422;p50"/>
          <p:cNvSpPr txBox="1"/>
          <p:nvPr/>
        </p:nvSpPr>
        <p:spPr>
          <a:xfrm>
            <a:off x="468312" y="1916112"/>
            <a:ext cx="6572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 </a:t>
            </a:r>
            <a:endParaRPr/>
          </a:p>
        </p:txBody>
      </p:sp>
      <p:sp>
        <p:nvSpPr>
          <p:cNvPr id="423" name="Google Shape;423;p50"/>
          <p:cNvSpPr txBox="1"/>
          <p:nvPr/>
        </p:nvSpPr>
        <p:spPr>
          <a:xfrm>
            <a:off x="1619250" y="5949950"/>
            <a:ext cx="11938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CS-US </a:t>
            </a:r>
            <a:endParaRPr/>
          </a:p>
        </p:txBody>
      </p:sp>
      <p:sp>
        <p:nvSpPr>
          <p:cNvPr id="424" name="Google Shape;424;p50"/>
          <p:cNvSpPr txBox="1"/>
          <p:nvPr/>
        </p:nvSpPr>
        <p:spPr>
          <a:xfrm>
            <a:off x="3635375" y="5949950"/>
            <a:ext cx="155416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 only </a:t>
            </a:r>
            <a:endParaRPr/>
          </a:p>
        </p:txBody>
      </p:sp>
      <p:sp>
        <p:nvSpPr>
          <p:cNvPr id="425" name="Google Shape;425;p50"/>
          <p:cNvSpPr txBox="1"/>
          <p:nvPr/>
        </p:nvSpPr>
        <p:spPr>
          <a:xfrm>
            <a:off x="6659562" y="5876925"/>
            <a:ext cx="131921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 CS </a:t>
            </a:r>
            <a:endParaRPr/>
          </a:p>
        </p:txBody>
      </p:sp>
      <p:cxnSp>
        <p:nvCxnSpPr>
          <p:cNvPr id="426" name="Google Shape;426;p50"/>
          <p:cNvCxnSpPr/>
          <p:nvPr/>
        </p:nvCxnSpPr>
        <p:spPr>
          <a:xfrm rot="10800000">
            <a:off x="154781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27" name="Google Shape;427;p50"/>
          <p:cNvCxnSpPr/>
          <p:nvPr/>
        </p:nvCxnSpPr>
        <p:spPr>
          <a:xfrm rot="10800000">
            <a:off x="176371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28" name="Google Shape;428;p50"/>
          <p:cNvCxnSpPr/>
          <p:nvPr/>
        </p:nvCxnSpPr>
        <p:spPr>
          <a:xfrm rot="10800000">
            <a:off x="197961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29" name="Google Shape;429;p50"/>
          <p:cNvCxnSpPr/>
          <p:nvPr/>
        </p:nvCxnSpPr>
        <p:spPr>
          <a:xfrm rot="10800000">
            <a:off x="219551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30" name="Google Shape;430;p50"/>
          <p:cNvCxnSpPr/>
          <p:nvPr/>
        </p:nvCxnSpPr>
        <p:spPr>
          <a:xfrm rot="10800000">
            <a:off x="241141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31" name="Google Shape;431;p50"/>
          <p:cNvCxnSpPr/>
          <p:nvPr/>
        </p:nvCxnSpPr>
        <p:spPr>
          <a:xfrm rot="10800000">
            <a:off x="262731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32" name="Google Shape;432;p50"/>
          <p:cNvCxnSpPr/>
          <p:nvPr/>
        </p:nvCxnSpPr>
        <p:spPr>
          <a:xfrm rot="10800000">
            <a:off x="1979612" y="61658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33" name="Google Shape;433;p50"/>
          <p:cNvCxnSpPr/>
          <p:nvPr/>
        </p:nvCxnSpPr>
        <p:spPr>
          <a:xfrm rot="10800000">
            <a:off x="2771775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34" name="Google Shape;434;p50"/>
          <p:cNvCxnSpPr/>
          <p:nvPr/>
        </p:nvCxnSpPr>
        <p:spPr>
          <a:xfrm rot="10800000">
            <a:off x="3635375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35" name="Google Shape;435;p50"/>
          <p:cNvCxnSpPr/>
          <p:nvPr/>
        </p:nvCxnSpPr>
        <p:spPr>
          <a:xfrm rot="10800000">
            <a:off x="3779837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36" name="Google Shape;436;p50"/>
          <p:cNvCxnSpPr/>
          <p:nvPr/>
        </p:nvCxnSpPr>
        <p:spPr>
          <a:xfrm rot="10800000">
            <a:off x="3995737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37" name="Google Shape;437;p50"/>
          <p:cNvCxnSpPr/>
          <p:nvPr/>
        </p:nvCxnSpPr>
        <p:spPr>
          <a:xfrm rot="10800000">
            <a:off x="4211637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38" name="Google Shape;438;p50"/>
          <p:cNvCxnSpPr/>
          <p:nvPr/>
        </p:nvCxnSpPr>
        <p:spPr>
          <a:xfrm rot="10800000">
            <a:off x="4356100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39" name="Google Shape;439;p50"/>
          <p:cNvCxnSpPr/>
          <p:nvPr/>
        </p:nvCxnSpPr>
        <p:spPr>
          <a:xfrm rot="10800000">
            <a:off x="4572000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40" name="Google Shape;440;p50"/>
          <p:cNvCxnSpPr/>
          <p:nvPr/>
        </p:nvCxnSpPr>
        <p:spPr>
          <a:xfrm rot="10800000">
            <a:off x="471646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41" name="Google Shape;441;p50"/>
          <p:cNvCxnSpPr/>
          <p:nvPr/>
        </p:nvCxnSpPr>
        <p:spPr>
          <a:xfrm rot="10800000">
            <a:off x="4427537" y="61658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42" name="Google Shape;442;p50"/>
          <p:cNvCxnSpPr/>
          <p:nvPr/>
        </p:nvCxnSpPr>
        <p:spPr>
          <a:xfrm rot="10800000">
            <a:off x="493236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43" name="Google Shape;443;p50"/>
          <p:cNvCxnSpPr/>
          <p:nvPr/>
        </p:nvCxnSpPr>
        <p:spPr>
          <a:xfrm rot="10800000">
            <a:off x="514826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444" name="Google Shape;444;p50"/>
          <p:cNvSpPr txBox="1"/>
          <p:nvPr/>
        </p:nvSpPr>
        <p:spPr>
          <a:xfrm>
            <a:off x="1908175" y="1635125"/>
            <a:ext cx="123666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Blue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Room (A) </a:t>
            </a:r>
            <a:endParaRPr/>
          </a:p>
        </p:txBody>
      </p:sp>
      <p:sp>
        <p:nvSpPr>
          <p:cNvPr id="445" name="Google Shape;445;p50"/>
          <p:cNvSpPr txBox="1"/>
          <p:nvPr/>
        </p:nvSpPr>
        <p:spPr>
          <a:xfrm>
            <a:off x="3995737" y="1635125"/>
            <a:ext cx="123666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Room (B) </a:t>
            </a:r>
            <a:endParaRPr/>
          </a:p>
        </p:txBody>
      </p:sp>
      <p:sp>
        <p:nvSpPr>
          <p:cNvPr id="446" name="Google Shape;446;p50"/>
          <p:cNvSpPr txBox="1"/>
          <p:nvPr/>
        </p:nvSpPr>
        <p:spPr>
          <a:xfrm>
            <a:off x="6659562" y="1644650"/>
            <a:ext cx="123666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Blue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Room (A) </a:t>
            </a:r>
            <a:endParaRPr/>
          </a:p>
        </p:txBody>
      </p:sp>
      <p:sp>
        <p:nvSpPr>
          <p:cNvPr id="447" name="Google Shape;447;p50"/>
          <p:cNvSpPr txBox="1"/>
          <p:nvPr/>
        </p:nvSpPr>
        <p:spPr>
          <a:xfrm>
            <a:off x="6646862" y="1649412"/>
            <a:ext cx="1249362" cy="6461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Green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Room (C)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1"/>
          <p:cNvSpPr txBox="1">
            <a:spLocks noGrp="1"/>
          </p:cNvSpPr>
          <p:nvPr>
            <p:ph type="body" idx="1"/>
          </p:nvPr>
        </p:nvSpPr>
        <p:spPr>
          <a:xfrm>
            <a:off x="685800" y="260350"/>
            <a:ext cx="7772400" cy="583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Spontaneous Recovery </a:t>
            </a:r>
            <a:endParaRPr/>
          </a:p>
        </p:txBody>
      </p:sp>
      <p:cxnSp>
        <p:nvCxnSpPr>
          <p:cNvPr id="453" name="Google Shape;453;p51"/>
          <p:cNvCxnSpPr/>
          <p:nvPr/>
        </p:nvCxnSpPr>
        <p:spPr>
          <a:xfrm rot="10800000" flipH="1">
            <a:off x="1116012" y="1628775"/>
            <a:ext cx="71437" cy="417671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454" name="Google Shape;454;p51"/>
          <p:cNvCxnSpPr/>
          <p:nvPr/>
        </p:nvCxnSpPr>
        <p:spPr>
          <a:xfrm>
            <a:off x="1116012" y="5805487"/>
            <a:ext cx="684053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455" name="Google Shape;455;p51"/>
          <p:cNvSpPr/>
          <p:nvPr/>
        </p:nvSpPr>
        <p:spPr>
          <a:xfrm>
            <a:off x="1258887" y="2276475"/>
            <a:ext cx="1873250" cy="3529012"/>
          </a:xfrm>
          <a:custGeom>
            <a:avLst/>
            <a:gdLst/>
            <a:ahLst/>
            <a:cxnLst/>
            <a:rect l="l" t="t" r="r" b="b"/>
            <a:pathLst>
              <a:path w="1906" h="2404" extrusionOk="0">
                <a:moveTo>
                  <a:pt x="0" y="2404"/>
                </a:moveTo>
                <a:cubicBezTo>
                  <a:pt x="227" y="1629"/>
                  <a:pt x="454" y="854"/>
                  <a:pt x="772" y="453"/>
                </a:cubicBezTo>
                <a:cubicBezTo>
                  <a:pt x="1090" y="52"/>
                  <a:pt x="1498" y="26"/>
                  <a:pt x="1906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51"/>
          <p:cNvSpPr/>
          <p:nvPr/>
        </p:nvSpPr>
        <p:spPr>
          <a:xfrm>
            <a:off x="3492500" y="2276475"/>
            <a:ext cx="2016125" cy="3457575"/>
          </a:xfrm>
          <a:custGeom>
            <a:avLst/>
            <a:gdLst/>
            <a:ahLst/>
            <a:cxnLst/>
            <a:rect l="l" t="t" r="r" b="b"/>
            <a:pathLst>
              <a:path w="1270" h="2178" extrusionOk="0">
                <a:moveTo>
                  <a:pt x="0" y="0"/>
                </a:moveTo>
                <a:cubicBezTo>
                  <a:pt x="98" y="703"/>
                  <a:pt x="196" y="1406"/>
                  <a:pt x="408" y="1769"/>
                </a:cubicBezTo>
                <a:cubicBezTo>
                  <a:pt x="620" y="2132"/>
                  <a:pt x="1126" y="2110"/>
                  <a:pt x="1270" y="2178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7" name="Google Shape;457;p51"/>
          <p:cNvCxnSpPr/>
          <p:nvPr/>
        </p:nvCxnSpPr>
        <p:spPr>
          <a:xfrm rot="10800000">
            <a:off x="7019925" y="3500437"/>
            <a:ext cx="0" cy="230505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458" name="Google Shape;458;p51"/>
          <p:cNvSpPr txBox="1"/>
          <p:nvPr/>
        </p:nvSpPr>
        <p:spPr>
          <a:xfrm>
            <a:off x="468312" y="1916112"/>
            <a:ext cx="6572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 </a:t>
            </a:r>
            <a:endParaRPr/>
          </a:p>
        </p:txBody>
      </p:sp>
      <p:sp>
        <p:nvSpPr>
          <p:cNvPr id="459" name="Google Shape;459;p51"/>
          <p:cNvSpPr txBox="1"/>
          <p:nvPr/>
        </p:nvSpPr>
        <p:spPr>
          <a:xfrm>
            <a:off x="1619250" y="5949950"/>
            <a:ext cx="11938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CS-US </a:t>
            </a:r>
            <a:endParaRPr/>
          </a:p>
        </p:txBody>
      </p:sp>
      <p:sp>
        <p:nvSpPr>
          <p:cNvPr id="460" name="Google Shape;460;p51"/>
          <p:cNvSpPr txBox="1"/>
          <p:nvPr/>
        </p:nvSpPr>
        <p:spPr>
          <a:xfrm>
            <a:off x="3635375" y="5949950"/>
            <a:ext cx="155416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 only </a:t>
            </a:r>
            <a:endParaRPr/>
          </a:p>
        </p:txBody>
      </p:sp>
      <p:sp>
        <p:nvSpPr>
          <p:cNvPr id="461" name="Google Shape;461;p51"/>
          <p:cNvSpPr txBox="1"/>
          <p:nvPr/>
        </p:nvSpPr>
        <p:spPr>
          <a:xfrm>
            <a:off x="6659562" y="5876925"/>
            <a:ext cx="131921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 CS </a:t>
            </a:r>
            <a:endParaRPr/>
          </a:p>
        </p:txBody>
      </p:sp>
      <p:cxnSp>
        <p:nvCxnSpPr>
          <p:cNvPr id="462" name="Google Shape;462;p51"/>
          <p:cNvCxnSpPr/>
          <p:nvPr/>
        </p:nvCxnSpPr>
        <p:spPr>
          <a:xfrm rot="10800000">
            <a:off x="154781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63" name="Google Shape;463;p51"/>
          <p:cNvCxnSpPr/>
          <p:nvPr/>
        </p:nvCxnSpPr>
        <p:spPr>
          <a:xfrm rot="10800000">
            <a:off x="176371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64" name="Google Shape;464;p51"/>
          <p:cNvCxnSpPr/>
          <p:nvPr/>
        </p:nvCxnSpPr>
        <p:spPr>
          <a:xfrm rot="10800000">
            <a:off x="197961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65" name="Google Shape;465;p51"/>
          <p:cNvCxnSpPr/>
          <p:nvPr/>
        </p:nvCxnSpPr>
        <p:spPr>
          <a:xfrm rot="10800000">
            <a:off x="219551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66" name="Google Shape;466;p51"/>
          <p:cNvCxnSpPr/>
          <p:nvPr/>
        </p:nvCxnSpPr>
        <p:spPr>
          <a:xfrm rot="10800000">
            <a:off x="241141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67" name="Google Shape;467;p51"/>
          <p:cNvCxnSpPr/>
          <p:nvPr/>
        </p:nvCxnSpPr>
        <p:spPr>
          <a:xfrm rot="10800000">
            <a:off x="262731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68" name="Google Shape;468;p51"/>
          <p:cNvCxnSpPr/>
          <p:nvPr/>
        </p:nvCxnSpPr>
        <p:spPr>
          <a:xfrm rot="10800000">
            <a:off x="1979612" y="61658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69" name="Google Shape;469;p51"/>
          <p:cNvCxnSpPr/>
          <p:nvPr/>
        </p:nvCxnSpPr>
        <p:spPr>
          <a:xfrm rot="10800000">
            <a:off x="2771775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70" name="Google Shape;470;p51"/>
          <p:cNvCxnSpPr/>
          <p:nvPr/>
        </p:nvCxnSpPr>
        <p:spPr>
          <a:xfrm rot="10800000">
            <a:off x="3635375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71" name="Google Shape;471;p51"/>
          <p:cNvCxnSpPr/>
          <p:nvPr/>
        </p:nvCxnSpPr>
        <p:spPr>
          <a:xfrm rot="10800000">
            <a:off x="3779837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72" name="Google Shape;472;p51"/>
          <p:cNvCxnSpPr/>
          <p:nvPr/>
        </p:nvCxnSpPr>
        <p:spPr>
          <a:xfrm rot="10800000">
            <a:off x="3995737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73" name="Google Shape;473;p51"/>
          <p:cNvCxnSpPr/>
          <p:nvPr/>
        </p:nvCxnSpPr>
        <p:spPr>
          <a:xfrm rot="10800000">
            <a:off x="4211637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74" name="Google Shape;474;p51"/>
          <p:cNvCxnSpPr/>
          <p:nvPr/>
        </p:nvCxnSpPr>
        <p:spPr>
          <a:xfrm rot="10800000">
            <a:off x="4356100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75" name="Google Shape;475;p51"/>
          <p:cNvCxnSpPr/>
          <p:nvPr/>
        </p:nvCxnSpPr>
        <p:spPr>
          <a:xfrm rot="10800000">
            <a:off x="4572000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76" name="Google Shape;476;p51"/>
          <p:cNvCxnSpPr/>
          <p:nvPr/>
        </p:nvCxnSpPr>
        <p:spPr>
          <a:xfrm rot="10800000">
            <a:off x="471646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77" name="Google Shape;477;p51"/>
          <p:cNvCxnSpPr/>
          <p:nvPr/>
        </p:nvCxnSpPr>
        <p:spPr>
          <a:xfrm rot="10800000">
            <a:off x="4427537" y="61658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78" name="Google Shape;478;p51"/>
          <p:cNvCxnSpPr/>
          <p:nvPr/>
        </p:nvCxnSpPr>
        <p:spPr>
          <a:xfrm rot="10800000">
            <a:off x="493236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79" name="Google Shape;479;p51"/>
          <p:cNvCxnSpPr/>
          <p:nvPr/>
        </p:nvCxnSpPr>
        <p:spPr>
          <a:xfrm rot="10800000">
            <a:off x="514826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480" name="Google Shape;480;p51"/>
          <p:cNvSpPr txBox="1"/>
          <p:nvPr/>
        </p:nvSpPr>
        <p:spPr>
          <a:xfrm>
            <a:off x="1527175" y="1627187"/>
            <a:ext cx="16256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 period 1 </a:t>
            </a:r>
            <a:endParaRPr/>
          </a:p>
        </p:txBody>
      </p:sp>
      <p:sp>
        <p:nvSpPr>
          <p:cNvPr id="481" name="Google Shape;481;p51"/>
          <p:cNvSpPr txBox="1"/>
          <p:nvPr/>
        </p:nvSpPr>
        <p:spPr>
          <a:xfrm>
            <a:off x="3995737" y="1628775"/>
            <a:ext cx="16256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 period 2 </a:t>
            </a:r>
            <a:endParaRPr/>
          </a:p>
        </p:txBody>
      </p:sp>
      <p:sp>
        <p:nvSpPr>
          <p:cNvPr id="482" name="Google Shape;482;p51"/>
          <p:cNvSpPr txBox="1"/>
          <p:nvPr/>
        </p:nvSpPr>
        <p:spPr>
          <a:xfrm>
            <a:off x="6376987" y="1631950"/>
            <a:ext cx="16256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 period 3 </a:t>
            </a:r>
            <a:endParaRPr/>
          </a:p>
        </p:txBody>
      </p:sp>
      <p:cxnSp>
        <p:nvCxnSpPr>
          <p:cNvPr id="483" name="Google Shape;483;p51"/>
          <p:cNvCxnSpPr/>
          <p:nvPr/>
        </p:nvCxnSpPr>
        <p:spPr>
          <a:xfrm rot="10800000" flipH="1">
            <a:off x="5940425" y="5734050"/>
            <a:ext cx="144462" cy="215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84" name="Google Shape;484;p51"/>
          <p:cNvCxnSpPr/>
          <p:nvPr/>
        </p:nvCxnSpPr>
        <p:spPr>
          <a:xfrm rot="10800000" flipH="1">
            <a:off x="5861050" y="5734050"/>
            <a:ext cx="144462" cy="215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485" name="Google Shape;485;p51"/>
          <p:cNvSpPr txBox="1"/>
          <p:nvPr/>
        </p:nvSpPr>
        <p:spPr>
          <a:xfrm>
            <a:off x="5621337" y="5300662"/>
            <a:ext cx="9413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...time... </a:t>
            </a:r>
            <a:endParaRPr/>
          </a:p>
        </p:txBody>
      </p:sp>
      <p:sp>
        <p:nvSpPr>
          <p:cNvPr id="486" name="Google Shape;486;p51"/>
          <p:cNvSpPr txBox="1"/>
          <p:nvPr/>
        </p:nvSpPr>
        <p:spPr>
          <a:xfrm>
            <a:off x="5189537" y="190500"/>
            <a:ext cx="48641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ABC renewal with time as context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>
            <a:spLocks noGrp="1"/>
          </p:cNvSpPr>
          <p:nvPr>
            <p:ph type="body" idx="1"/>
          </p:nvPr>
        </p:nvSpPr>
        <p:spPr>
          <a:xfrm>
            <a:off x="227462" y="113337"/>
            <a:ext cx="8785200" cy="50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800"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800"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types of process explanations of classical conditioning: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800"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1. Associative models: </a:t>
            </a:r>
            <a:endParaRPr sz="2800"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S-R </a:t>
            </a:r>
            <a:endParaRPr sz="2800"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S-S </a:t>
            </a:r>
            <a:endParaRPr sz="2800"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2. Propositional models </a:t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>
            <a:spLocks noGrp="1"/>
          </p:cNvSpPr>
          <p:nvPr>
            <p:ph type="body" idx="1"/>
          </p:nvPr>
        </p:nvSpPr>
        <p:spPr>
          <a:xfrm>
            <a:off x="395287" y="260350"/>
            <a:ext cx="8229600" cy="557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II.2.1. Associative models</a:t>
            </a: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Common element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Associations mediates effect of </a:t>
            </a:r>
            <a:r>
              <a:rPr lang="en-US" sz="2800" dirty="0"/>
              <a:t>regularity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 behavior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Points of difference: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which elements in association: S-R or S-S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conditions under which associations are formed and influence behavior (see 2 arrows) </a:t>
            </a:r>
            <a:endParaRPr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596081C-0491-49D4-A808-898CE7AA2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2088"/>
            <a:ext cx="9174360" cy="18845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>
            <a:spLocks noGrp="1"/>
          </p:cNvSpPr>
          <p:nvPr>
            <p:ph type="body" idx="1"/>
          </p:nvPr>
        </p:nvSpPr>
        <p:spPr>
          <a:xfrm>
            <a:off x="457200" y="333375"/>
            <a:ext cx="8229600" cy="579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II.2.1.1. S-R models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(a) Core of S-R models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association S (representation CS) and R (representation UR) </a:t>
            </a:r>
            <a:r>
              <a:rPr lang="en-US" sz="2400" dirty="0"/>
              <a:t>due to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co-occurrence CS-UR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(=&gt; contiguity CS-UR is necessary and sufficient)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explanation CR: activation CS results in activation UR via 'spreading of activation'.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Pavlov dog: bell - salivation </a:t>
            </a:r>
            <a:endParaRPr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" name="Google Shape;194;p30"/>
          <p:cNvGrpSpPr/>
          <p:nvPr/>
        </p:nvGrpSpPr>
        <p:grpSpPr>
          <a:xfrm>
            <a:off x="2151062" y="3525837"/>
            <a:ext cx="4824412" cy="3095625"/>
            <a:chOff x="3240" y="4016"/>
            <a:chExt cx="3345" cy="2160"/>
          </a:xfrm>
        </p:grpSpPr>
        <p:sp>
          <p:nvSpPr>
            <p:cNvPr id="195" name="Google Shape;195;p30"/>
            <p:cNvSpPr txBox="1"/>
            <p:nvPr/>
          </p:nvSpPr>
          <p:spPr>
            <a:xfrm>
              <a:off x="3600" y="4016"/>
              <a:ext cx="719" cy="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CS </a:t>
              </a:r>
              <a:endParaRPr/>
            </a:p>
          </p:txBody>
        </p:sp>
        <p:sp>
          <p:nvSpPr>
            <p:cNvPr id="196" name="Google Shape;196;p30"/>
            <p:cNvSpPr txBox="1"/>
            <p:nvPr/>
          </p:nvSpPr>
          <p:spPr>
            <a:xfrm>
              <a:off x="3544" y="5340"/>
              <a:ext cx="720" cy="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US </a:t>
              </a:r>
              <a:endParaRPr/>
            </a:p>
          </p:txBody>
        </p:sp>
        <p:sp>
          <p:nvSpPr>
            <p:cNvPr id="197" name="Google Shape;197;p30"/>
            <p:cNvSpPr txBox="1"/>
            <p:nvPr/>
          </p:nvSpPr>
          <p:spPr>
            <a:xfrm>
              <a:off x="5760" y="5187"/>
              <a:ext cx="720" cy="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UR </a:t>
              </a:r>
              <a:endParaRPr/>
            </a:p>
          </p:txBody>
        </p:sp>
        <p:sp>
          <p:nvSpPr>
            <p:cNvPr id="198" name="Google Shape;198;p30"/>
            <p:cNvSpPr txBox="1"/>
            <p:nvPr/>
          </p:nvSpPr>
          <p:spPr>
            <a:xfrm>
              <a:off x="5685" y="4917"/>
              <a:ext cx="900" cy="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(CR) </a:t>
              </a:r>
              <a:endParaRPr/>
            </a:p>
          </p:txBody>
        </p:sp>
        <p:cxnSp>
          <p:nvCxnSpPr>
            <p:cNvPr id="199" name="Google Shape;199;p30"/>
            <p:cNvCxnSpPr/>
            <p:nvPr/>
          </p:nvCxnSpPr>
          <p:spPr>
            <a:xfrm>
              <a:off x="4140" y="4298"/>
              <a:ext cx="1594" cy="759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200" name="Google Shape;200;p30"/>
            <p:cNvCxnSpPr/>
            <p:nvPr/>
          </p:nvCxnSpPr>
          <p:spPr>
            <a:xfrm>
              <a:off x="3904" y="4388"/>
              <a:ext cx="0" cy="952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01" name="Google Shape;201;p30"/>
            <p:cNvCxnSpPr/>
            <p:nvPr/>
          </p:nvCxnSpPr>
          <p:spPr>
            <a:xfrm>
              <a:off x="4170" y="5487"/>
              <a:ext cx="1633" cy="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02" name="Google Shape;202;p30"/>
            <p:cNvSpPr txBox="1"/>
            <p:nvPr/>
          </p:nvSpPr>
          <p:spPr>
            <a:xfrm>
              <a:off x="3240" y="4556"/>
              <a:ext cx="720" cy="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(2) </a:t>
              </a:r>
              <a:endParaRPr/>
            </a:p>
          </p:txBody>
        </p:sp>
        <p:sp>
          <p:nvSpPr>
            <p:cNvPr id="203" name="Google Shape;203;p30"/>
            <p:cNvSpPr txBox="1"/>
            <p:nvPr/>
          </p:nvSpPr>
          <p:spPr>
            <a:xfrm>
              <a:off x="5400" y="4376"/>
              <a:ext cx="720" cy="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(3) </a:t>
              </a:r>
              <a:endParaRPr/>
            </a:p>
          </p:txBody>
        </p:sp>
        <p:sp>
          <p:nvSpPr>
            <p:cNvPr id="204" name="Google Shape;204;p30"/>
            <p:cNvSpPr txBox="1"/>
            <p:nvPr/>
          </p:nvSpPr>
          <p:spPr>
            <a:xfrm>
              <a:off x="4500" y="5636"/>
              <a:ext cx="720" cy="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(1) 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>
            <a:spLocks noGrp="1"/>
          </p:cNvSpPr>
          <p:nvPr>
            <p:ph type="body" idx="1"/>
          </p:nvPr>
        </p:nvSpPr>
        <p:spPr>
          <a:xfrm>
            <a:off x="186900" y="333375"/>
            <a:ext cx="8825700" cy="6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(b) General evaluation S-R models: </a:t>
            </a:r>
            <a:endParaRPr sz="2800" dirty="0"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800" dirty="0"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Problems </a:t>
            </a:r>
            <a:endParaRPr sz="2800" dirty="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8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 (conditional) contingency 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lang="en-US" sz="2800" dirty="0"/>
              <a:t>essential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dirty="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&lt;&gt; assumption that the co-occurrence (contiguity) of CS-UR is 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sufficient</a:t>
            </a: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8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8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Impact of </a:t>
            </a:r>
            <a:r>
              <a:rPr lang="en-US" sz="28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indirect </a:t>
            </a:r>
            <a:r>
              <a:rPr lang="en-US" sz="2800" dirty="0">
                <a:solidFill>
                  <a:srgbClr val="FF0000"/>
                </a:solidFill>
              </a:rPr>
              <a:t>contingencies</a:t>
            </a:r>
            <a:endParaRPr sz="2800" dirty="0">
              <a:solidFill>
                <a:srgbClr val="FF0000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&lt;&gt; assumption that joint occurrence of CS-UR is 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necessary </a:t>
            </a:r>
            <a:endParaRPr sz="28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=&gt; non-sensory pre-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(A-B, B-US, A=&gt;CR)</a:t>
            </a: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800" dirty="0"/>
              <a:t>		=&gt; but </a:t>
            </a:r>
            <a:r>
              <a:rPr lang="en-US" sz="2800" baseline="30000" dirty="0"/>
              <a:t>2nd </a:t>
            </a:r>
            <a:r>
              <a:rPr lang="en-US" sz="2800" dirty="0"/>
              <a:t>order </a:t>
            </a:r>
            <a:r>
              <a:rPr lang="en-US" sz="2800" dirty="0" err="1"/>
              <a:t>cond</a:t>
            </a:r>
            <a:r>
              <a:rPr lang="en-US" sz="2800" dirty="0"/>
              <a:t> (B-US, A-B, A =&gt;CR) </a:t>
            </a:r>
            <a:endParaRPr sz="28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800"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3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"/>
          <p:cNvSpPr txBox="1">
            <a:spLocks noGrp="1"/>
          </p:cNvSpPr>
          <p:nvPr>
            <p:ph type="body" idx="1"/>
          </p:nvPr>
        </p:nvSpPr>
        <p:spPr>
          <a:xfrm>
            <a:off x="457200" y="333375"/>
            <a:ext cx="8229600" cy="6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Tx/>
              <a:buChar char="-"/>
            </a:pPr>
            <a:r>
              <a:rPr lang="en-US" sz="28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US-revaluation 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(e.g., food nausea) cannot have an effect according to S-R because CS and new UR do not co-occur </a:t>
            </a:r>
          </a:p>
          <a:p>
            <a:pPr marL="457200" lvl="1" indent="0">
              <a:lnSpc>
                <a:spcPct val="90000"/>
              </a:lnSpc>
              <a:spcBef>
                <a:spcPts val="480"/>
              </a:spcBef>
              <a:buSzPts val="2400"/>
              <a:buNone/>
            </a:pPr>
            <a:r>
              <a:rPr lang="en-US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&lt;&gt; assumption that co-occurrence of CS-UR is </a:t>
            </a:r>
            <a:r>
              <a:rPr lang="en-US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necessary</a:t>
            </a:r>
            <a:endParaRPr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800" dirty="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800" dirty="0">
                <a:solidFill>
                  <a:srgbClr val="FF0000"/>
                </a:solidFill>
              </a:rPr>
              <a:t>- </a:t>
            </a:r>
            <a:r>
              <a:rPr lang="en-US" sz="28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 </a:t>
            </a:r>
            <a:r>
              <a:rPr lang="en-US" sz="2800" dirty="0">
                <a:solidFill>
                  <a:srgbClr val="FF0000"/>
                </a:solidFill>
              </a:rPr>
              <a:t>(e.g., anxiety) may differ from UR</a:t>
            </a:r>
            <a:endParaRPr sz="2800" dirty="0">
              <a:solidFill>
                <a:srgbClr val="FF0000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&lt;&gt; assumption that CR = UR </a:t>
            </a:r>
            <a:endParaRPr sz="2800" dirty="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"/>
          <p:cNvSpPr txBox="1">
            <a:spLocks noGrp="1"/>
          </p:cNvSpPr>
          <p:nvPr>
            <p:ph type="body" idx="1"/>
          </p:nvPr>
        </p:nvSpPr>
        <p:spPr>
          <a:xfrm>
            <a:off x="457200" y="404812"/>
            <a:ext cx="8229600" cy="572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=&gt; S-R models fail to account for important procedural knowledge and thus have limited heuristic value (but are still popular; Rescorla, 1988; De Houwer, 2021). </a:t>
            </a:r>
            <a:endParaRPr sz="2800" dirty="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=&gt; BUT: Under certain conditions CC does conform to predictions S-R </a:t>
            </a:r>
            <a:endParaRPr sz="2800" dirty="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e.g., no US-revaluation effect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800" dirty="0"/>
              <a:t>		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</a:t>
            </a:r>
            <a:r>
              <a:rPr lang="en-US" sz="2800" b="0" i="0" u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2nd 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order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</a:t>
            </a:r>
            <a:r>
              <a:rPr lang="en-US" sz="2800" dirty="0"/>
              <a:t>:</a:t>
            </a:r>
            <a:endParaRPr sz="2800" dirty="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B-US, A-B, US revaluation </a:t>
            </a:r>
            <a:endParaRPr sz="2800" dirty="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>
            <a:spLocks noGrp="1"/>
          </p:cNvSpPr>
          <p:nvPr>
            <p:ph type="body" idx="1"/>
          </p:nvPr>
        </p:nvSpPr>
        <p:spPr>
          <a:xfrm>
            <a:off x="457200" y="260350"/>
            <a:ext cx="8229600" cy="586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II.2.1.2. S-S models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(a) Core: </a:t>
            </a:r>
            <a:r>
              <a:rPr lang="en-US" sz="2800" dirty="0"/>
              <a:t>CS-US relationship 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leads to association S (representation CS) and S (representation US) under appropriate cognitive conditions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CR = activation CS results in activation (thinking about) US and then UR occurs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/>
              <a:t>	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(e.g., bell =&gt; thinking about food =&gt; salivation) </a:t>
            </a:r>
            <a:endParaRPr dirty="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9" name="Google Shape;229;p34"/>
          <p:cNvGrpSpPr/>
          <p:nvPr/>
        </p:nvGrpSpPr>
        <p:grpSpPr>
          <a:xfrm>
            <a:off x="1979612" y="3762375"/>
            <a:ext cx="4824412" cy="3095625"/>
            <a:chOff x="3240" y="4016"/>
            <a:chExt cx="3345" cy="2160"/>
          </a:xfrm>
        </p:grpSpPr>
        <p:sp>
          <p:nvSpPr>
            <p:cNvPr id="230" name="Google Shape;230;p34"/>
            <p:cNvSpPr txBox="1"/>
            <p:nvPr/>
          </p:nvSpPr>
          <p:spPr>
            <a:xfrm>
              <a:off x="3600" y="4016"/>
              <a:ext cx="719" cy="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CS </a:t>
              </a:r>
              <a:endParaRPr/>
            </a:p>
          </p:txBody>
        </p:sp>
        <p:sp>
          <p:nvSpPr>
            <p:cNvPr id="231" name="Google Shape;231;p34"/>
            <p:cNvSpPr txBox="1"/>
            <p:nvPr/>
          </p:nvSpPr>
          <p:spPr>
            <a:xfrm>
              <a:off x="3600" y="5276"/>
              <a:ext cx="720" cy="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US </a:t>
              </a:r>
              <a:endParaRPr/>
            </a:p>
          </p:txBody>
        </p:sp>
        <p:sp>
          <p:nvSpPr>
            <p:cNvPr id="232" name="Google Shape;232;p34"/>
            <p:cNvSpPr txBox="1"/>
            <p:nvPr/>
          </p:nvSpPr>
          <p:spPr>
            <a:xfrm>
              <a:off x="5775" y="5131"/>
              <a:ext cx="720" cy="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UR </a:t>
              </a:r>
              <a:endParaRPr/>
            </a:p>
          </p:txBody>
        </p:sp>
        <p:sp>
          <p:nvSpPr>
            <p:cNvPr id="233" name="Google Shape;233;p34"/>
            <p:cNvSpPr txBox="1"/>
            <p:nvPr/>
          </p:nvSpPr>
          <p:spPr>
            <a:xfrm>
              <a:off x="5685" y="4917"/>
              <a:ext cx="900" cy="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(CR) </a:t>
              </a:r>
              <a:endParaRPr/>
            </a:p>
          </p:txBody>
        </p:sp>
        <p:cxnSp>
          <p:nvCxnSpPr>
            <p:cNvPr id="234" name="Google Shape;234;p34"/>
            <p:cNvCxnSpPr/>
            <p:nvPr/>
          </p:nvCxnSpPr>
          <p:spPr>
            <a:xfrm>
              <a:off x="4140" y="4298"/>
              <a:ext cx="1594" cy="759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235" name="Google Shape;235;p34"/>
            <p:cNvCxnSpPr/>
            <p:nvPr/>
          </p:nvCxnSpPr>
          <p:spPr>
            <a:xfrm>
              <a:off x="3904" y="4388"/>
              <a:ext cx="0" cy="952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236" name="Google Shape;236;p34"/>
            <p:cNvCxnSpPr/>
            <p:nvPr/>
          </p:nvCxnSpPr>
          <p:spPr>
            <a:xfrm>
              <a:off x="4170" y="5456"/>
              <a:ext cx="1633" cy="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37" name="Google Shape;237;p34"/>
            <p:cNvSpPr txBox="1"/>
            <p:nvPr/>
          </p:nvSpPr>
          <p:spPr>
            <a:xfrm>
              <a:off x="3240" y="4556"/>
              <a:ext cx="720" cy="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34"/>
            <p:cNvSpPr txBox="1"/>
            <p:nvPr/>
          </p:nvSpPr>
          <p:spPr>
            <a:xfrm>
              <a:off x="5400" y="4376"/>
              <a:ext cx="720" cy="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4"/>
            <p:cNvSpPr txBox="1"/>
            <p:nvPr/>
          </p:nvSpPr>
          <p:spPr>
            <a:xfrm>
              <a:off x="4500" y="5636"/>
              <a:ext cx="720" cy="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1685</Words>
  <Application>Microsoft Office PowerPoint</Application>
  <PresentationFormat>Diavoorstelling (4:3)</PresentationFormat>
  <Paragraphs>272</Paragraphs>
  <Slides>25</Slides>
  <Notes>25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25</vt:i4>
      </vt:variant>
    </vt:vector>
  </HeadingPairs>
  <TitlesOfParts>
    <vt:vector size="33" baseType="lpstr">
      <vt:lpstr>1</vt:lpstr>
      <vt:lpstr>Times New Roman</vt:lpstr>
      <vt:lpstr>Calibri</vt:lpstr>
      <vt:lpstr>Noto Sans Symbols</vt:lpstr>
      <vt:lpstr>Arial</vt:lpstr>
      <vt:lpstr>Open Sans</vt:lpstr>
      <vt:lpstr>Default Design</vt:lpstr>
      <vt:lpstr>Standaardontwerp</vt:lpstr>
      <vt:lpstr>Course Overview: </vt:lpstr>
      <vt:lpstr>II.2. Mental process theories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 De Houwer</dc:creator>
  <cp:lastModifiedBy>Jan De Houwer</cp:lastModifiedBy>
  <cp:revision>12</cp:revision>
  <dcterms:modified xsi:type="dcterms:W3CDTF">2021-11-02T20:53:40Z</dcterms:modified>
</cp:coreProperties>
</file>