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30"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87f949ce_2_75: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27" name="Google Shape;127;g7d87f949ce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d8883339d_1_4:notes"/>
          <p:cNvSpPr txBox="1">
            <a:spLocks noGrp="1"/>
          </p:cNvSpPr>
          <p:nvPr>
            <p:ph type="body" idx="1"/>
          </p:nvPr>
        </p:nvSpPr>
        <p:spPr>
          <a:xfrm>
            <a:off x="913991" y="4342944"/>
            <a:ext cx="5030100" cy="41145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74" name="Google Shape;174;g7d8883339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d87f949ce_2_110: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79" name="Google Shape;179;g7d87f949ce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d87f949ce_2_114: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84" name="Google Shape;184;g7d87f949ce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d87f949ce_2_119: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90" name="Google Shape;190;g7d87f949ce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d87f949ce_2_123: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95" name="Google Shape;195;g7d87f949ce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d87f949ce_2_127: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0" name="Google Shape;200;g7d87f949ce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d87f949ce_2_131: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05" name="Google Shape;205;g7d87f949ce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d8883339d_1_9:notes"/>
          <p:cNvSpPr txBox="1">
            <a:spLocks noGrp="1"/>
          </p:cNvSpPr>
          <p:nvPr>
            <p:ph type="body" idx="1"/>
          </p:nvPr>
        </p:nvSpPr>
        <p:spPr>
          <a:xfrm>
            <a:off x="913991" y="4342944"/>
            <a:ext cx="5030100" cy="41145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11" name="Google Shape;211;g7d8883339d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d8883339d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d8883339d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Multiple Choice Slide. Your current options are: A: er veranderingen zijn opgetreden in de hersenen, B: een regelmatigheid in de omgeving een invloed heeft op gedrag, C: er informatie wordt opgeslagen in het in het semantisch geheugen, D: er beloningen worden aangeboden, </a:t>
            </a:r>
            <a:endParaRPr/>
          </a:p>
          <a:p>
            <a:pPr marL="0" lvl="0" indent="0" algn="l" rtl="0">
              <a:spcBef>
                <a:spcPts val="0"/>
              </a:spcBef>
              <a:spcAft>
                <a:spcPts val="0"/>
              </a:spcAft>
              <a:buNone/>
            </a:pPr>
            <a:r>
              <a:rPr lang="en"/>
              <a:t>🍐  To edit the type of question or choices,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d8883339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d8883339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Multiple Choice Slide. Your current options are: A: klassieke conditionering, B: complex leren, C: operante conditionering, D: een effect van niet-contingente prikkelaanbieding, </a:t>
            </a:r>
            <a:endParaRPr/>
          </a:p>
          <a:p>
            <a:pPr marL="0" lvl="0" indent="0" algn="l" rtl="0">
              <a:spcBef>
                <a:spcPts val="0"/>
              </a:spcBef>
              <a:spcAft>
                <a:spcPts val="0"/>
              </a:spcAft>
              <a:buNone/>
            </a:pPr>
            <a:r>
              <a:rPr lang="en"/>
              <a:t>🍐  To edit the type of question or choices,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d87f949ce_2_81: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33" name="Google Shape;133;g7d87f949ce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d87f949ce_2_136: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30" name="Google Shape;230;g7d87f949ce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d87f949ce_2_140: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35" name="Google Shape;235;g7d87f949ce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d87f949ce_2_148: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40" name="Google Shape;240;g7d87f949ce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d87f949ce_2_153: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46" name="Google Shape;246;g7d87f949ce_2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d87f949ce_2_157: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51" name="Google Shape;251;g7d87f949ce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d87f949ce_2_161: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56" name="Google Shape;256;g7d87f949ce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d8883339d_1_13:notes"/>
          <p:cNvSpPr txBox="1">
            <a:spLocks noGrp="1"/>
          </p:cNvSpPr>
          <p:nvPr>
            <p:ph type="body" idx="1"/>
          </p:nvPr>
        </p:nvSpPr>
        <p:spPr>
          <a:xfrm>
            <a:off x="913991" y="4342944"/>
            <a:ext cx="5030100" cy="41145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61" name="Google Shape;261;g7d8883339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d87f949ce_2_165: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66" name="Google Shape;266;g7d87f949ce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d87f949ce_2_169: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1" name="Google Shape;271;g7d87f949ce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d87f949ce_2_173: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76" name="Google Shape;276;g7d87f949ce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d8883339d_1_0:notes"/>
          <p:cNvSpPr txBox="1">
            <a:spLocks noGrp="1"/>
          </p:cNvSpPr>
          <p:nvPr>
            <p:ph type="body" idx="1"/>
          </p:nvPr>
        </p:nvSpPr>
        <p:spPr>
          <a:xfrm>
            <a:off x="913991" y="4342944"/>
            <a:ext cx="5030100" cy="4114500"/>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38" name="Google Shape;138;g7d8883339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d87f949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d87f949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Multiple Choice Slide. Your current options are: A: procedurele beschrijving, B: een definitie in termen van effect, C: een definitie in termen van mentale processen, D: alle bovenstaande alternatieven zijn correct, </a:t>
            </a:r>
            <a:endParaRPr/>
          </a:p>
          <a:p>
            <a:pPr marL="0" lvl="0" indent="0" algn="l" rtl="0">
              <a:spcBef>
                <a:spcPts val="0"/>
              </a:spcBef>
              <a:spcAft>
                <a:spcPts val="0"/>
              </a:spcAft>
              <a:buNone/>
            </a:pPr>
            <a:r>
              <a:rPr lang="en"/>
              <a:t>🍐  To edit the type of question or choices,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d8883339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d8883339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Multiple Choice Slide. Your current options are: A: een verwarring van verschillende mentale proces verklaringen, B: een verwarring van een procedure en een functionele verklaring, C: een verwarring van procedure en mentale proces verklaring, D: een verwarring van een functionele verklaring en een mentale proces verklaring, </a:t>
            </a:r>
            <a:endParaRPr/>
          </a:p>
          <a:p>
            <a:pPr marL="0" lvl="0" indent="0" algn="l" rtl="0">
              <a:spcBef>
                <a:spcPts val="0"/>
              </a:spcBef>
              <a:spcAft>
                <a:spcPts val="0"/>
              </a:spcAft>
              <a:buNone/>
            </a:pPr>
            <a:r>
              <a:rPr lang="en"/>
              <a:t>🍐  To edit the type of question or choices,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d87f949ce_2_178: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296" name="Google Shape;296;g7d87f949ce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d87f949ce_2_182: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01" name="Google Shape;301;g7d87f949ce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d87f949ce_2_194: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14" name="Google Shape;314;g7d87f949ce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d87f949ce_2_198: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19" name="Google Shape;319;g7d87f949ce_2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87f949ce_2_206: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28" name="Google Shape;328;g7d87f949ce_2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d87f949ce_2_211: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34" name="Google Shape;334;g7d87f949ce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d87f949ce_2_216: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40" name="Google Shape;340;g7d87f949ce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d87f949ce_2_220: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45" name="Google Shape;345;g7d87f949ce_2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d87f949ce_2_85: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43" name="Google Shape;143;g7d87f949ce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d87f949ce_2_224: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50" name="Google Shape;350;g7d87f949ce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d87f949ce_2_228: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55" name="Google Shape;355;g7d87f949ce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d87f949ce_2_233: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361" name="Google Shape;361;g7d87f949ce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d8883339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d8883339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d87f949ce_2_89: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48" name="Google Shape;148;g7d87f949ce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d87f949ce_2_93: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53" name="Google Shape;153;g7d87f949ce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d87f949ce_2_97: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58" name="Google Shape;158;g7d87f949ce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87f949ce_2_101: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63" name="Google Shape;163;g7d87f949ce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d87f949ce_2_105:notes"/>
          <p:cNvSpPr txBox="1">
            <a:spLocks noGrp="1"/>
          </p:cNvSpPr>
          <p:nvPr>
            <p:ph type="body" idx="1"/>
          </p:nvPr>
        </p:nvSpPr>
        <p:spPr>
          <a:xfrm>
            <a:off x="913991" y="4342944"/>
            <a:ext cx="5030018" cy="4114592"/>
          </a:xfrm>
          <a:prstGeom prst="rect">
            <a:avLst/>
          </a:prstGeom>
        </p:spPr>
        <p:txBody>
          <a:bodyPr spcFirstLastPara="1" wrap="square" lIns="86100" tIns="86100" rIns="86100" bIns="86100" anchor="t" anchorCtr="0">
            <a:noAutofit/>
          </a:bodyPr>
          <a:lstStyle/>
          <a:p>
            <a:pPr marL="0" lvl="0" indent="0" algn="l" rtl="0">
              <a:spcBef>
                <a:spcPts val="0"/>
              </a:spcBef>
              <a:spcAft>
                <a:spcPts val="0"/>
              </a:spcAft>
              <a:buNone/>
            </a:pPr>
            <a:endParaRPr/>
          </a:p>
        </p:txBody>
      </p:sp>
      <p:sp>
        <p:nvSpPr>
          <p:cNvPr id="168" name="Google Shape;168;g7d87f949ce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59" name="Google Shape;59;p1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rot="5400000">
            <a:off x="5429250" y="1543050"/>
            <a:ext cx="41148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1466850" y="-323850"/>
            <a:ext cx="41148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028950" y="-857250"/>
            <a:ext cx="30861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1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3" name="Google Shape;83;p18"/>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84" name="Google Shape;84;p18"/>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90" name="Google Shape;90;p19"/>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91" name="Google Shape;91;p19"/>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0"/>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0" name="Google Shape;100;p21"/>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5" name="Google Shape;105;p22"/>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106" name="Google Shape;106;p2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107" name="Google Shape;107;p22"/>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108" name="Google Shape;108;p22"/>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109" name="Google Shape;109;p22"/>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6858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115" name="Google Shape;115;p23"/>
          <p:cNvSpPr txBox="1">
            <a:spLocks noGrp="1"/>
          </p:cNvSpPr>
          <p:nvPr>
            <p:ph type="body" idx="2"/>
          </p:nvPr>
        </p:nvSpPr>
        <p:spPr>
          <a:xfrm>
            <a:off x="4648200" y="1485900"/>
            <a:ext cx="3810000" cy="30861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116" name="Google Shape;116;p2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122" name="Google Shape;122;p24"/>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457200"/>
            <a:ext cx="77724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13"/>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85800" y="4686300"/>
            <a:ext cx="19050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‹nr.›</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VyIHZlcmFuZGVyaW5nZW4gemlqbiBvcGdldHJlZGVuIGluIGRlIGhlcnNlbmVuIiwiZWVuIHJlZ2VsbWF0aWdoZWlkIGluIGRlIG9tZ2V2aW5nIGVlbiBpbnZsb2VkIGhlZWZ0IG9wIGdlZHJhZyIsImVyIGluZm9ybWF0aWUgd29yZHQgb3BnZXNsYWdlbiBpbiBoZXQgaW4gaGV0IHNlbWFudGlzY2ggZ2VoZXVnZW4iLCJlciBiZWxvbmluZ2VuIHdvcmRlbiBhYW5nZWJvZGVuIl19pearId=magic-pear-shape-identifier"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11bHRpcGxlQ2hvaWNlIiwic2xpZGVJZCI6Imc3ZDg4ODMzMzlkXzFfMzgiLCJjb250ZW50SW5zdGFuY2VJZCI6IjE3bWdjeVAzY21ySU5STl9oVXhDSDJHUDJ0MGtuRkdqY3JyakZ3aV9Pb1lJLzkzOGE5MTM4LWUwODYtNGFiNS1hZTQ4LTc1NjI1YjU2ZGZmOCJ9pearId=magic-pear-metadata-identifier"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tsYXNzaWVrZSBjb25kaXRpb25lcmluZyIsImNvbXBsZXggbGVyZW4iLCJvcGVyYW50ZSBjb25kaXRpb25lcmluZyIsImVlbiBlZmZlY3QgdmFuIG5pZXQtY29udGluZ2VudGUgcHJpa2tlbGFhbmJpZWRpbmciXX0=pearId=magic-pear-shape-identifie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11bHRpcGxlQ2hvaWNlIiwic2xpZGVJZCI6Imc3ZDg4ODMzMzlkXzFfMzIiLCJjb250ZW50SW5zdGFuY2VJZCI6IjE3bWdjeVAzY21ySU5STl9oVXhDSDJHUDJ0MGtuRkdqY3JyakZ3aV9Pb1lJL2E1ZDNkYWY5LTFmZWMtNDViNy1hOGFhLWMzOTZmZjI0YTU4NCJ9pearId=magic-pear-metadata-identifier"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Byb2NlZHVyZWxlIGJlc2NocmlqdmluZyIsImVlbiBkZWZpbml0aWUgaW4gdGVybWVuIHZhbiBlZmZlY3QiLCJlZW4gZGVmaW5pdGllIGluIHRlcm1lbiB2YW4gbWVudGFsZSBwcm9jZXNzZW4iLCJhbGxlIGJvdmVuc3RhYW5kZSBhbHRlcm5hdGlldmVuIHppam4gY29ycmVjdCJdfQ==pearId=magic-pear-shape-identifier"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11bHRpcGxlQ2hvaWNlIiwic2xpZGVJZCI6Imc3ZDg3Zjk0OWNlXzBfMCIsImNvbnRlbnRJbnN0YW5jZUlkIjoiMTdtZ2N5UDNjbXJJTlJOX2hVeENIMkdQMnQwa25GR2pjcnJqRndpX09vWUkvMTQ2OWY1MjgtMzdhNS00MjEwLTk2MjgtZGJjMDc2MGQxYWY5In0=pearId=magic-pear-metadata-identifier"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VlbiB2ZXJ3YXJyaW5nIHZhbiB2ZXJzY2hpbGxlbmRlIG1lbnRhbGUgcHJvY2VzIHZlcmtsYXJpbmdlbiIsImVlbiB2ZXJ3YXJyaW5nIHZhbiBlZW4gcHJvY2VkdXJlIGVuIGVlbiBmdW5jdGlvbmVsZSB2ZXJrbGFyaW5nIiwiZWVuIHZlcndhcnJpbmcgdmFuIHByb2NlZHVyZSBlbiBtZW50YWxlIHByb2NlcyB2ZXJrbGFyaW5nIiwiZWVuIHZlcndhcnJpbmcgdmFuIGVlbiBmdW5jdGlvbmVsZSB2ZXJrbGFyaW5nIGVuIGVlbiBtZW50YWxlIHByb2NlcyB2ZXJrbGFyaW5nIl19pearId=magic-pear-shape-identifier"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11bHRpcGxlQ2hvaWNlIiwic2xpZGVJZCI6Imc3ZDg4ODMzMzlkXzFfMTgiLCJjb250ZW50SW5zdGFuY2VJZCI6IjE3bWdjeVAzY21ySU5STl9oVXhDSDJHUDJ0MGtuRkdqY3JyakZ3aV9Pb1lJL2Q2OGNjNDQ0LTRhZjAtNGE2Yy05Nzk5LWI3YTIxYTI2MDJkNyJ9pearId=magic-pear-metadata-identifier"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ZyZWVSZXNwb25zZS10ZXh0Iiwic2xpZGVJZCI6Imc3ZDg4ODMzMzlkXzFfMjQiLCJjb250ZW50SW5zdGFuY2VJZCI6IjE3bWdjeVAzY21ySU5STl9oVXhDSDJHUDJ0MGtuRkdqY3JyakZ3aV9Pb1lJLzgyYWY3YmYyLTc4NTItNDM4Mi04NTc5LWE0MTcxOTNlYzlkNyJ9pearId=magic-pear-metadata-identifier"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685800" y="80463"/>
            <a:ext cx="7772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 sz="4400" b="0" i="0" u="none">
                <a:solidFill>
                  <a:schemeClr val="dk2"/>
                </a:solidFill>
                <a:latin typeface="Times New Roman"/>
                <a:ea typeface="Times New Roman"/>
                <a:cs typeface="Times New Roman"/>
                <a:sym typeface="Times New Roman"/>
              </a:rPr>
              <a:t>LEERPSYCHOLOGIE</a:t>
            </a:r>
            <a:endParaRPr/>
          </a:p>
        </p:txBody>
      </p:sp>
      <p:sp>
        <p:nvSpPr>
          <p:cNvPr id="130" name="Google Shape;130;p25"/>
          <p:cNvSpPr txBox="1">
            <a:spLocks noGrp="1"/>
          </p:cNvSpPr>
          <p:nvPr>
            <p:ph type="subTitle" idx="1"/>
          </p:nvPr>
        </p:nvSpPr>
        <p:spPr>
          <a:xfrm>
            <a:off x="1416600" y="1023928"/>
            <a:ext cx="6400800" cy="131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Prof. Dr. Jan De Houwer</a:t>
            </a:r>
            <a:endParaRPr/>
          </a:p>
          <a:p>
            <a:pPr marL="0" lvl="0" indent="0" algn="ctr" rtl="0">
              <a:lnSpc>
                <a:spcPct val="100000"/>
              </a:lnSpc>
              <a:spcBef>
                <a:spcPts val="64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Medelesgever: Dr. Sean Hughes</a:t>
            </a:r>
            <a:endParaRPr/>
          </a:p>
          <a:p>
            <a:pPr marL="0" lvl="0" indent="0" algn="ctr" rtl="0">
              <a:lnSpc>
                <a:spcPct val="100000"/>
              </a:lnSpc>
              <a:spcBef>
                <a:spcPts val="64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Vakgroep Experimenteel-Klinische en Gezondheidspsychologie</a:t>
            </a:r>
            <a:endParaRPr/>
          </a:p>
          <a:p>
            <a:pPr marL="0" lvl="0" indent="0" algn="ctr" rtl="0">
              <a:lnSpc>
                <a:spcPct val="100000"/>
              </a:lnSpc>
              <a:spcBef>
                <a:spcPts val="64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Kamer 130.51 (Dunant 2)</a:t>
            </a:r>
            <a:endParaRPr/>
          </a:p>
          <a:p>
            <a:pPr marL="0" lvl="0" indent="0" algn="ctr" rtl="0">
              <a:lnSpc>
                <a:spcPct val="100000"/>
              </a:lnSpc>
              <a:spcBef>
                <a:spcPts val="64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Email: Jan.DeHouwer@UGent.be</a:t>
            </a:r>
            <a:endParaRPr/>
          </a:p>
          <a:p>
            <a:pPr marL="0" lvl="0" indent="0" algn="ctr" rtl="0">
              <a:lnSpc>
                <a:spcPct val="100000"/>
              </a:lnSpc>
              <a:spcBef>
                <a:spcPts val="64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Sean.Hughes@UGent.be</a:t>
            </a:r>
            <a:endParaRPr/>
          </a:p>
          <a:p>
            <a:pPr marL="0" lvl="0" indent="0" algn="ctr" rtl="0">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body" idx="1"/>
          </p:nvPr>
        </p:nvSpPr>
        <p:spPr>
          <a:xfrm>
            <a:off x="685800" y="578678"/>
            <a:ext cx="7772400" cy="4137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Leren = observeerbare </a:t>
            </a:r>
            <a:r>
              <a:rPr lang="en" sz="2800" b="0" i="0" u="none">
                <a:solidFill>
                  <a:srgbClr val="FF0000"/>
                </a:solidFill>
                <a:latin typeface="Times New Roman"/>
                <a:ea typeface="Times New Roman"/>
                <a:cs typeface="Times New Roman"/>
                <a:sym typeface="Times New Roman"/>
              </a:rPr>
              <a:t>veranderingen in het gedrag</a:t>
            </a:r>
            <a:r>
              <a:rPr lang="en" sz="2800" b="0" i="0" u="none">
                <a:solidFill>
                  <a:schemeClr val="dk1"/>
                </a:solidFill>
                <a:latin typeface="Times New Roman"/>
                <a:ea typeface="Times New Roman"/>
                <a:cs typeface="Times New Roman"/>
                <a:sym typeface="Times New Roman"/>
              </a:rPr>
              <a:t> van een bepaald organisme </a:t>
            </a:r>
            <a:r>
              <a:rPr lang="en" sz="2800" b="0" i="0" u="none">
                <a:solidFill>
                  <a:srgbClr val="262699"/>
                </a:solidFill>
                <a:latin typeface="Times New Roman"/>
                <a:ea typeface="Times New Roman"/>
                <a:cs typeface="Times New Roman"/>
                <a:sym typeface="Times New Roman"/>
              </a:rPr>
              <a:t>tijdens leven </a:t>
            </a:r>
            <a:r>
              <a:rPr lang="en" sz="2800" b="0" i="0" u="none">
                <a:solidFill>
                  <a:schemeClr val="dk1"/>
                </a:solidFill>
                <a:latin typeface="Times New Roman"/>
                <a:ea typeface="Times New Roman"/>
                <a:cs typeface="Times New Roman"/>
                <a:sym typeface="Times New Roman"/>
              </a:rPr>
              <a:t>van het organisme </a:t>
            </a:r>
            <a:r>
              <a:rPr lang="en" sz="2800" b="0" i="0" u="none">
                <a:solidFill>
                  <a:srgbClr val="FF0000"/>
                </a:solidFill>
                <a:latin typeface="Times New Roman"/>
                <a:ea typeface="Times New Roman"/>
                <a:cs typeface="Times New Roman"/>
                <a:sym typeface="Times New Roman"/>
              </a:rPr>
              <a:t>als het gevolg van regelmatigheden in de omgeving</a:t>
            </a:r>
            <a:endParaRPr sz="2800" b="0" i="0" u="none">
              <a:solidFill>
                <a:srgbClr val="FF0000"/>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a:solidFill>
                <a:srgbClr val="FF0000"/>
              </a:solidFill>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ESSENTIEEL </a:t>
            </a:r>
            <a:r>
              <a:rPr lang="en" sz="2800"/>
              <a:t>binnen de </a:t>
            </a:r>
            <a:r>
              <a:rPr lang="en" sz="2800" b="0" i="0" u="none">
                <a:solidFill>
                  <a:schemeClr val="dk1"/>
                </a:solidFill>
                <a:latin typeface="Times New Roman"/>
                <a:ea typeface="Times New Roman"/>
                <a:cs typeface="Times New Roman"/>
                <a:sym typeface="Times New Roman"/>
              </a:rPr>
              <a:t>psychologie </a:t>
            </a:r>
            <a:endParaRPr sz="2800" b="0" i="0" u="none">
              <a:solidFill>
                <a:schemeClr val="dk1"/>
              </a:solidFill>
              <a:latin typeface="Times New Roman"/>
              <a:ea typeface="Times New Roman"/>
              <a:cs typeface="Times New Roman"/>
              <a:sym typeface="Times New Roman"/>
            </a:endParaRPr>
          </a:p>
          <a:p>
            <a:pPr marL="8001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(zoals evolutieleer voor biologie)</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body" idx="1"/>
          </p:nvPr>
        </p:nvSpPr>
        <p:spPr>
          <a:xfrm>
            <a:off x="685800" y="52056"/>
            <a:ext cx="77724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0.1.2. Moeilijkheden bij het toepassen van de definitie van leren</a:t>
            </a:r>
            <a:endParaRPr/>
          </a:p>
          <a:p>
            <a:pPr marL="342900" lvl="0" indent="-342900" algn="l" rtl="0">
              <a:lnSpc>
                <a:spcPct val="8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“Leren = observeerbare veranderingen in het gedrag van een bepaald organisme tijdens leven van het organisme </a:t>
            </a:r>
            <a:r>
              <a:rPr lang="en" sz="2800" b="0" i="0" u="none">
                <a:solidFill>
                  <a:srgbClr val="FF0000"/>
                </a:solidFill>
                <a:latin typeface="Times New Roman"/>
                <a:ea typeface="Times New Roman"/>
                <a:cs typeface="Times New Roman"/>
                <a:sym typeface="Times New Roman"/>
              </a:rPr>
              <a:t>als het gevolg van</a:t>
            </a:r>
            <a:r>
              <a:rPr lang="en" sz="2800" b="0" i="0" u="none">
                <a:solidFill>
                  <a:schemeClr val="dk1"/>
                </a:solidFill>
                <a:latin typeface="Times New Roman"/>
                <a:ea typeface="Times New Roman"/>
                <a:cs typeface="Times New Roman"/>
                <a:sym typeface="Times New Roman"/>
              </a:rPr>
              <a:t> regelmatigheden in de omgeving”</a:t>
            </a:r>
            <a:endParaRPr/>
          </a:p>
          <a:p>
            <a:pPr marL="342900" lvl="0" indent="-342900" algn="l" rtl="0">
              <a:lnSpc>
                <a:spcPct val="80000"/>
              </a:lnSpc>
              <a:spcBef>
                <a:spcPts val="560"/>
              </a:spcBef>
              <a:spcAft>
                <a:spcPts val="0"/>
              </a:spcAft>
              <a:buClr>
                <a:schemeClr val="dk1"/>
              </a:buClr>
              <a:buSzPts val="2800"/>
              <a:buFont typeface="Times New Roman"/>
              <a:buNone/>
            </a:pPr>
            <a:endParaRPr sz="2800" b="0" i="1" u="sng">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omgeving is oorzaak =&gt; is geen observatie maar hypothese over oorzaken van gedrag</a:t>
            </a:r>
            <a:endParaRPr/>
          </a:p>
          <a:p>
            <a:pPr marL="342900" lvl="0" indent="-342900" algn="l" rtl="0">
              <a:lnSpc>
                <a:spcPct val="8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grijpreflex) + zie ook “verkeersdode”</a:t>
            </a:r>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Leren = </a:t>
            </a:r>
            <a:r>
              <a:rPr lang="en" sz="2800" b="0" i="0" u="none">
                <a:solidFill>
                  <a:srgbClr val="FF0000"/>
                </a:solidFill>
                <a:latin typeface="Times New Roman"/>
                <a:ea typeface="Times New Roman"/>
                <a:cs typeface="Times New Roman"/>
                <a:sym typeface="Times New Roman"/>
              </a:rPr>
              <a:t>effect </a:t>
            </a:r>
            <a:r>
              <a:rPr lang="en" sz="2800" b="0" i="0" u="none">
                <a:solidFill>
                  <a:schemeClr val="dk1"/>
                </a:solidFill>
                <a:latin typeface="Times New Roman"/>
                <a:ea typeface="Times New Roman"/>
                <a:cs typeface="Times New Roman"/>
                <a:sym typeface="Times New Roman"/>
              </a:rPr>
              <a:t>van omgeving (meer bepaald regelmatigheid in omgeving) op gedrag</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body" idx="1"/>
          </p:nvPr>
        </p:nvSpPr>
        <p:spPr>
          <a:xfrm>
            <a:off x="684212" y="789384"/>
            <a:ext cx="8135937" cy="40505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0.2.1 Types regelmatigheden / patronen in omgeving</a:t>
            </a:r>
            <a:endParaRPr/>
          </a:p>
          <a:p>
            <a:pPr marL="0" lvl="0" indent="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Regelmatigheid = alles wat meer is dan 1 gebeurtenis op 1 moment in de tijd (De Houwer e.a., 2013) </a:t>
            </a:r>
            <a:endParaRPr sz="2800" b="0" i="0" u="none">
              <a:solidFill>
                <a:schemeClr val="dk1"/>
              </a:solidFill>
              <a:latin typeface="Times New Roman"/>
              <a:ea typeface="Times New Roman"/>
              <a:cs typeface="Times New Roman"/>
              <a:sym typeface="Times New Roman"/>
            </a:endParaRPr>
          </a:p>
          <a:p>
            <a:pPr marL="0" lvl="0" indent="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lvl="0" indent="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in voorkomen van </a:t>
            </a:r>
            <a:r>
              <a:rPr lang="en" sz="2800" b="0" i="0" u="sng">
                <a:solidFill>
                  <a:schemeClr val="dk1"/>
                </a:solidFill>
                <a:latin typeface="Times New Roman"/>
                <a:ea typeface="Times New Roman"/>
                <a:cs typeface="Times New Roman"/>
                <a:sym typeface="Times New Roman"/>
              </a:rPr>
              <a:t>1 prikkel</a:t>
            </a:r>
            <a:r>
              <a:rPr lang="en" sz="2800" b="0" i="0" u="none">
                <a:solidFill>
                  <a:schemeClr val="dk1"/>
                </a:solidFill>
                <a:latin typeface="Times New Roman"/>
                <a:ea typeface="Times New Roman"/>
                <a:cs typeface="Times New Roman"/>
                <a:sym typeface="Times New Roman"/>
              </a:rPr>
              <a:t> (vb., voedsel)</a:t>
            </a:r>
            <a:endParaRPr/>
          </a:p>
          <a:p>
            <a:pPr marL="0" lvl="0" indent="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in voorkomen van </a:t>
            </a:r>
            <a:r>
              <a:rPr lang="en" sz="2800" b="0" i="0" u="sng">
                <a:solidFill>
                  <a:schemeClr val="dk1"/>
                </a:solidFill>
                <a:latin typeface="Times New Roman"/>
                <a:ea typeface="Times New Roman"/>
                <a:cs typeface="Times New Roman"/>
                <a:sym typeface="Times New Roman"/>
              </a:rPr>
              <a:t>2 prikkels</a:t>
            </a:r>
            <a:r>
              <a:rPr lang="en" sz="2800" b="0" i="0" u="none">
                <a:solidFill>
                  <a:schemeClr val="dk1"/>
                </a:solidFill>
                <a:latin typeface="Times New Roman"/>
                <a:ea typeface="Times New Roman"/>
                <a:cs typeface="Times New Roman"/>
                <a:sym typeface="Times New Roman"/>
              </a:rPr>
              <a:t> (vb., voedsel aan bepaalde boom)</a:t>
            </a:r>
            <a:endParaRPr/>
          </a:p>
          <a:p>
            <a:pPr marL="0" lvl="0" indent="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in voorkomen van </a:t>
            </a:r>
            <a:r>
              <a:rPr lang="en" sz="2800" b="0" i="0" u="sng">
                <a:solidFill>
                  <a:schemeClr val="dk1"/>
                </a:solidFill>
                <a:latin typeface="Times New Roman"/>
                <a:ea typeface="Times New Roman"/>
                <a:cs typeface="Times New Roman"/>
                <a:sym typeface="Times New Roman"/>
              </a:rPr>
              <a:t>gedrag en prikkels</a:t>
            </a:r>
            <a:r>
              <a:rPr lang="en" sz="2800" b="0" i="0" u="none">
                <a:solidFill>
                  <a:schemeClr val="dk1"/>
                </a:solidFill>
                <a:latin typeface="Times New Roman"/>
                <a:ea typeface="Times New Roman"/>
                <a:cs typeface="Times New Roman"/>
                <a:sym typeface="Times New Roman"/>
              </a:rPr>
              <a:t> (vb., voedsel als je aan de boom schudt)</a:t>
            </a:r>
            <a:endParaRPr/>
          </a:p>
          <a:p>
            <a:pPr marL="0" lvl="0" indent="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
        <p:nvSpPr>
          <p:cNvPr id="187" name="Google Shape;187;p36"/>
          <p:cNvSpPr txBox="1">
            <a:spLocks noGrp="1"/>
          </p:cNvSpPr>
          <p:nvPr>
            <p:ph type="title"/>
          </p:nvPr>
        </p:nvSpPr>
        <p:spPr>
          <a:xfrm>
            <a:off x="611187" y="141684"/>
            <a:ext cx="7772400" cy="53220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Times New Roman"/>
              <a:buNone/>
            </a:pPr>
            <a:r>
              <a:rPr lang="en" sz="4000" b="1" i="0" u="none">
                <a:solidFill>
                  <a:schemeClr val="dk2"/>
                </a:solidFill>
                <a:latin typeface="Times New Roman"/>
                <a:ea typeface="Times New Roman"/>
                <a:cs typeface="Times New Roman"/>
                <a:sym typeface="Times New Roman"/>
              </a:rPr>
              <a:t>0.2. Types van leren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body" idx="1"/>
          </p:nvPr>
        </p:nvSpPr>
        <p:spPr>
          <a:xfrm>
            <a:off x="271562" y="78759"/>
            <a:ext cx="8207400" cy="421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 sz="2600" b="0" i="1" u="sng" strike="noStrike" cap="none">
                <a:solidFill>
                  <a:schemeClr val="dk1"/>
                </a:solidFill>
                <a:latin typeface="Times New Roman"/>
                <a:ea typeface="Times New Roman"/>
                <a:cs typeface="Times New Roman"/>
                <a:sym typeface="Times New Roman"/>
              </a:rPr>
              <a:t>0.2.2. Types van leren</a:t>
            </a:r>
            <a:endParaRPr sz="2600"/>
          </a:p>
          <a:p>
            <a:pPr marL="0" marR="0" lvl="0" indent="0" algn="l" rtl="0">
              <a:lnSpc>
                <a:spcPct val="100000"/>
              </a:lnSpc>
              <a:spcBef>
                <a:spcPts val="560"/>
              </a:spcBef>
              <a:spcAft>
                <a:spcPts val="0"/>
              </a:spcAft>
              <a:buClr>
                <a:schemeClr val="dk1"/>
              </a:buClr>
              <a:buSzPts val="2800"/>
              <a:buFont typeface="Times New Roman"/>
              <a:buNone/>
            </a:pPr>
            <a:r>
              <a:rPr lang="en" sz="2600" b="0" i="0" u="none" strike="noStrike" cap="none">
                <a:solidFill>
                  <a:schemeClr val="dk1"/>
                </a:solidFill>
                <a:latin typeface="Times New Roman"/>
                <a:ea typeface="Times New Roman"/>
                <a:cs typeface="Times New Roman"/>
                <a:sym typeface="Times New Roman"/>
              </a:rPr>
              <a:t>Traditioneel 3 types: </a:t>
            </a:r>
            <a:endParaRPr sz="2600"/>
          </a:p>
          <a:p>
            <a:pPr marL="0" marR="0" lvl="0" indent="0" algn="l" rtl="0">
              <a:lnSpc>
                <a:spcPct val="100000"/>
              </a:lnSpc>
              <a:spcBef>
                <a:spcPts val="560"/>
              </a:spcBef>
              <a:spcAft>
                <a:spcPts val="0"/>
              </a:spcAft>
              <a:buClr>
                <a:schemeClr val="dk1"/>
              </a:buClr>
              <a:buSzPts val="2800"/>
              <a:buFont typeface="Times New Roman"/>
              <a:buNone/>
            </a:pPr>
            <a:r>
              <a:rPr lang="en" sz="2600" b="0" i="0" u="none" strike="noStrike" cap="none">
                <a:solidFill>
                  <a:schemeClr val="dk1"/>
                </a:solidFill>
                <a:latin typeface="Times New Roman"/>
                <a:ea typeface="Times New Roman"/>
                <a:cs typeface="Times New Roman"/>
                <a:sym typeface="Times New Roman"/>
              </a:rPr>
              <a:t>- effecten van een regelmatigheid in voorkomen 1 prikkel (vb., herhaalde knal =&gt; reductie in reactie) </a:t>
            </a:r>
            <a:endParaRPr sz="2600"/>
          </a:p>
          <a:p>
            <a:pPr marL="457200" marR="0" lvl="0" indent="0" algn="l" rtl="0">
              <a:lnSpc>
                <a:spcPct val="100000"/>
              </a:lnSpc>
              <a:spcBef>
                <a:spcPts val="560"/>
              </a:spcBef>
              <a:spcAft>
                <a:spcPts val="0"/>
              </a:spcAft>
              <a:buClr>
                <a:schemeClr val="dk1"/>
              </a:buClr>
              <a:buSzPts val="2800"/>
              <a:buFont typeface="Times New Roman"/>
              <a:buNone/>
            </a:pPr>
            <a:r>
              <a:rPr lang="en" sz="2600" b="0" i="1" u="none" strike="noStrike" cap="none">
                <a:solidFill>
                  <a:srgbClr val="FF0000"/>
                </a:solidFill>
                <a:latin typeface="Times New Roman"/>
                <a:ea typeface="Times New Roman"/>
                <a:cs typeface="Times New Roman"/>
                <a:sym typeface="Times New Roman"/>
              </a:rPr>
              <a:t>= effecten van niet-contingente prikkelaanbieding</a:t>
            </a:r>
            <a:endParaRPr sz="2600">
              <a:solidFill>
                <a:srgbClr val="FF0000"/>
              </a:solidFill>
            </a:endParaRPr>
          </a:p>
          <a:p>
            <a:pPr marL="0" marR="0" lvl="0" indent="0" algn="l" rtl="0">
              <a:lnSpc>
                <a:spcPct val="100000"/>
              </a:lnSpc>
              <a:spcBef>
                <a:spcPts val="560"/>
              </a:spcBef>
              <a:spcAft>
                <a:spcPts val="0"/>
              </a:spcAft>
              <a:buClr>
                <a:schemeClr val="dk1"/>
              </a:buClr>
              <a:buSzPts val="2800"/>
              <a:buFont typeface="Times New Roman"/>
              <a:buNone/>
            </a:pPr>
            <a:r>
              <a:rPr lang="en" sz="2600" b="0" i="0" u="none" strike="noStrike" cap="none">
                <a:solidFill>
                  <a:schemeClr val="dk1"/>
                </a:solidFill>
                <a:latin typeface="Times New Roman"/>
                <a:ea typeface="Times New Roman"/>
                <a:cs typeface="Times New Roman"/>
                <a:sym typeface="Times New Roman"/>
              </a:rPr>
              <a:t>- effec</a:t>
            </a:r>
            <a:r>
              <a:rPr lang="en" sz="2600"/>
              <a:t>ten van een </a:t>
            </a:r>
            <a:r>
              <a:rPr lang="en" sz="2600" b="0" i="0" u="none" strike="noStrike" cap="none">
                <a:solidFill>
                  <a:schemeClr val="dk1"/>
                </a:solidFill>
                <a:latin typeface="Times New Roman"/>
                <a:ea typeface="Times New Roman"/>
                <a:cs typeface="Times New Roman"/>
                <a:sym typeface="Times New Roman"/>
              </a:rPr>
              <a:t>regelmatigheid in voorkomen 2 prikkels (vb., verband bel-voedsel =&gt; salivatie bel)</a:t>
            </a:r>
            <a:endParaRPr sz="2600"/>
          </a:p>
          <a:p>
            <a:pPr marL="0" marR="0" lvl="0" indent="457200" algn="l" rtl="0">
              <a:lnSpc>
                <a:spcPct val="100000"/>
              </a:lnSpc>
              <a:spcBef>
                <a:spcPts val="560"/>
              </a:spcBef>
              <a:spcAft>
                <a:spcPts val="0"/>
              </a:spcAft>
              <a:buClr>
                <a:schemeClr val="dk1"/>
              </a:buClr>
              <a:buSzPts val="2800"/>
              <a:buFont typeface="Times New Roman"/>
              <a:buNone/>
            </a:pPr>
            <a:r>
              <a:rPr lang="en" sz="2600" b="0" i="1" u="none" strike="noStrike" cap="none">
                <a:solidFill>
                  <a:srgbClr val="FF0000"/>
                </a:solidFill>
                <a:latin typeface="Times New Roman"/>
                <a:ea typeface="Times New Roman"/>
                <a:cs typeface="Times New Roman"/>
                <a:sym typeface="Times New Roman"/>
              </a:rPr>
              <a:t>= klassieke conditionering</a:t>
            </a:r>
            <a:endParaRPr sz="2600">
              <a:solidFill>
                <a:srgbClr val="FF0000"/>
              </a:solidFill>
            </a:endParaRPr>
          </a:p>
          <a:p>
            <a:pPr marL="0" marR="0" lvl="0" indent="0" algn="l" rtl="0">
              <a:lnSpc>
                <a:spcPct val="100000"/>
              </a:lnSpc>
              <a:spcBef>
                <a:spcPts val="560"/>
              </a:spcBef>
              <a:spcAft>
                <a:spcPts val="0"/>
              </a:spcAft>
              <a:buClr>
                <a:schemeClr val="dk1"/>
              </a:buClr>
              <a:buSzPts val="2800"/>
              <a:buFont typeface="Times New Roman"/>
              <a:buNone/>
            </a:pPr>
            <a:r>
              <a:rPr lang="en" sz="2600"/>
              <a:t>- effecten van een </a:t>
            </a:r>
            <a:r>
              <a:rPr lang="en" sz="2600" b="0" i="0" u="none" strike="noStrike" cap="none">
                <a:solidFill>
                  <a:schemeClr val="dk1"/>
                </a:solidFill>
                <a:latin typeface="Times New Roman"/>
                <a:ea typeface="Times New Roman"/>
                <a:cs typeface="Times New Roman"/>
                <a:sym typeface="Times New Roman"/>
              </a:rPr>
              <a:t>regelmatigheid in voorkomen gedrag en prikkels (vb., verband duwen-voedsel=&gt; vaker duwen)</a:t>
            </a:r>
            <a:endParaRPr sz="2600"/>
          </a:p>
          <a:p>
            <a:pPr marL="0" marR="0" lvl="0" indent="457200" algn="l" rtl="0">
              <a:lnSpc>
                <a:spcPct val="100000"/>
              </a:lnSpc>
              <a:spcBef>
                <a:spcPts val="560"/>
              </a:spcBef>
              <a:spcAft>
                <a:spcPts val="0"/>
              </a:spcAft>
              <a:buClr>
                <a:schemeClr val="dk1"/>
              </a:buClr>
              <a:buSzPts val="2800"/>
              <a:buFont typeface="Times New Roman"/>
              <a:buNone/>
            </a:pPr>
            <a:r>
              <a:rPr lang="en" sz="2600" b="0" i="1" u="none" strike="noStrike" cap="none">
                <a:solidFill>
                  <a:srgbClr val="FF0000"/>
                </a:solidFill>
                <a:latin typeface="Times New Roman"/>
                <a:ea typeface="Times New Roman"/>
                <a:cs typeface="Times New Roman"/>
                <a:sym typeface="Times New Roman"/>
              </a:rPr>
              <a:t>= operante conditionering</a:t>
            </a:r>
            <a:endParaRPr sz="2600">
              <a:solidFill>
                <a:srgbClr val="FF0000"/>
              </a:solidFill>
            </a:endParaRPr>
          </a:p>
          <a:p>
            <a:pPr marL="342900" marR="0" lvl="0" indent="-165100" algn="l" rtl="0">
              <a:spcBef>
                <a:spcPts val="560"/>
              </a:spcBef>
              <a:spcAft>
                <a:spcPts val="0"/>
              </a:spcAft>
              <a:buClr>
                <a:schemeClr val="dk1"/>
              </a:buClr>
              <a:buSzPts val="2800"/>
              <a:buFont typeface="Times New Roman"/>
              <a:buNone/>
            </a:pPr>
            <a:endParaRPr sz="2800" b="0" i="1" u="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body" idx="1"/>
          </p:nvPr>
        </p:nvSpPr>
        <p:spPr>
          <a:xfrm>
            <a:off x="68474" y="284075"/>
            <a:ext cx="87486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r>
              <a:rPr lang="en" sz="2800" b="0" i="0" u="none">
                <a:solidFill>
                  <a:srgbClr val="FF0000"/>
                </a:solidFill>
                <a:latin typeface="Times New Roman"/>
                <a:ea typeface="Times New Roman"/>
                <a:cs typeface="Times New Roman"/>
                <a:sym typeface="Times New Roman"/>
              </a:rPr>
              <a:t>Complex leren</a:t>
            </a:r>
            <a:r>
              <a:rPr lang="en" sz="2800" b="0" i="0" u="none">
                <a:solidFill>
                  <a:schemeClr val="dk1"/>
                </a:solidFill>
                <a:latin typeface="Times New Roman"/>
                <a:ea typeface="Times New Roman"/>
                <a:cs typeface="Times New Roman"/>
                <a:sym typeface="Times New Roman"/>
              </a:rPr>
              <a:t> = gezamenlijk effect van meerdere regelmatigheden </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2 types complex leren op basis van onderscheid 	standaard- en meta-regelmatigheden</a:t>
            </a:r>
            <a:endParaRPr sz="2800"/>
          </a:p>
          <a:p>
            <a:pPr marL="8001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=&gt; standaard regelmatigheid: enkel individuele stimuli en responsen als elementen (vb., </a:t>
            </a:r>
            <a:r>
              <a:rPr lang="en" sz="2800"/>
              <a:t>toon-schok</a:t>
            </a:r>
            <a:r>
              <a:rPr lang="en"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8001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=&gt; meta-regelmatigheid: minstens één regelmatigheid als element</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body" idx="1"/>
          </p:nvPr>
        </p:nvSpPr>
        <p:spPr>
          <a:xfrm>
            <a:off x="395287" y="411956"/>
            <a:ext cx="8062912" cy="41600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2 types complex leren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a:t>
            </a:r>
            <a:r>
              <a:rPr lang="en" sz="2800" b="0" i="0" u="none">
                <a:solidFill>
                  <a:srgbClr val="FF0000"/>
                </a:solidFill>
                <a:latin typeface="Times New Roman"/>
                <a:ea typeface="Times New Roman"/>
                <a:cs typeface="Times New Roman"/>
                <a:sym typeface="Times New Roman"/>
              </a:rPr>
              <a:t>Gemodereerd leren</a:t>
            </a:r>
            <a:r>
              <a:rPr lang="en" sz="2800" b="0" i="0" u="none">
                <a:solidFill>
                  <a:schemeClr val="dk1"/>
                </a:solidFill>
                <a:latin typeface="Times New Roman"/>
                <a:ea typeface="Times New Roman"/>
                <a:cs typeface="Times New Roman"/>
                <a:sym typeface="Times New Roman"/>
              </a:rPr>
              <a:t> = gezamenlijke impact van 	meerdere standaard-regelmatigheden</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Sensorische pre-conditionering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Fase 1: Licht - Toon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Fase 2: Toon - Schok</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Test: Licht =&gt; ontlokt angst</a:t>
            </a: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a:spLocks noGrp="1"/>
          </p:cNvSpPr>
          <p:nvPr>
            <p:ph type="body" idx="1"/>
          </p:nvPr>
        </p:nvSpPr>
        <p:spPr>
          <a:xfrm>
            <a:off x="685800" y="411956"/>
            <a:ext cx="7772400" cy="41600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0000"/>
              </a:buClr>
              <a:buSzPts val="2800"/>
              <a:buFont typeface="Times New Roman"/>
              <a:buChar char="-"/>
            </a:pPr>
            <a:r>
              <a:rPr lang="en" sz="2800" b="0" i="0" u="none">
                <a:solidFill>
                  <a:srgbClr val="FF0000"/>
                </a:solidFill>
                <a:latin typeface="Times New Roman"/>
                <a:ea typeface="Times New Roman"/>
                <a:cs typeface="Times New Roman"/>
                <a:sym typeface="Times New Roman"/>
              </a:rPr>
              <a:t>Effecten van meta-regelmatigheden</a:t>
            </a:r>
            <a:endParaRPr>
              <a:solidFill>
                <a:srgbClr val="FF0000"/>
              </a:solidFill>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Relational matching to sample</a:t>
            </a:r>
            <a:endParaRPr/>
          </a:p>
        </p:txBody>
      </p:sp>
      <p:pic>
        <p:nvPicPr>
          <p:cNvPr id="208" name="Google Shape;208;p40"/>
          <p:cNvPicPr preferRelativeResize="0"/>
          <p:nvPr/>
        </p:nvPicPr>
        <p:blipFill rotWithShape="1">
          <a:blip r:embed="rId3">
            <a:alphaModFix/>
          </a:blip>
          <a:srcRect/>
          <a:stretch/>
        </p:blipFill>
        <p:spPr>
          <a:xfrm>
            <a:off x="0" y="1616275"/>
            <a:ext cx="9144001" cy="26188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body" idx="1"/>
          </p:nvPr>
        </p:nvSpPr>
        <p:spPr>
          <a:xfrm>
            <a:off x="395287" y="411956"/>
            <a:ext cx="80628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a:solidFill>
                  <a:srgbClr val="FF0000"/>
                </a:solidFill>
              </a:rPr>
              <a:t>Overzicht</a:t>
            </a:r>
            <a:r>
              <a:rPr lang="en" sz="2800"/>
              <a:t> types van leren</a:t>
            </a:r>
            <a:endParaRPr sz="2800"/>
          </a:p>
          <a:p>
            <a:pPr marL="342900" lvl="0" indent="-342900" algn="l" rtl="0">
              <a:lnSpc>
                <a:spcPct val="90000"/>
              </a:lnSpc>
              <a:spcBef>
                <a:spcPts val="0"/>
              </a:spcBef>
              <a:spcAft>
                <a:spcPts val="0"/>
              </a:spcAft>
              <a:buClr>
                <a:schemeClr val="dk1"/>
              </a:buClr>
              <a:buSzPts val="2800"/>
              <a:buFont typeface="Times New Roman"/>
              <a:buNone/>
            </a:pPr>
            <a:endParaRPr sz="2800"/>
          </a:p>
          <a:p>
            <a:pPr marL="457200" lvl="0" indent="-406400" algn="l" rtl="0">
              <a:lnSpc>
                <a:spcPct val="90000"/>
              </a:lnSpc>
              <a:spcBef>
                <a:spcPts val="0"/>
              </a:spcBef>
              <a:spcAft>
                <a:spcPts val="0"/>
              </a:spcAft>
              <a:buSzPts val="2800"/>
              <a:buAutoNum type="arabicPeriod"/>
            </a:pPr>
            <a:r>
              <a:rPr lang="en" sz="2800"/>
              <a:t>Effecten van niet-contingente prikkelaanbieding</a:t>
            </a:r>
            <a:endParaRPr sz="2800"/>
          </a:p>
          <a:p>
            <a:pPr marL="457200" lvl="0" indent="-406400" algn="l" rtl="0">
              <a:lnSpc>
                <a:spcPct val="90000"/>
              </a:lnSpc>
              <a:spcBef>
                <a:spcPts val="0"/>
              </a:spcBef>
              <a:spcAft>
                <a:spcPts val="0"/>
              </a:spcAft>
              <a:buSzPts val="2800"/>
              <a:buAutoNum type="arabicPeriod"/>
            </a:pPr>
            <a:r>
              <a:rPr lang="en" sz="2800"/>
              <a:t>Klassieke conditionering</a:t>
            </a:r>
            <a:endParaRPr sz="2800"/>
          </a:p>
          <a:p>
            <a:pPr marL="457200" lvl="0" indent="-406400" algn="l" rtl="0">
              <a:lnSpc>
                <a:spcPct val="90000"/>
              </a:lnSpc>
              <a:spcBef>
                <a:spcPts val="0"/>
              </a:spcBef>
              <a:spcAft>
                <a:spcPts val="0"/>
              </a:spcAft>
              <a:buSzPts val="2800"/>
              <a:buAutoNum type="arabicPeriod"/>
            </a:pPr>
            <a:r>
              <a:rPr lang="en" sz="2800"/>
              <a:t>Operante conditionering</a:t>
            </a:r>
            <a:endParaRPr sz="2800"/>
          </a:p>
          <a:p>
            <a:pPr marL="457200" lvl="0" indent="-406400" algn="l" rtl="0">
              <a:lnSpc>
                <a:spcPct val="90000"/>
              </a:lnSpc>
              <a:spcBef>
                <a:spcPts val="0"/>
              </a:spcBef>
              <a:spcAft>
                <a:spcPts val="0"/>
              </a:spcAft>
              <a:buSzPts val="2800"/>
              <a:buAutoNum type="arabicPeriod"/>
            </a:pPr>
            <a:r>
              <a:rPr lang="en" sz="2800"/>
              <a:t>Complex leren</a:t>
            </a:r>
            <a:endParaRPr sz="2800"/>
          </a:p>
          <a:p>
            <a:pPr marL="914400" lvl="0" indent="0" algn="l" rtl="0">
              <a:lnSpc>
                <a:spcPct val="90000"/>
              </a:lnSpc>
              <a:spcBef>
                <a:spcPts val="0"/>
              </a:spcBef>
              <a:spcAft>
                <a:spcPts val="0"/>
              </a:spcAft>
              <a:buNone/>
            </a:pPr>
            <a:r>
              <a:rPr lang="en" sz="2800"/>
              <a:t>° gemodereerd leren</a:t>
            </a:r>
            <a:endParaRPr sz="2800"/>
          </a:p>
          <a:p>
            <a:pPr marL="914400" lvl="0" indent="0" algn="l" rtl="0">
              <a:lnSpc>
                <a:spcPct val="90000"/>
              </a:lnSpc>
              <a:spcBef>
                <a:spcPts val="0"/>
              </a:spcBef>
              <a:spcAft>
                <a:spcPts val="0"/>
              </a:spcAft>
              <a:buNone/>
            </a:pPr>
            <a:r>
              <a:rPr lang="en" sz="2800"/>
              <a:t>° effecten van meta-regelmatigheden</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2"/>
          <p:cNvSpPr txBox="1">
            <a:spLocks noGrp="1"/>
          </p:cNvSpPr>
          <p:nvPr>
            <p:ph type="body" idx="1"/>
          </p:nvPr>
        </p:nvSpPr>
        <p:spPr>
          <a:xfrm>
            <a:off x="112475" y="303675"/>
            <a:ext cx="8806500" cy="4268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400"/>
              <a:t>Oefenvraag 1: Als je zegt dat leren heeft plaatsgevonden, dan beweer je dat </a:t>
            </a:r>
            <a:endParaRPr sz="2400"/>
          </a:p>
          <a:p>
            <a:pPr marL="0" lvl="0" indent="0" algn="l" rtl="0">
              <a:lnSpc>
                <a:spcPct val="115000"/>
              </a:lnSpc>
              <a:spcBef>
                <a:spcPts val="1200"/>
              </a:spcBef>
              <a:spcAft>
                <a:spcPts val="0"/>
              </a:spcAft>
              <a:buNone/>
            </a:pPr>
            <a:r>
              <a:rPr lang="en" sz="2400"/>
              <a:t>1. er veranderingen zijn opgetreden in de hersenen</a:t>
            </a:r>
            <a:endParaRPr sz="2400"/>
          </a:p>
          <a:p>
            <a:pPr marL="0" lvl="0" indent="0" algn="l" rtl="0">
              <a:lnSpc>
                <a:spcPct val="115000"/>
              </a:lnSpc>
              <a:spcBef>
                <a:spcPts val="1200"/>
              </a:spcBef>
              <a:spcAft>
                <a:spcPts val="0"/>
              </a:spcAft>
              <a:buNone/>
            </a:pPr>
            <a:r>
              <a:rPr lang="en" sz="2400"/>
              <a:t>2. een regelmatigheid in de omgeving een invloed heeft op gedrag</a:t>
            </a:r>
            <a:endParaRPr sz="2400"/>
          </a:p>
          <a:p>
            <a:pPr marL="0" lvl="0" indent="0" algn="l" rtl="0">
              <a:lnSpc>
                <a:spcPct val="115000"/>
              </a:lnSpc>
              <a:spcBef>
                <a:spcPts val="1200"/>
              </a:spcBef>
              <a:spcAft>
                <a:spcPts val="0"/>
              </a:spcAft>
              <a:buNone/>
            </a:pPr>
            <a:r>
              <a:rPr lang="en" sz="2400"/>
              <a:t>3. er informatie wordt opgeslagen in het semantisch geheugen</a:t>
            </a:r>
            <a:endParaRPr sz="2400"/>
          </a:p>
          <a:p>
            <a:pPr marL="0" lvl="0" indent="0" algn="l" rtl="0">
              <a:lnSpc>
                <a:spcPct val="115000"/>
              </a:lnSpc>
              <a:spcBef>
                <a:spcPts val="1200"/>
              </a:spcBef>
              <a:spcAft>
                <a:spcPts val="0"/>
              </a:spcAft>
              <a:buClr>
                <a:schemeClr val="dk1"/>
              </a:buClr>
              <a:buSzPts val="1100"/>
              <a:buFont typeface="Arial"/>
              <a:buNone/>
            </a:pPr>
            <a:r>
              <a:rPr lang="en" sz="2400"/>
              <a:t>4. er beloningen worden aangeboden</a:t>
            </a:r>
            <a:endParaRPr sz="2400"/>
          </a:p>
          <a:p>
            <a:pPr marL="0" lvl="0" indent="0" algn="l" rtl="0">
              <a:lnSpc>
                <a:spcPct val="115000"/>
              </a:lnSpc>
              <a:spcBef>
                <a:spcPts val="1200"/>
              </a:spcBef>
              <a:spcAft>
                <a:spcPts val="0"/>
              </a:spcAft>
              <a:buClr>
                <a:schemeClr val="dk1"/>
              </a:buClr>
              <a:buSzPts val="1100"/>
              <a:buFont typeface="Arial"/>
              <a:buNone/>
            </a:pPr>
            <a:r>
              <a:rPr lang="en" sz="2400"/>
              <a:t> </a:t>
            </a:r>
            <a:endParaRPr sz="2400"/>
          </a:p>
          <a:p>
            <a:pPr marL="0" lvl="0" indent="0" algn="l" rtl="0">
              <a:spcBef>
                <a:spcPts val="1200"/>
              </a:spcBef>
              <a:spcAft>
                <a:spcPts val="0"/>
              </a:spcAft>
              <a:buNone/>
            </a:pPr>
            <a:endParaRPr sz="2400"/>
          </a:p>
        </p:txBody>
      </p:sp>
      <p:pic>
        <p:nvPicPr>
          <p:cNvPr id="219" name="Google Shape;219;p42">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20" name="Google Shape;220;p42">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body" idx="1"/>
          </p:nvPr>
        </p:nvSpPr>
        <p:spPr>
          <a:xfrm>
            <a:off x="753300" y="134975"/>
            <a:ext cx="7772400" cy="4167000"/>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2400"/>
              <a:t>Oefenvraag 2: Stel dat een rat eerst ervaart dat een toon steeds gevolgd wordt door voedsel. Nadien leert de rat dat duwen op een hendel gevolgd wordt door voedsel. Als na het ervaren van beide fases de toon wordt aangeboden, zal de rat op de hendel duwen. Deze verandering in gedrag is een voorbeeld van</a:t>
            </a:r>
            <a:endParaRPr sz="2400"/>
          </a:p>
          <a:p>
            <a:pPr marL="457200" lvl="0" indent="-381000" algn="l" rtl="0">
              <a:lnSpc>
                <a:spcPct val="115000"/>
              </a:lnSpc>
              <a:spcBef>
                <a:spcPts val="400"/>
              </a:spcBef>
              <a:spcAft>
                <a:spcPts val="0"/>
              </a:spcAft>
              <a:buSzPts val="2400"/>
              <a:buAutoNum type="arabicPeriod"/>
            </a:pPr>
            <a:r>
              <a:rPr lang="en" sz="2400"/>
              <a:t>Klassieke conditionering</a:t>
            </a:r>
            <a:endParaRPr sz="2400"/>
          </a:p>
          <a:p>
            <a:pPr marL="457200" lvl="0" indent="-381000" algn="l" rtl="0">
              <a:lnSpc>
                <a:spcPct val="115000"/>
              </a:lnSpc>
              <a:spcBef>
                <a:spcPts val="0"/>
              </a:spcBef>
              <a:spcAft>
                <a:spcPts val="0"/>
              </a:spcAft>
              <a:buSzPts val="2400"/>
              <a:buAutoNum type="arabicPeriod"/>
            </a:pPr>
            <a:r>
              <a:rPr lang="en" sz="2400"/>
              <a:t>Complex leren</a:t>
            </a:r>
            <a:endParaRPr sz="2400"/>
          </a:p>
          <a:p>
            <a:pPr marL="457200" lvl="0" indent="-381000" algn="l" rtl="0">
              <a:lnSpc>
                <a:spcPct val="115000"/>
              </a:lnSpc>
              <a:spcBef>
                <a:spcPts val="0"/>
              </a:spcBef>
              <a:spcAft>
                <a:spcPts val="0"/>
              </a:spcAft>
              <a:buSzPts val="2400"/>
              <a:buAutoNum type="arabicPeriod"/>
            </a:pPr>
            <a:r>
              <a:rPr lang="en" sz="2400"/>
              <a:t>Operante conditionering</a:t>
            </a:r>
            <a:endParaRPr sz="2400"/>
          </a:p>
          <a:p>
            <a:pPr marL="457200" lvl="0" indent="-381000" algn="l" rtl="0">
              <a:lnSpc>
                <a:spcPct val="115000"/>
              </a:lnSpc>
              <a:spcBef>
                <a:spcPts val="0"/>
              </a:spcBef>
              <a:spcAft>
                <a:spcPts val="0"/>
              </a:spcAft>
              <a:buSzPts val="2400"/>
              <a:buAutoNum type="arabicPeriod"/>
            </a:pPr>
            <a:r>
              <a:rPr lang="en" sz="2400"/>
              <a:t>Effecten van niet-contingente prikkelaanbieding</a:t>
            </a:r>
            <a:endParaRPr sz="2400"/>
          </a:p>
          <a:p>
            <a:pPr marL="0" lvl="0" indent="0" algn="l" rtl="0">
              <a:lnSpc>
                <a:spcPct val="115000"/>
              </a:lnSpc>
              <a:spcBef>
                <a:spcPts val="120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1200"/>
              </a:spcBef>
              <a:spcAft>
                <a:spcPts val="0"/>
              </a:spcAft>
              <a:buNone/>
            </a:pPr>
            <a:endParaRPr sz="2400"/>
          </a:p>
        </p:txBody>
      </p:sp>
      <p:pic>
        <p:nvPicPr>
          <p:cNvPr id="226" name="Google Shape;226;p43">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27" name="Google Shape;227;p43">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body" idx="1"/>
          </p:nvPr>
        </p:nvSpPr>
        <p:spPr>
          <a:xfrm>
            <a:off x="685800" y="285750"/>
            <a:ext cx="7772400" cy="428625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 sz="2800" b="0" i="0" u="sng">
                <a:solidFill>
                  <a:schemeClr val="dk1"/>
                </a:solidFill>
                <a:latin typeface="Times New Roman"/>
                <a:ea typeface="Times New Roman"/>
                <a:cs typeface="Times New Roman"/>
                <a:sym typeface="Times New Roman"/>
              </a:rPr>
              <a:t>I. DOELSTELLINGEN</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1. Kennis over leerpsychologie</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historisch belang, ook recente inzichten</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niet de details, maar de essentie / inleiding 					met doorverwijzingen</a:t>
            </a:r>
            <a:endParaRPr/>
          </a:p>
          <a:p>
            <a:pPr marL="609600" lvl="0" indent="-609600" algn="l" rtl="0">
              <a:lnSpc>
                <a:spcPct val="90000"/>
              </a:lnSpc>
              <a:spcBef>
                <a:spcPts val="560"/>
              </a:spcBef>
              <a:spcAft>
                <a:spcPts val="0"/>
              </a:spcAft>
              <a:buClr>
                <a:schemeClr val="dk1"/>
              </a:buClr>
              <a:buSzPts val="2800"/>
              <a:buFont typeface="Times New Roman"/>
              <a:buNone/>
            </a:pPr>
            <a:endParaRPr sz="2800"/>
          </a:p>
          <a:p>
            <a:pPr marL="609600" lvl="0" indent="-609600" algn="l" rtl="0">
              <a:lnSpc>
                <a:spcPct val="90000"/>
              </a:lnSpc>
              <a:spcBef>
                <a:spcPts val="560"/>
              </a:spcBef>
              <a:spcAft>
                <a:spcPts val="0"/>
              </a:spcAft>
              <a:buClr>
                <a:schemeClr val="dk1"/>
              </a:buClr>
              <a:buSzPts val="2800"/>
              <a:buFont typeface="Times New Roman"/>
              <a:buNone/>
            </a:pPr>
            <a:r>
              <a:rPr lang="en" sz="2800"/>
              <a:t>2. N</a:t>
            </a:r>
            <a:r>
              <a:rPr lang="en" sz="2800" b="0" i="0" u="none">
                <a:solidFill>
                  <a:schemeClr val="dk1"/>
                </a:solidFill>
                <a:latin typeface="Times New Roman"/>
                <a:ea typeface="Times New Roman"/>
                <a:cs typeface="Times New Roman"/>
                <a:sym typeface="Times New Roman"/>
              </a:rPr>
              <a:t>iet enkel feiten maar ook inzicht</a:t>
            </a:r>
            <a:r>
              <a:rPr lang="en" sz="2800"/>
              <a:t> </a:t>
            </a:r>
            <a:r>
              <a:rPr lang="en" sz="2800" b="0" i="0" u="none">
                <a:solidFill>
                  <a:schemeClr val="dk1"/>
                </a:solidFill>
                <a:latin typeface="Times New Roman"/>
                <a:ea typeface="Times New Roman"/>
                <a:cs typeface="Times New Roman"/>
                <a:sym typeface="Times New Roman"/>
              </a:rPr>
              <a:t>in he</a:t>
            </a:r>
            <a:r>
              <a:rPr lang="en" sz="2800"/>
              <a:t>t w</a:t>
            </a:r>
            <a:r>
              <a:rPr lang="en" sz="2800" b="0" i="0" u="none">
                <a:solidFill>
                  <a:schemeClr val="dk1"/>
                </a:solidFill>
                <a:latin typeface="Times New Roman"/>
                <a:ea typeface="Times New Roman"/>
                <a:cs typeface="Times New Roman"/>
                <a:sym typeface="Times New Roman"/>
              </a:rPr>
              <a:t>aarom van de (leer)psychologie: denken over doelen</a:t>
            </a:r>
            <a:endParaRPr sz="2800" b="0" i="0" u="none">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 sz="2800"/>
              <a:t>	= v</a:t>
            </a:r>
            <a:r>
              <a:rPr lang="en" sz="2800" b="0" i="0" u="none">
                <a:solidFill>
                  <a:schemeClr val="dk1"/>
                </a:solidFill>
                <a:latin typeface="Times New Roman"/>
                <a:ea typeface="Times New Roman"/>
                <a:cs typeface="Times New Roman"/>
                <a:sym typeface="Times New Roman"/>
              </a:rPr>
              <a:t>isie op leerpsychologie als heuristisch kader met vele toepassingen</a:t>
            </a:r>
            <a:endParaRPr/>
          </a:p>
          <a:p>
            <a:pPr marL="342900" lvl="0" indent="0" algn="l" rtl="0">
              <a:lnSpc>
                <a:spcPct val="90000"/>
              </a:lnSpc>
              <a:spcBef>
                <a:spcPts val="56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4"/>
          <p:cNvSpPr txBox="1">
            <a:spLocks noGrp="1"/>
          </p:cNvSpPr>
          <p:nvPr>
            <p:ph type="body" idx="1"/>
          </p:nvPr>
        </p:nvSpPr>
        <p:spPr>
          <a:xfrm>
            <a:off x="123725" y="141675"/>
            <a:ext cx="8862900" cy="4862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0.2.3. Moeilijkheden bij bepalen van type van leren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Onderscheid op basis van wat </a:t>
            </a:r>
            <a:r>
              <a:rPr lang="en" sz="2800" b="0" i="0" u="none">
                <a:solidFill>
                  <a:srgbClr val="FF0000"/>
                </a:solidFill>
                <a:latin typeface="Times New Roman"/>
                <a:ea typeface="Times New Roman"/>
                <a:cs typeface="Times New Roman"/>
                <a:sym typeface="Times New Roman"/>
              </a:rPr>
              <a:t>veronderstelde oorzaak</a:t>
            </a:r>
            <a:r>
              <a:rPr lang="en" sz="2800" b="0" i="0" u="none">
                <a:solidFill>
                  <a:schemeClr val="dk1"/>
                </a:solidFill>
                <a:latin typeface="Times New Roman"/>
                <a:ea typeface="Times New Roman"/>
                <a:cs typeface="Times New Roman"/>
                <a:sym typeface="Times New Roman"/>
              </a:rPr>
              <a:t> is van verandering in gedrag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vb. hond van Pavlov: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gedrag: toename salivatie bij horen bel</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mogelijke oorzaken: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herhaald aanbieden voedsel</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verband bel-voedsel</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CONFOUNDS van verschillende</a:t>
            </a:r>
            <a:r>
              <a:rPr lang="en" sz="2800"/>
              <a:t> </a:t>
            </a:r>
            <a:r>
              <a:rPr lang="en" sz="2800" b="0" i="0" u="none">
                <a:solidFill>
                  <a:schemeClr val="dk1"/>
                </a:solidFill>
                <a:latin typeface="Times New Roman"/>
                <a:ea typeface="Times New Roman"/>
                <a:cs typeface="Times New Roman"/>
                <a:sym typeface="Times New Roman"/>
              </a:rPr>
              <a:t>regelmatigheden dus experiment</a:t>
            </a:r>
            <a:r>
              <a:rPr lang="en" sz="2800"/>
              <a:t>eel onderzoek met controles is nodig</a:t>
            </a:r>
            <a:endParaRPr sz="2800"/>
          </a:p>
          <a:p>
            <a:pPr marL="342900" lvl="0" indent="-342900" algn="l" rtl="0">
              <a:lnSpc>
                <a:spcPct val="9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5"/>
          <p:cNvSpPr txBox="1">
            <a:spLocks noGrp="1"/>
          </p:cNvSpPr>
          <p:nvPr>
            <p:ph type="body" idx="1"/>
          </p:nvPr>
        </p:nvSpPr>
        <p:spPr>
          <a:xfrm>
            <a:off x="685800" y="411956"/>
            <a:ext cx="7772400" cy="41600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Onderscheid procedure vs effect</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Procedure = dat wat een onderzoeker doet: 	prikkels aanbieden en gedrag observeren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Klassieke conditioneringsprocedure</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Effect = impact van regelmatigheid op gedrag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(niet rechtstreeks observeerbaar)</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Klassieke conditionering als effect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6"/>
          <p:cNvSpPr txBox="1">
            <a:spLocks noGrp="1"/>
          </p:cNvSpPr>
          <p:nvPr>
            <p:ph type="title"/>
          </p:nvPr>
        </p:nvSpPr>
        <p:spPr>
          <a:xfrm>
            <a:off x="598487" y="330238"/>
            <a:ext cx="7772400" cy="53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Times New Roman"/>
              <a:buNone/>
            </a:pPr>
            <a:r>
              <a:rPr lang="en" sz="4000" b="1" i="0" u="none">
                <a:solidFill>
                  <a:schemeClr val="dk2"/>
                </a:solidFill>
                <a:latin typeface="Times New Roman"/>
                <a:ea typeface="Times New Roman"/>
                <a:cs typeface="Times New Roman"/>
                <a:sym typeface="Times New Roman"/>
              </a:rPr>
              <a:t>0.3. Een functioneel-cognitief kader voor de Leerpsychologie</a:t>
            </a:r>
            <a:endParaRPr/>
          </a:p>
        </p:txBody>
      </p:sp>
      <p:sp>
        <p:nvSpPr>
          <p:cNvPr id="243" name="Google Shape;243;p46"/>
          <p:cNvSpPr txBox="1">
            <a:spLocks noGrp="1"/>
          </p:cNvSpPr>
          <p:nvPr>
            <p:ph type="body" idx="1"/>
          </p:nvPr>
        </p:nvSpPr>
        <p:spPr>
          <a:xfrm>
            <a:off x="148925" y="1340850"/>
            <a:ext cx="86715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Twee benaderingen in de leerpsychologie die verschillen in hun doelstelling</a:t>
            </a:r>
            <a:endParaRPr/>
          </a:p>
          <a:p>
            <a:pPr marL="0" marR="0" lvl="0" indent="0" algn="l" rtl="0">
              <a:lnSpc>
                <a:spcPct val="100000"/>
              </a:lnSpc>
              <a:spcBef>
                <a:spcPts val="640"/>
              </a:spcBef>
              <a:spcAft>
                <a:spcPts val="0"/>
              </a:spcAft>
              <a:buNone/>
            </a:pPr>
            <a:r>
              <a:rPr lang="en">
                <a:solidFill>
                  <a:srgbClr val="FF0000"/>
                </a:solidFill>
              </a:rPr>
              <a:t>- </a:t>
            </a:r>
            <a:r>
              <a:rPr lang="en" sz="3200" b="0" i="0" u="none">
                <a:solidFill>
                  <a:srgbClr val="FF0000"/>
                </a:solidFill>
                <a:latin typeface="Times New Roman"/>
                <a:ea typeface="Times New Roman"/>
                <a:cs typeface="Times New Roman"/>
                <a:sym typeface="Times New Roman"/>
              </a:rPr>
              <a:t>Functionele benadering</a:t>
            </a:r>
            <a:endParaRPr>
              <a:solidFill>
                <a:srgbClr val="FF0000"/>
              </a:solidFill>
            </a:endParaRPr>
          </a:p>
          <a:p>
            <a:pPr marL="0" marR="0" lvl="0" indent="0" algn="l" rtl="0">
              <a:lnSpc>
                <a:spcPct val="100000"/>
              </a:lnSpc>
              <a:spcBef>
                <a:spcPts val="640"/>
              </a:spcBef>
              <a:spcAft>
                <a:spcPts val="0"/>
              </a:spcAft>
              <a:buClr>
                <a:schemeClr val="dk1"/>
              </a:buClr>
              <a:buSzPts val="3200"/>
              <a:buFont typeface="Times New Roman"/>
              <a:buNone/>
            </a:pPr>
            <a:r>
              <a:rPr lang="en" sz="3200" b="0" i="0" u="none">
                <a:solidFill>
                  <a:schemeClr val="dk1"/>
                </a:solidFill>
                <a:latin typeface="Times New Roman"/>
                <a:ea typeface="Times New Roman"/>
                <a:cs typeface="Times New Roman"/>
                <a:sym typeface="Times New Roman"/>
              </a:rPr>
              <a:t>	B = f (Er)   </a:t>
            </a:r>
            <a:endParaRPr sz="3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640"/>
              </a:spcBef>
              <a:spcAft>
                <a:spcPts val="0"/>
              </a:spcAft>
              <a:buClr>
                <a:schemeClr val="dk1"/>
              </a:buClr>
              <a:buSzPts val="3200"/>
              <a:buFont typeface="Times New Roman"/>
              <a:buNone/>
            </a:pPr>
            <a:endParaRPr/>
          </a:p>
          <a:p>
            <a:pPr marL="0" marR="0" lvl="0" indent="0" algn="l" rtl="0">
              <a:lnSpc>
                <a:spcPct val="100000"/>
              </a:lnSpc>
              <a:spcBef>
                <a:spcPts val="640"/>
              </a:spcBef>
              <a:spcAft>
                <a:spcPts val="0"/>
              </a:spcAft>
              <a:buClr>
                <a:schemeClr val="dk1"/>
              </a:buClr>
              <a:buSzPts val="3200"/>
              <a:buFont typeface="Times New Roman"/>
              <a:buNone/>
            </a:pPr>
            <a:r>
              <a:rPr lang="en">
                <a:solidFill>
                  <a:srgbClr val="FF0000"/>
                </a:solidFill>
              </a:rPr>
              <a:t>- </a:t>
            </a:r>
            <a:r>
              <a:rPr lang="en" sz="3200" b="0" i="0" u="none">
                <a:solidFill>
                  <a:srgbClr val="FF0000"/>
                </a:solidFill>
                <a:latin typeface="Times New Roman"/>
                <a:ea typeface="Times New Roman"/>
                <a:cs typeface="Times New Roman"/>
                <a:sym typeface="Times New Roman"/>
              </a:rPr>
              <a:t>Cognitieve benadering</a:t>
            </a:r>
            <a:r>
              <a:rPr lang="en" sz="3200" b="0" i="0" u="none">
                <a:solidFill>
                  <a:schemeClr val="dk1"/>
                </a:solidFill>
                <a:latin typeface="Times New Roman"/>
                <a:ea typeface="Times New Roman"/>
                <a:cs typeface="Times New Roman"/>
                <a:sym typeface="Times New Roman"/>
              </a:rPr>
              <a:t>: Mentale processen waardoor Er invloed hebben op gedrag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7"/>
          <p:cNvSpPr txBox="1">
            <a:spLocks noGrp="1"/>
          </p:cNvSpPr>
          <p:nvPr>
            <p:ph type="body" idx="1"/>
          </p:nvPr>
        </p:nvSpPr>
        <p:spPr>
          <a:xfrm>
            <a:off x="314325" y="173665"/>
            <a:ext cx="8515200" cy="4172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0.3.1. Functionele benadering</a:t>
            </a:r>
            <a:r>
              <a:rPr lang="en"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1" u="none">
                <a:solidFill>
                  <a:schemeClr val="dk1"/>
                </a:solidFill>
                <a:latin typeface="Times New Roman"/>
                <a:ea typeface="Times New Roman"/>
                <a:cs typeface="Times New Roman"/>
                <a:sym typeface="Times New Roman"/>
              </a:rPr>
              <a:t>0.3.1.1. Omgeving als </a:t>
            </a:r>
            <a:r>
              <a:rPr lang="en" sz="2800" b="0" i="0" u="none">
                <a:solidFill>
                  <a:srgbClr val="FF0000"/>
                </a:solidFill>
                <a:latin typeface="Times New Roman"/>
                <a:ea typeface="Times New Roman"/>
                <a:cs typeface="Times New Roman"/>
                <a:sym typeface="Times New Roman"/>
              </a:rPr>
              <a:t>moderator</a:t>
            </a:r>
            <a:r>
              <a:rPr lang="en" sz="2800" b="0" i="1" u="none">
                <a:solidFill>
                  <a:schemeClr val="dk1"/>
                </a:solidFill>
                <a:latin typeface="Times New Roman"/>
                <a:ea typeface="Times New Roman"/>
                <a:cs typeface="Times New Roman"/>
                <a:sym typeface="Times New Roman"/>
              </a:rPr>
              <a:t> van leren</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Leren (impact van Er op B) is afhankelijk van / wordt gemodereerd door kenmerken van de omgeving</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Effect van hendel duwen – voedsel is 	afhankelijk van hoe lang de rat niet gegeten heeft. </a:t>
            </a:r>
            <a:endParaRPr/>
          </a:p>
          <a:p>
            <a:pPr marL="342900" lvl="0" indent="-342900" algn="l" rtl="0">
              <a:lnSpc>
                <a:spcPct val="100000"/>
              </a:lnSpc>
              <a:spcBef>
                <a:spcPts val="560"/>
              </a:spcBef>
              <a:spcAft>
                <a:spcPts val="0"/>
              </a:spcAft>
              <a:buClr>
                <a:schemeClr val="dk1"/>
              </a:buClr>
              <a:buSzPts val="2800"/>
              <a:buFont typeface="Times New Roman"/>
              <a:buNone/>
            </a:pPr>
            <a:r>
              <a:rPr lang="en" sz="2800" b="1" i="0" u="none">
                <a:solidFill>
                  <a:schemeClr val="dk1"/>
                </a:solidFill>
              </a:rPr>
              <a:t>Doel</a:t>
            </a:r>
            <a:r>
              <a:rPr lang="en" sz="2800" b="0" i="0" u="none">
                <a:solidFill>
                  <a:schemeClr val="dk1"/>
                </a:solidFill>
                <a:latin typeface="Times New Roman"/>
                <a:ea typeface="Times New Roman"/>
                <a:cs typeface="Times New Roman"/>
                <a:sym typeface="Times New Roman"/>
              </a:rPr>
              <a:t>: Moderatoren van leren ontdekken: Welke aspecten van de omgeving bepalen de impact van Er op B?</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functionele kennis (kennis over de “B = f(Er)” functie)</a:t>
            </a:r>
            <a:endParaRPr/>
          </a:p>
          <a:p>
            <a:pPr marL="342900" lvl="0" indent="-342900" algn="l" rtl="0">
              <a:lnSpc>
                <a:spcPct val="100000"/>
              </a:lnSpc>
              <a:spcBef>
                <a:spcPts val="560"/>
              </a:spcBef>
              <a:spcAft>
                <a:spcPts val="0"/>
              </a:spcAft>
              <a:buClr>
                <a:schemeClr val="dk1"/>
              </a:buClr>
              <a:buSzPts val="2800"/>
              <a:buFont typeface="Times New Roman"/>
              <a:buNone/>
            </a:pPr>
            <a:r>
              <a:rPr lang="en" sz="2800" b="1" i="0" u="none">
                <a:solidFill>
                  <a:schemeClr val="dk1"/>
                </a:solidFill>
              </a:rPr>
              <a:t>Methode</a:t>
            </a:r>
            <a:r>
              <a:rPr lang="en" sz="2800" b="0" i="0" u="none">
                <a:solidFill>
                  <a:schemeClr val="dk1"/>
                </a:solidFill>
                <a:latin typeface="Times New Roman"/>
                <a:ea typeface="Times New Roman"/>
                <a:cs typeface="Times New Roman"/>
                <a:sym typeface="Times New Roman"/>
              </a:rPr>
              <a:t>: Elementen van de procedure manipuleren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8"/>
          <p:cNvSpPr txBox="1">
            <a:spLocks noGrp="1"/>
          </p:cNvSpPr>
          <p:nvPr>
            <p:ph type="body" idx="1"/>
          </p:nvPr>
        </p:nvSpPr>
        <p:spPr>
          <a:xfrm>
            <a:off x="78725" y="63300"/>
            <a:ext cx="89415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Elke leerprocedure omvat 5 elementen: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Stimuli en gedragingen die de regelmatigheid vormen</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bel-voedsel; licht-schok; hendel-voedsel,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Een geobserveerd gedrag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salivatie, huidgeleiding, frequentie van duwen,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Een organisme</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a:t>
            </a:r>
            <a:r>
              <a:rPr lang="en" sz="2800"/>
              <a:t>m</a:t>
            </a:r>
            <a:r>
              <a:rPr lang="en" sz="2800" b="0" i="0" u="none">
                <a:solidFill>
                  <a:schemeClr val="dk1"/>
                </a:solidFill>
                <a:latin typeface="Times New Roman"/>
                <a:ea typeface="Times New Roman"/>
                <a:cs typeface="Times New Roman"/>
                <a:sym typeface="Times New Roman"/>
              </a:rPr>
              <a:t>ens, rat, fruitvlieg, plant,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Bredere context</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a:t>
            </a:r>
            <a:r>
              <a:rPr lang="en" sz="2800"/>
              <a:t>a</a:t>
            </a:r>
            <a:r>
              <a:rPr lang="en" sz="2800" b="0" i="0" u="none">
                <a:solidFill>
                  <a:schemeClr val="dk1"/>
                </a:solidFill>
                <a:latin typeface="Times New Roman"/>
                <a:ea typeface="Times New Roman"/>
                <a:cs typeface="Times New Roman"/>
                <a:sym typeface="Times New Roman"/>
              </a:rPr>
              <a:t>ndere taken, lokaal, verleden,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Aard van de regelmatigheid</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aantal keer aanbieden, duur aanbieding,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9"/>
          <p:cNvSpPr txBox="1">
            <a:spLocks noGrp="1"/>
          </p:cNvSpPr>
          <p:nvPr>
            <p:ph type="body" idx="1"/>
          </p:nvPr>
        </p:nvSpPr>
        <p:spPr>
          <a:xfrm>
            <a:off x="137950" y="220734"/>
            <a:ext cx="86409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1" u="none">
                <a:solidFill>
                  <a:schemeClr val="dk1"/>
                </a:solidFill>
                <a:latin typeface="Times New Roman"/>
                <a:ea typeface="Times New Roman"/>
                <a:cs typeface="Times New Roman"/>
                <a:sym typeface="Times New Roman"/>
              </a:rPr>
              <a:t>0.3.1.2. Abstracte functionele kennis</a:t>
            </a:r>
            <a:endParaRPr/>
          </a:p>
          <a:p>
            <a:pPr marL="342900" lvl="0" indent="0" algn="l" rtl="0">
              <a:lnSpc>
                <a:spcPct val="90000"/>
              </a:lnSpc>
              <a:spcBef>
                <a:spcPts val="560"/>
              </a:spcBef>
              <a:spcAft>
                <a:spcPts val="0"/>
              </a:spcAft>
              <a:buNone/>
            </a:pPr>
            <a:endParaRPr sz="2800"/>
          </a:p>
          <a:p>
            <a:pPr marL="342900" lvl="0" indent="0" algn="l" rtl="0">
              <a:lnSpc>
                <a:spcPct val="90000"/>
              </a:lnSpc>
              <a:spcBef>
                <a:spcPts val="560"/>
              </a:spcBef>
              <a:spcAft>
                <a:spcPts val="0"/>
              </a:spcAft>
              <a:buNone/>
            </a:pPr>
            <a:endParaRPr sz="2800"/>
          </a:p>
          <a:p>
            <a:pPr marL="342900" lvl="0" indent="0" algn="l" rtl="0">
              <a:lnSpc>
                <a:spcPct val="90000"/>
              </a:lnSpc>
              <a:spcBef>
                <a:spcPts val="560"/>
              </a:spcBef>
              <a:spcAft>
                <a:spcPts val="0"/>
              </a:spcAft>
              <a:buNone/>
            </a:pPr>
            <a:r>
              <a:rPr lang="en" sz="2800" b="0" i="0" u="none">
                <a:solidFill>
                  <a:schemeClr val="dk1"/>
                </a:solidFill>
                <a:latin typeface="Times New Roman"/>
                <a:ea typeface="Times New Roman"/>
                <a:cs typeface="Times New Roman"/>
                <a:sym typeface="Times New Roman"/>
              </a:rPr>
              <a:t>Abstractie = vereenvoudiging: focus op één aspect en negeer de rest / “maak abstractie van” sommige aspecten</a:t>
            </a:r>
            <a:endParaRPr sz="2800" b="0" i="0" u="none">
              <a:solidFill>
                <a:schemeClr val="dk1"/>
              </a:solidFill>
              <a:latin typeface="Times New Roman"/>
              <a:ea typeface="Times New Roman"/>
              <a:cs typeface="Times New Roman"/>
              <a:sym typeface="Times New Roman"/>
            </a:endParaRPr>
          </a:p>
          <a:p>
            <a:pPr marL="342900" lvl="0" indent="0" algn="l" rtl="0">
              <a:lnSpc>
                <a:spcPct val="90000"/>
              </a:lnSpc>
              <a:spcBef>
                <a:spcPts val="560"/>
              </a:spcBef>
              <a:spcAft>
                <a:spcPts val="0"/>
              </a:spcAft>
              <a:buNone/>
            </a:pPr>
            <a:endParaRPr sz="2800"/>
          </a:p>
          <a:p>
            <a:pPr marL="342900" lvl="0" indent="0" algn="l" rtl="0">
              <a:lnSpc>
                <a:spcPct val="90000"/>
              </a:lnSpc>
              <a:spcBef>
                <a:spcPts val="560"/>
              </a:spcBef>
              <a:spcAft>
                <a:spcPts val="0"/>
              </a:spcAft>
              <a:buNone/>
            </a:pPr>
            <a:r>
              <a:rPr lang="en" sz="2800"/>
              <a:t>Vb. abstractie in termen van geometrische vorm of kleur</a:t>
            </a:r>
            <a:endParaRPr sz="2800"/>
          </a:p>
          <a:p>
            <a:pPr marL="342900" lvl="0" indent="-1651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0"/>
          <p:cNvSpPr txBox="1">
            <a:spLocks noGrp="1"/>
          </p:cNvSpPr>
          <p:nvPr>
            <p:ph type="body" idx="1"/>
          </p:nvPr>
        </p:nvSpPr>
        <p:spPr>
          <a:xfrm>
            <a:off x="116650" y="123625"/>
            <a:ext cx="88137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Times New Roman"/>
              <a:buChar char="-"/>
            </a:pPr>
            <a:r>
              <a:rPr lang="en" sz="2800"/>
              <a:t>Functionele leerpsy: abstractie in termen van rol / functie</a:t>
            </a:r>
            <a:endParaRPr/>
          </a:p>
          <a:p>
            <a:pPr marL="342900" lvl="0" indent="0" algn="l" rtl="0">
              <a:lnSpc>
                <a:spcPct val="90000"/>
              </a:lnSpc>
              <a:spcBef>
                <a:spcPts val="560"/>
              </a:spcBef>
              <a:spcAft>
                <a:spcPts val="0"/>
              </a:spcAft>
              <a:buNone/>
            </a:pPr>
            <a:endParaRPr sz="2800"/>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Hond van Pavlov: bel, voedsel, salivatie</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salivatie is interessant voor fysioloog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maar leerpsycholoog focust (ook) op algemeen 		principe (klassieke conditionering: CS-US =&gt; CR)</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CS: bel, toon, hond,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US: voedsel, schok, bijt,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CR: salivatie, huidgeleiding, angst,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1"/>
          <p:cNvSpPr txBox="1">
            <a:spLocks noGrp="1"/>
          </p:cNvSpPr>
          <p:nvPr>
            <p:ph type="body" idx="1"/>
          </p:nvPr>
        </p:nvSpPr>
        <p:spPr>
          <a:xfrm>
            <a:off x="112475" y="250025"/>
            <a:ext cx="88629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Vb. Rat van Skinner: Rat duwt op hendel als lichtje aan is omdat dan voedsel volgt</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interessant voor studie eetgedrag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maar leerpsycholoog focust (ook) op het algemeen principe (operante conditionering: Sd: R-Sr =&gt; R)</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Sd: lichtje, toon, drankautomaat,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R: hendel duwen, weglopen, betalen,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Sr: voedsel, </a:t>
            </a:r>
            <a:r>
              <a:rPr lang="en" sz="2800"/>
              <a:t>schok stopt</a:t>
            </a:r>
            <a:r>
              <a:rPr lang="en" sz="2800" b="0" i="0" u="none">
                <a:solidFill>
                  <a:schemeClr val="dk1"/>
                </a:solidFill>
                <a:latin typeface="Times New Roman"/>
                <a:ea typeface="Times New Roman"/>
                <a:cs typeface="Times New Roman"/>
                <a:sym typeface="Times New Roman"/>
              </a:rPr>
              <a:t>, frisdrank,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abstractie in termen van rol / functie</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=&gt; Abstracte concepten laten toe om functionele kennis uit te breiden naar nieuwe situaties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body" idx="1"/>
          </p:nvPr>
        </p:nvSpPr>
        <p:spPr>
          <a:xfrm>
            <a:off x="479562" y="144556"/>
            <a:ext cx="79899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Analytisch-abstracte functionele benadering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(kortweg: functionele benadering)</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zo abstract mogelijk maar zo specifiek als noodzakelijk (ook kennis over moderatoren; vb., verschillen tussen diersoorten)</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1" u="none">
                <a:solidFill>
                  <a:schemeClr val="dk1"/>
                </a:solidFill>
                <a:latin typeface="Times New Roman"/>
                <a:ea typeface="Times New Roman"/>
                <a:cs typeface="Times New Roman"/>
                <a:sym typeface="Times New Roman"/>
              </a:rPr>
              <a:t>0.3.1.3 Waarom deze benadering?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Voorspellen op basis van geobserveerde omgeving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Beïnvloeden op basis van ingrepen in omgeving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Facebook, psychotherapie, </a:t>
            </a:r>
            <a:r>
              <a:rPr lang="en" sz="2800" b="0" i="0" u="none">
                <a:solidFill>
                  <a:srgbClr val="FF0000"/>
                </a:solidFill>
                <a:latin typeface="Times New Roman"/>
                <a:ea typeface="Times New Roman"/>
                <a:cs typeface="Times New Roman"/>
                <a:sym typeface="Times New Roman"/>
              </a:rPr>
              <a:t>Mumbai (VIDEO)</a:t>
            </a:r>
            <a:endParaRPr sz="2800" b="0" i="0" u="none">
              <a:solidFill>
                <a:srgbClr val="FF0000"/>
              </a:solidFill>
              <a:latin typeface="Times New Roman"/>
              <a:ea typeface="Times New Roman"/>
              <a:cs typeface="Times New Roman"/>
              <a:sym typeface="Times New Roman"/>
            </a:endParaRPr>
          </a:p>
          <a:p>
            <a:pPr marL="2171700" lvl="0" indent="-342900" algn="l" rtl="0">
              <a:lnSpc>
                <a:spcPct val="90000"/>
              </a:lnSpc>
              <a:spcBef>
                <a:spcPts val="560"/>
              </a:spcBef>
              <a:spcAft>
                <a:spcPts val="0"/>
              </a:spcAft>
              <a:buClr>
                <a:schemeClr val="dk1"/>
              </a:buClr>
              <a:buSzPts val="2800"/>
              <a:buFont typeface="Times New Roman"/>
              <a:buNone/>
            </a:pPr>
            <a:r>
              <a:rPr lang="en" sz="2800" b="0" i="0" u="none">
                <a:solidFill>
                  <a:srgbClr val="FF0000"/>
                </a:solidFill>
                <a:latin typeface="Times New Roman"/>
                <a:ea typeface="Times New Roman"/>
                <a:cs typeface="Times New Roman"/>
                <a:sym typeface="Times New Roman"/>
              </a:rPr>
              <a:t> </a:t>
            </a:r>
            <a:r>
              <a:rPr lang="en" sz="2800" b="0" i="0" u="none">
                <a:solidFill>
                  <a:schemeClr val="dk1"/>
                </a:solidFill>
                <a:latin typeface="Times New Roman"/>
                <a:ea typeface="Times New Roman"/>
                <a:cs typeface="Times New Roman"/>
                <a:sym typeface="Times New Roman"/>
              </a:rPr>
              <a:t>= toepassingen (zie Hfst </a:t>
            </a:r>
            <a:r>
              <a:rPr lang="en" sz="2800"/>
              <a:t>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3"/>
          <p:cNvSpPr txBox="1">
            <a:spLocks noGrp="1"/>
          </p:cNvSpPr>
          <p:nvPr>
            <p:ph type="body" idx="1"/>
          </p:nvPr>
        </p:nvSpPr>
        <p:spPr>
          <a:xfrm>
            <a:off x="157450" y="148800"/>
            <a:ext cx="8481900" cy="4643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0.3.2. Cognitieve benadering</a:t>
            </a:r>
            <a:endParaRPr/>
          </a:p>
          <a:p>
            <a:pPr marL="457200" lvl="0" indent="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Hoe kunnen regelmatigheden in omgeving een invloed hebben op gedrag? Via welk me</a:t>
            </a:r>
            <a:r>
              <a:rPr lang="en" sz="2800"/>
              <a:t>ntaal </a:t>
            </a:r>
            <a:r>
              <a:rPr lang="en" sz="2800" b="0" i="0" u="none">
                <a:solidFill>
                  <a:schemeClr val="dk1"/>
                </a:solidFill>
                <a:latin typeface="Times New Roman"/>
                <a:ea typeface="Times New Roman"/>
                <a:cs typeface="Times New Roman"/>
                <a:sym typeface="Times New Roman"/>
              </a:rPr>
              <a:t>mechanisme?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Klassieke conditionering via vormen associaties tussen representaties in geheugen</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a:t>
            </a:r>
            <a:r>
              <a:rPr lang="en" sz="2800" b="0" i="0" u="none">
                <a:solidFill>
                  <a:srgbClr val="FF0000"/>
                </a:solidFill>
                <a:latin typeface="Times New Roman"/>
                <a:ea typeface="Times New Roman"/>
                <a:cs typeface="Times New Roman"/>
                <a:sym typeface="Times New Roman"/>
              </a:rPr>
              <a:t>MENTAAL</a:t>
            </a:r>
            <a:r>
              <a:rPr lang="en" sz="2800" b="0" i="0" u="none">
                <a:solidFill>
                  <a:schemeClr val="dk1"/>
                </a:solidFill>
                <a:latin typeface="Times New Roman"/>
                <a:ea typeface="Times New Roman"/>
                <a:cs typeface="Times New Roman"/>
                <a:sym typeface="Times New Roman"/>
              </a:rPr>
              <a:t> PROCES VERKLARING</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a:t>
            </a:r>
            <a:r>
              <a:rPr lang="en" sz="2800" b="0" i="0" u="none">
                <a:solidFill>
                  <a:srgbClr val="FF0000"/>
                </a:solidFill>
                <a:latin typeface="Times New Roman"/>
                <a:ea typeface="Times New Roman"/>
                <a:cs typeface="Times New Roman"/>
                <a:sym typeface="Times New Roman"/>
              </a:rPr>
              <a:t>MEDIATIE</a:t>
            </a:r>
            <a:r>
              <a:rPr lang="en" sz="2800" b="1" i="0" u="none">
                <a:solidFill>
                  <a:schemeClr val="dk1"/>
                </a:solidFill>
                <a:latin typeface="Times New Roman"/>
                <a:ea typeface="Times New Roman"/>
                <a:cs typeface="Times New Roman"/>
                <a:sym typeface="Times New Roman"/>
              </a:rPr>
              <a:t> </a:t>
            </a:r>
            <a:r>
              <a:rPr lang="en" sz="2800" b="0" i="0" u="none">
                <a:solidFill>
                  <a:schemeClr val="dk1"/>
                </a:solidFill>
                <a:latin typeface="Times New Roman"/>
                <a:ea typeface="Times New Roman"/>
                <a:cs typeface="Times New Roman"/>
                <a:sym typeface="Times New Roman"/>
              </a:rPr>
              <a:t>(noodzakelijke tussenstap)	</a:t>
            </a:r>
            <a:endParaRPr/>
          </a:p>
          <a:p>
            <a:pPr marL="342900" lvl="0" indent="-342900" algn="l" rtl="0">
              <a:lnSpc>
                <a:spcPct val="100000"/>
              </a:lnSpc>
              <a:spcBef>
                <a:spcPts val="560"/>
              </a:spcBef>
              <a:spcAft>
                <a:spcPts val="0"/>
              </a:spcAft>
              <a:buClr>
                <a:schemeClr val="dk1"/>
              </a:buClr>
              <a:buSzPts val="2800"/>
              <a:buFont typeface="Times New Roman"/>
              <a:buNone/>
            </a:pPr>
            <a:endParaRPr/>
          </a:p>
        </p:txBody>
      </p:sp>
      <p:pic>
        <p:nvPicPr>
          <p:cNvPr id="279" name="Google Shape;279;p53"/>
          <p:cNvPicPr preferRelativeResize="0"/>
          <p:nvPr/>
        </p:nvPicPr>
        <p:blipFill rotWithShape="1">
          <a:blip r:embed="rId3">
            <a:alphaModFix/>
          </a:blip>
          <a:srcRect/>
          <a:stretch/>
        </p:blipFill>
        <p:spPr>
          <a:xfrm>
            <a:off x="234163" y="1880531"/>
            <a:ext cx="8675687" cy="9179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685800" y="285750"/>
            <a:ext cx="7772400" cy="42861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560"/>
              </a:spcBef>
              <a:spcAft>
                <a:spcPts val="0"/>
              </a:spcAft>
              <a:buClr>
                <a:schemeClr val="dk1"/>
              </a:buClr>
              <a:buSzPts val="2800"/>
              <a:buFont typeface="Times New Roman"/>
              <a:buNone/>
            </a:pPr>
            <a:r>
              <a:rPr lang="en" sz="2800" b="0" i="0" u="sng">
                <a:solidFill>
                  <a:schemeClr val="dk1"/>
                </a:solidFill>
                <a:latin typeface="Times New Roman"/>
                <a:ea typeface="Times New Roman"/>
                <a:cs typeface="Times New Roman"/>
                <a:sym typeface="Times New Roman"/>
              </a:rPr>
              <a:t>II. ONDERWIJSMETHODE</a:t>
            </a:r>
            <a:endParaRPr sz="2800" b="0" i="0" u="none">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Hoorcolleges, geen taken of practica</a:t>
            </a:r>
            <a:endParaRPr/>
          </a:p>
          <a:p>
            <a:pPr marL="609600" lvl="0" indent="-609600" algn="l" rtl="0">
              <a:lnSpc>
                <a:spcPct val="90000"/>
              </a:lnSpc>
              <a:spcBef>
                <a:spcPts val="560"/>
              </a:spcBef>
              <a:spcAft>
                <a:spcPts val="0"/>
              </a:spcAft>
              <a:buClr>
                <a:schemeClr val="dk1"/>
              </a:buClr>
              <a:buSzPts val="2800"/>
              <a:buFont typeface="Times New Roman"/>
              <a:buChar char="-"/>
            </a:pPr>
            <a:r>
              <a:rPr lang="en" sz="2800"/>
              <a:t>Tijdens de lessen, o</a:t>
            </a:r>
            <a:r>
              <a:rPr lang="en" sz="2800" b="0" i="0" u="none">
                <a:solidFill>
                  <a:schemeClr val="dk1"/>
                </a:solidFill>
                <a:latin typeface="Times New Roman"/>
                <a:ea typeface="Times New Roman"/>
                <a:cs typeface="Times New Roman"/>
                <a:sym typeface="Times New Roman"/>
              </a:rPr>
              <a:t>efenvragen en feedback via Pear Deck</a:t>
            </a:r>
            <a:endParaRPr/>
          </a:p>
          <a:p>
            <a:pPr marL="609600" lvl="0" indent="-6096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Vraag en antwoord: Jan.DeHouwer@UGent.be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4"/>
          <p:cNvSpPr txBox="1">
            <a:spLocks noGrp="1"/>
          </p:cNvSpPr>
          <p:nvPr>
            <p:ph type="body" idx="1"/>
          </p:nvPr>
        </p:nvSpPr>
        <p:spPr>
          <a:xfrm>
            <a:off x="191200" y="428675"/>
            <a:ext cx="8851500" cy="3086100"/>
          </a:xfrm>
          <a:prstGeom prst="rect">
            <a:avLst/>
          </a:prstGeom>
        </p:spPr>
        <p:txBody>
          <a:bodyPr spcFirstLastPara="1" wrap="square" lIns="91425" tIns="45700" rIns="91425" bIns="45700" anchor="t" anchorCtr="0">
            <a:noAutofit/>
          </a:bodyPr>
          <a:lstStyle/>
          <a:p>
            <a:pPr marL="609600" lvl="0" indent="0" algn="l" rtl="0">
              <a:lnSpc>
                <a:spcPct val="115000"/>
              </a:lnSpc>
              <a:spcBef>
                <a:spcPts val="700"/>
              </a:spcBef>
              <a:spcAft>
                <a:spcPts val="0"/>
              </a:spcAft>
              <a:buClr>
                <a:schemeClr val="dk1"/>
              </a:buClr>
              <a:buSzPts val="1100"/>
              <a:buFont typeface="Arial"/>
              <a:buNone/>
            </a:pPr>
            <a:r>
              <a:rPr lang="en" sz="2400"/>
              <a:t>Oefenvraag 3: In studies rond habituatie wordt nagegaan of het herhaald aanbieden van een prikkel leidt tot een verandering in het gedrag ten opzichte van die prikkel. Dit is een:</a:t>
            </a:r>
            <a:endParaRPr sz="2400"/>
          </a:p>
          <a:p>
            <a:pPr marL="609600" lvl="0" indent="0" algn="l" rtl="0">
              <a:lnSpc>
                <a:spcPct val="115000"/>
              </a:lnSpc>
              <a:spcBef>
                <a:spcPts val="700"/>
              </a:spcBef>
              <a:spcAft>
                <a:spcPts val="0"/>
              </a:spcAft>
              <a:buClr>
                <a:schemeClr val="dk1"/>
              </a:buClr>
              <a:buSzPts val="1100"/>
              <a:buFont typeface="Arial"/>
              <a:buNone/>
            </a:pPr>
            <a:r>
              <a:rPr lang="en" sz="2400"/>
              <a:t> a) procedurele beschrijving</a:t>
            </a:r>
            <a:endParaRPr sz="2400"/>
          </a:p>
          <a:p>
            <a:pPr marL="609600" lvl="0" indent="0" algn="l" rtl="0">
              <a:lnSpc>
                <a:spcPct val="115000"/>
              </a:lnSpc>
              <a:spcBef>
                <a:spcPts val="700"/>
              </a:spcBef>
              <a:spcAft>
                <a:spcPts val="0"/>
              </a:spcAft>
              <a:buClr>
                <a:schemeClr val="dk1"/>
              </a:buClr>
              <a:buSzPts val="1100"/>
              <a:buFont typeface="Arial"/>
              <a:buNone/>
            </a:pPr>
            <a:r>
              <a:rPr lang="en" sz="2400"/>
              <a:t> b) een definitie in termen van effect</a:t>
            </a:r>
            <a:endParaRPr sz="2400"/>
          </a:p>
          <a:p>
            <a:pPr marL="609600" lvl="0" indent="0" algn="l" rtl="0">
              <a:lnSpc>
                <a:spcPct val="115000"/>
              </a:lnSpc>
              <a:spcBef>
                <a:spcPts val="700"/>
              </a:spcBef>
              <a:spcAft>
                <a:spcPts val="0"/>
              </a:spcAft>
              <a:buClr>
                <a:schemeClr val="dk1"/>
              </a:buClr>
              <a:buSzPts val="1100"/>
              <a:buFont typeface="Arial"/>
              <a:buNone/>
            </a:pPr>
            <a:r>
              <a:rPr lang="en" sz="2400"/>
              <a:t> c) een definitie in termen van mentale processen</a:t>
            </a:r>
            <a:endParaRPr sz="2400"/>
          </a:p>
          <a:p>
            <a:pPr marL="609600" lvl="0" indent="0" algn="l" rtl="0">
              <a:lnSpc>
                <a:spcPct val="115000"/>
              </a:lnSpc>
              <a:spcBef>
                <a:spcPts val="700"/>
              </a:spcBef>
              <a:spcAft>
                <a:spcPts val="0"/>
              </a:spcAft>
              <a:buClr>
                <a:schemeClr val="dk1"/>
              </a:buClr>
              <a:buSzPts val="1100"/>
              <a:buFont typeface="Arial"/>
              <a:buNone/>
            </a:pPr>
            <a:r>
              <a:rPr lang="en" sz="2400"/>
              <a:t> d) alle bovenstaande alternatieven zijn correct</a:t>
            </a:r>
            <a:endParaRPr sz="2400"/>
          </a:p>
          <a:p>
            <a:pPr marL="609600" lvl="0" indent="0" algn="l" rtl="0">
              <a:lnSpc>
                <a:spcPct val="115000"/>
              </a:lnSpc>
              <a:spcBef>
                <a:spcPts val="700"/>
              </a:spcBef>
              <a:spcAft>
                <a:spcPts val="0"/>
              </a:spcAft>
              <a:buClr>
                <a:schemeClr val="dk1"/>
              </a:buClr>
              <a:buSzPts val="1100"/>
              <a:buFont typeface="Arial"/>
              <a:buNone/>
            </a:pPr>
            <a:endParaRPr sz="2800"/>
          </a:p>
          <a:p>
            <a:pPr marL="0" lvl="0" indent="0" algn="l" rtl="0">
              <a:spcBef>
                <a:spcPts val="360"/>
              </a:spcBef>
              <a:spcAft>
                <a:spcPts val="0"/>
              </a:spcAft>
              <a:buNone/>
            </a:pPr>
            <a:endParaRPr/>
          </a:p>
        </p:txBody>
      </p:sp>
      <p:pic>
        <p:nvPicPr>
          <p:cNvPr id="285" name="Google Shape;285;p54">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86" name="Google Shape;286;p54">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body" idx="1"/>
          </p:nvPr>
        </p:nvSpPr>
        <p:spPr>
          <a:xfrm>
            <a:off x="61800" y="148725"/>
            <a:ext cx="9020400" cy="4280400"/>
          </a:xfrm>
          <a:prstGeom prst="rect">
            <a:avLst/>
          </a:prstGeom>
        </p:spPr>
        <p:txBody>
          <a:bodyPr spcFirstLastPara="1" wrap="square" lIns="91425" tIns="45700" rIns="91425" bIns="45700" anchor="t" anchorCtr="0">
            <a:noAutofit/>
          </a:bodyPr>
          <a:lstStyle/>
          <a:p>
            <a:pPr marL="342900" lvl="0" indent="0" algn="l" rtl="0">
              <a:lnSpc>
                <a:spcPct val="115000"/>
              </a:lnSpc>
              <a:spcBef>
                <a:spcPts val="700"/>
              </a:spcBef>
              <a:spcAft>
                <a:spcPts val="0"/>
              </a:spcAft>
              <a:buClr>
                <a:schemeClr val="dk1"/>
              </a:buClr>
              <a:buSzPts val="1100"/>
              <a:buFont typeface="Arial"/>
              <a:buNone/>
            </a:pPr>
            <a:r>
              <a:rPr lang="en" sz="2400"/>
              <a:t>Oefenvraag 4: «Het samen aanbieden van twee prikkels leidt tot een verandering in gedrag omdat klassieke conditionering is opgetreden». In deze uitspraak wordt klassieke conditionering gezien als </a:t>
            </a:r>
            <a:endParaRPr sz="2400"/>
          </a:p>
          <a:p>
            <a:pPr marL="342900" lvl="0" indent="0" algn="l" rtl="0">
              <a:lnSpc>
                <a:spcPct val="115000"/>
              </a:lnSpc>
              <a:spcBef>
                <a:spcPts val="700"/>
              </a:spcBef>
              <a:spcAft>
                <a:spcPts val="0"/>
              </a:spcAft>
              <a:buClr>
                <a:schemeClr val="dk1"/>
              </a:buClr>
              <a:buSzPts val="1100"/>
              <a:buFont typeface="Arial"/>
              <a:buNone/>
            </a:pPr>
            <a:r>
              <a:rPr lang="en" sz="2400"/>
              <a:t>1. een effect</a:t>
            </a:r>
            <a:endParaRPr sz="2400"/>
          </a:p>
          <a:p>
            <a:pPr marL="342900" lvl="0" indent="0" algn="l" rtl="0">
              <a:lnSpc>
                <a:spcPct val="115000"/>
              </a:lnSpc>
              <a:spcBef>
                <a:spcPts val="700"/>
              </a:spcBef>
              <a:spcAft>
                <a:spcPts val="0"/>
              </a:spcAft>
              <a:buClr>
                <a:schemeClr val="dk1"/>
              </a:buClr>
              <a:buSzPts val="1100"/>
              <a:buFont typeface="Arial"/>
              <a:buNone/>
            </a:pPr>
            <a:r>
              <a:rPr lang="en" sz="2400"/>
              <a:t>2. een procedure</a:t>
            </a:r>
            <a:endParaRPr sz="2400"/>
          </a:p>
          <a:p>
            <a:pPr marL="342900" lvl="0" indent="0" algn="l" rtl="0">
              <a:lnSpc>
                <a:spcPct val="115000"/>
              </a:lnSpc>
              <a:spcBef>
                <a:spcPts val="700"/>
              </a:spcBef>
              <a:spcAft>
                <a:spcPts val="0"/>
              </a:spcAft>
              <a:buClr>
                <a:schemeClr val="dk1"/>
              </a:buClr>
              <a:buSzPts val="1100"/>
              <a:buFont typeface="Arial"/>
              <a:buNone/>
            </a:pPr>
            <a:r>
              <a:rPr lang="en" sz="2400"/>
              <a:t>3. een mentaal proces</a:t>
            </a:r>
            <a:endParaRPr sz="2400"/>
          </a:p>
          <a:p>
            <a:pPr marL="342900" lvl="0" indent="0" algn="l" rtl="0">
              <a:lnSpc>
                <a:spcPct val="115000"/>
              </a:lnSpc>
              <a:spcBef>
                <a:spcPts val="700"/>
              </a:spcBef>
              <a:spcAft>
                <a:spcPts val="0"/>
              </a:spcAft>
              <a:buClr>
                <a:schemeClr val="dk1"/>
              </a:buClr>
              <a:buSzPts val="1100"/>
              <a:buFont typeface="Arial"/>
              <a:buNone/>
            </a:pPr>
            <a:r>
              <a:rPr lang="en" sz="2400"/>
              <a:t>4. een gedrag</a:t>
            </a:r>
            <a:endParaRPr sz="2400"/>
          </a:p>
          <a:p>
            <a:pPr marL="0" lvl="0" indent="0" algn="l" rtl="0">
              <a:spcBef>
                <a:spcPts val="360"/>
              </a:spcBef>
              <a:spcAft>
                <a:spcPts val="0"/>
              </a:spcAft>
              <a:buNone/>
            </a:pPr>
            <a:endParaRPr/>
          </a:p>
        </p:txBody>
      </p:sp>
      <p:pic>
        <p:nvPicPr>
          <p:cNvPr id="292" name="Google Shape;292;p5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293" name="Google Shape;293;p55">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6"/>
          <p:cNvSpPr txBox="1">
            <a:spLocks noGrp="1"/>
          </p:cNvSpPr>
          <p:nvPr>
            <p:ph type="body" idx="1"/>
          </p:nvPr>
        </p:nvSpPr>
        <p:spPr>
          <a:xfrm>
            <a:off x="0" y="244725"/>
            <a:ext cx="91440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=&gt; Waarom op zoek gaan naar </a:t>
            </a:r>
            <a:r>
              <a:rPr lang="en" sz="2800"/>
              <a:t>mechanismen</a:t>
            </a:r>
            <a:r>
              <a:rPr lang="en" sz="2800" b="0" i="0" u="none">
                <a:solidFill>
                  <a:schemeClr val="dk1"/>
                </a:solidFill>
                <a:latin typeface="Times New Roman"/>
                <a:ea typeface="Times New Roman"/>
                <a:cs typeface="Times New Roman"/>
                <a:sym typeface="Times New Roman"/>
              </a:rPr>
              <a:t>?</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Biedt een “echte verklaring” van leren in plaats van het “louter” beschrijven van leren</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Kennis over het mechanisme kan leiden tot beter voorspellen en beïnvloeden (vb., benzine – auto)</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(zie volgende slide)</a:t>
            </a:r>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=&gt; Maar </a:t>
            </a:r>
            <a:r>
              <a:rPr lang="en" sz="2800"/>
              <a:t>mentale mechanismen vinden</a:t>
            </a:r>
            <a:r>
              <a:rPr lang="en" sz="2800" b="0" i="0" u="none">
                <a:solidFill>
                  <a:schemeClr val="dk1"/>
                </a:solidFill>
                <a:latin typeface="Times New Roman"/>
                <a:ea typeface="Times New Roman"/>
                <a:cs typeface="Times New Roman"/>
                <a:sym typeface="Times New Roman"/>
              </a:rPr>
              <a:t> is niet makkelijk!</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Mentaal = informatie = niet fysisch</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Enkel afleiden uit functionele kennis (kennis over impact van omgeving op gedrag)</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7"/>
          <p:cNvSpPr txBox="1"/>
          <p:nvPr/>
        </p:nvSpPr>
        <p:spPr>
          <a:xfrm>
            <a:off x="506412" y="588169"/>
            <a:ext cx="8040687" cy="75128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pic>
        <p:nvPicPr>
          <p:cNvPr id="304" name="Google Shape;304;p57" descr="Afbeeldingsresultaat voor wormhole pictures"/>
          <p:cNvPicPr preferRelativeResize="0"/>
          <p:nvPr/>
        </p:nvPicPr>
        <p:blipFill rotWithShape="1">
          <a:blip r:embed="rId3">
            <a:alphaModFix/>
          </a:blip>
          <a:srcRect/>
          <a:stretch/>
        </p:blipFill>
        <p:spPr>
          <a:xfrm>
            <a:off x="339725" y="485775"/>
            <a:ext cx="8467725" cy="3759994"/>
          </a:xfrm>
          <a:prstGeom prst="rect">
            <a:avLst/>
          </a:prstGeom>
          <a:noFill/>
          <a:ln>
            <a:noFill/>
          </a:ln>
        </p:spPr>
      </p:pic>
      <p:sp>
        <p:nvSpPr>
          <p:cNvPr id="305" name="Google Shape;305;p57"/>
          <p:cNvSpPr txBox="1"/>
          <p:nvPr/>
        </p:nvSpPr>
        <p:spPr>
          <a:xfrm>
            <a:off x="701675" y="588169"/>
            <a:ext cx="7845425" cy="751284"/>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306" name="Google Shape;306;p57"/>
          <p:cNvSpPr txBox="1"/>
          <p:nvPr/>
        </p:nvSpPr>
        <p:spPr>
          <a:xfrm>
            <a:off x="603250" y="3731419"/>
            <a:ext cx="7845425" cy="51435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307" name="Google Shape;307;p57"/>
          <p:cNvSpPr txBox="1"/>
          <p:nvPr/>
        </p:nvSpPr>
        <p:spPr>
          <a:xfrm>
            <a:off x="339725" y="3396853"/>
            <a:ext cx="2038350" cy="683419"/>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
        <p:nvSpPr>
          <p:cNvPr id="308" name="Google Shape;308;p57"/>
          <p:cNvSpPr txBox="1"/>
          <p:nvPr/>
        </p:nvSpPr>
        <p:spPr>
          <a:xfrm>
            <a:off x="901700" y="-32146"/>
            <a:ext cx="6759575" cy="53101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3300"/>
              <a:buFont typeface="Times New Roman"/>
              <a:buNone/>
            </a:pPr>
            <a:r>
              <a:rPr lang="en" sz="3300" b="0" i="0" u="none">
                <a:solidFill>
                  <a:schemeClr val="dk1"/>
                </a:solidFill>
                <a:latin typeface="Times New Roman"/>
                <a:ea typeface="Times New Roman"/>
                <a:cs typeface="Times New Roman"/>
                <a:sym typeface="Times New Roman"/>
              </a:rPr>
              <a:t>Psychological Space-Time Continuum</a:t>
            </a:r>
            <a:endParaRPr/>
          </a:p>
        </p:txBody>
      </p:sp>
      <p:sp>
        <p:nvSpPr>
          <p:cNvPr id="309" name="Google Shape;309;p57"/>
          <p:cNvSpPr txBox="1"/>
          <p:nvPr/>
        </p:nvSpPr>
        <p:spPr>
          <a:xfrm>
            <a:off x="1798637" y="553640"/>
            <a:ext cx="1974850" cy="99179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FFFF00"/>
              </a:buClr>
              <a:buSzPts val="3300"/>
              <a:buFont typeface="Times New Roman"/>
              <a:buNone/>
            </a:pPr>
            <a:r>
              <a:rPr lang="en" sz="3300" b="0" i="0" u="none">
                <a:solidFill>
                  <a:srgbClr val="FFFF00"/>
                </a:solidFill>
                <a:latin typeface="Times New Roman"/>
                <a:ea typeface="Times New Roman"/>
                <a:cs typeface="Times New Roman"/>
                <a:sym typeface="Times New Roman"/>
              </a:rPr>
              <a:t>Cognitive </a:t>
            </a:r>
            <a:endParaRPr/>
          </a:p>
          <a:p>
            <a:pPr marL="0" marR="0" lvl="0" indent="0" algn="l" rtl="0">
              <a:lnSpc>
                <a:spcPct val="120000"/>
              </a:lnSpc>
              <a:spcBef>
                <a:spcPts val="0"/>
              </a:spcBef>
              <a:spcAft>
                <a:spcPts val="0"/>
              </a:spcAft>
              <a:buClr>
                <a:srgbClr val="FFFF00"/>
              </a:buClr>
              <a:buSzPts val="3300"/>
              <a:buFont typeface="Times New Roman"/>
              <a:buNone/>
            </a:pPr>
            <a:r>
              <a:rPr lang="en" sz="3300" b="0" i="0" u="none">
                <a:solidFill>
                  <a:srgbClr val="FFFF00"/>
                </a:solidFill>
                <a:latin typeface="Times New Roman"/>
                <a:ea typeface="Times New Roman"/>
                <a:cs typeface="Times New Roman"/>
                <a:sym typeface="Times New Roman"/>
              </a:rPr>
              <a:t>Vortex</a:t>
            </a:r>
            <a:endParaRPr/>
          </a:p>
        </p:txBody>
      </p:sp>
      <p:sp>
        <p:nvSpPr>
          <p:cNvPr id="310" name="Google Shape;310;p57"/>
          <p:cNvSpPr txBox="1"/>
          <p:nvPr/>
        </p:nvSpPr>
        <p:spPr>
          <a:xfrm>
            <a:off x="5616575" y="588169"/>
            <a:ext cx="2008187" cy="99298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FFFF00"/>
              </a:buClr>
              <a:buSzPts val="3300"/>
              <a:buFont typeface="Times New Roman"/>
              <a:buNone/>
            </a:pPr>
            <a:r>
              <a:rPr lang="en" sz="3300" b="0" i="0" u="none">
                <a:solidFill>
                  <a:srgbClr val="FFFF00"/>
                </a:solidFill>
                <a:latin typeface="Times New Roman"/>
                <a:ea typeface="Times New Roman"/>
                <a:cs typeface="Times New Roman"/>
                <a:sym typeface="Times New Roman"/>
              </a:rPr>
              <a:t>Functional</a:t>
            </a:r>
            <a:endParaRPr/>
          </a:p>
          <a:p>
            <a:pPr marL="0" marR="0" lvl="0" indent="0" algn="l" rtl="0">
              <a:lnSpc>
                <a:spcPct val="120000"/>
              </a:lnSpc>
              <a:spcBef>
                <a:spcPts val="0"/>
              </a:spcBef>
              <a:spcAft>
                <a:spcPts val="0"/>
              </a:spcAft>
              <a:buClr>
                <a:srgbClr val="FFFF00"/>
              </a:buClr>
              <a:buSzPts val="3300"/>
              <a:buFont typeface="Times New Roman"/>
              <a:buNone/>
            </a:pPr>
            <a:r>
              <a:rPr lang="en" sz="3300" b="0" i="0" u="none">
                <a:solidFill>
                  <a:srgbClr val="FFFF00"/>
                </a:solidFill>
                <a:latin typeface="Times New Roman"/>
                <a:ea typeface="Times New Roman"/>
                <a:cs typeface="Times New Roman"/>
                <a:sym typeface="Times New Roman"/>
              </a:rPr>
              <a:t>Vortex</a:t>
            </a:r>
            <a:endParaRPr/>
          </a:p>
        </p:txBody>
      </p:sp>
      <p:sp>
        <p:nvSpPr>
          <p:cNvPr id="311" name="Google Shape;311;p57"/>
          <p:cNvSpPr txBox="1"/>
          <p:nvPr/>
        </p:nvSpPr>
        <p:spPr>
          <a:xfrm>
            <a:off x="893762" y="2676525"/>
            <a:ext cx="7845425" cy="1120378"/>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8"/>
          <p:cNvSpPr txBox="1">
            <a:spLocks noGrp="1"/>
          </p:cNvSpPr>
          <p:nvPr>
            <p:ph type="body" idx="1"/>
          </p:nvPr>
        </p:nvSpPr>
        <p:spPr>
          <a:xfrm>
            <a:off x="106800" y="115050"/>
            <a:ext cx="8930400" cy="4160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1" i="0" u="sng">
                <a:solidFill>
                  <a:schemeClr val="dk1"/>
                </a:solidFill>
                <a:latin typeface="Times New Roman"/>
                <a:ea typeface="Times New Roman"/>
                <a:cs typeface="Times New Roman"/>
                <a:sym typeface="Times New Roman"/>
              </a:rPr>
              <a:t>BOX 0.3: Latent leren</a:t>
            </a:r>
            <a:r>
              <a:rPr lang="en" sz="2800" b="0" i="0" u="none">
                <a:solidFill>
                  <a:schemeClr val="dk1"/>
                </a:solidFill>
                <a:latin typeface="Times New Roman"/>
                <a:ea typeface="Times New Roman"/>
                <a:cs typeface="Times New Roman"/>
                <a:sym typeface="Times New Roman"/>
              </a:rPr>
              <a:t> (Tolman &amp; Honzik</a:t>
            </a:r>
            <a:r>
              <a:rPr lang="en" sz="2800"/>
              <a:t>, </a:t>
            </a:r>
            <a:r>
              <a:rPr lang="en" sz="2800" b="0" i="0" u="none">
                <a:solidFill>
                  <a:schemeClr val="dk1"/>
                </a:solidFill>
                <a:latin typeface="Times New Roman"/>
                <a:ea typeface="Times New Roman"/>
                <a:cs typeface="Times New Roman"/>
                <a:sym typeface="Times New Roman"/>
              </a:rPr>
              <a:t>1930)</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Dag 1: Doolhof zonder voedsel / Niets</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Dag 2: Doolhof met voedsel</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sneller voedsel terugvinden op Dag 2 als 	doolhof zonder voedsel op Dag 1</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Voor </a:t>
            </a:r>
            <a:r>
              <a:rPr lang="en" sz="2800" b="0" i="0" u="none">
                <a:solidFill>
                  <a:srgbClr val="FF0000"/>
                </a:solidFill>
                <a:latin typeface="Times New Roman"/>
                <a:ea typeface="Times New Roman"/>
                <a:cs typeface="Times New Roman"/>
                <a:sym typeface="Times New Roman"/>
              </a:rPr>
              <a:t>functionele psycholoog</a:t>
            </a:r>
            <a:r>
              <a:rPr lang="en" sz="2800" b="0" i="0" u="none">
                <a:solidFill>
                  <a:schemeClr val="dk1"/>
                </a:solidFill>
                <a:latin typeface="Times New Roman"/>
                <a:ea typeface="Times New Roman"/>
                <a:cs typeface="Times New Roman"/>
                <a:sym typeface="Times New Roman"/>
              </a:rPr>
              <a:t>: Niet speciaal</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Bdag2 = f (Er-dag1) = functionele oorzaak</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Voor </a:t>
            </a:r>
            <a:r>
              <a:rPr lang="en" sz="2800" b="0" i="0" u="none">
                <a:solidFill>
                  <a:srgbClr val="FF0000"/>
                </a:solidFill>
                <a:latin typeface="Times New Roman"/>
                <a:ea typeface="Times New Roman"/>
                <a:cs typeface="Times New Roman"/>
                <a:sym typeface="Times New Roman"/>
              </a:rPr>
              <a:t>cognitieve psycholoog</a:t>
            </a:r>
            <a:r>
              <a:rPr lang="en" sz="2800" b="0" i="0" u="none">
                <a:solidFill>
                  <a:schemeClr val="dk1"/>
                </a:solidFill>
                <a:latin typeface="Times New Roman"/>
                <a:ea typeface="Times New Roman"/>
                <a:cs typeface="Times New Roman"/>
                <a:sym typeface="Times New Roman"/>
              </a:rPr>
              <a:t>: Cruciaal</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Er moet onmiddellijke oorzaak zijn op Dag 2 </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Enige mogelijkheid is kennis over doolhof</a:t>
            </a:r>
            <a:endParaRPr sz="24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9"/>
          <p:cNvSpPr txBox="1"/>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 sz="1400" b="0" i="0" u="none">
                <a:solidFill>
                  <a:schemeClr val="dk1"/>
                </a:solidFill>
                <a:latin typeface="Times New Roman"/>
                <a:ea typeface="Times New Roman"/>
                <a:cs typeface="Times New Roman"/>
                <a:sym typeface="Times New Roman"/>
              </a:rPr>
              <a:t>35</a:t>
            </a:fld>
            <a:endParaRPr/>
          </a:p>
        </p:txBody>
      </p:sp>
      <p:pic>
        <p:nvPicPr>
          <p:cNvPr id="322" name="Google Shape;322;p59" descr="https://media-cdn.tripadvisor.com/media/photo-s/08/be/7e/fc/sheraton-chicago-hotel.jpg"/>
          <p:cNvPicPr preferRelativeResize="0"/>
          <p:nvPr/>
        </p:nvPicPr>
        <p:blipFill rotWithShape="1">
          <a:blip r:embed="rId3">
            <a:alphaModFix/>
          </a:blip>
          <a:srcRect/>
          <a:stretch/>
        </p:blipFill>
        <p:spPr>
          <a:xfrm>
            <a:off x="1460637" y="881059"/>
            <a:ext cx="5523309" cy="4148138"/>
          </a:xfrm>
          <a:prstGeom prst="rect">
            <a:avLst/>
          </a:prstGeom>
          <a:noFill/>
          <a:ln>
            <a:noFill/>
          </a:ln>
        </p:spPr>
      </p:pic>
      <p:pic>
        <p:nvPicPr>
          <p:cNvPr id="323" name="Google Shape;323;p59"/>
          <p:cNvPicPr preferRelativeResize="0"/>
          <p:nvPr/>
        </p:nvPicPr>
        <p:blipFill rotWithShape="1">
          <a:blip r:embed="rId4">
            <a:alphaModFix/>
          </a:blip>
          <a:srcRect/>
          <a:stretch/>
        </p:blipFill>
        <p:spPr>
          <a:xfrm>
            <a:off x="5389562" y="1107281"/>
            <a:ext cx="3754437" cy="2065734"/>
          </a:xfrm>
          <a:prstGeom prst="rect">
            <a:avLst/>
          </a:prstGeom>
          <a:noFill/>
          <a:ln>
            <a:noFill/>
          </a:ln>
        </p:spPr>
      </p:pic>
      <p:pic>
        <p:nvPicPr>
          <p:cNvPr id="324" name="Google Shape;324;p59"/>
          <p:cNvPicPr preferRelativeResize="0"/>
          <p:nvPr/>
        </p:nvPicPr>
        <p:blipFill rotWithShape="1">
          <a:blip r:embed="rId5">
            <a:alphaModFix/>
          </a:blip>
          <a:srcRect/>
          <a:stretch/>
        </p:blipFill>
        <p:spPr>
          <a:xfrm>
            <a:off x="0" y="1107281"/>
            <a:ext cx="2674144" cy="2065734"/>
          </a:xfrm>
          <a:prstGeom prst="rect">
            <a:avLst/>
          </a:prstGeom>
          <a:noFill/>
          <a:ln>
            <a:noFill/>
          </a:ln>
        </p:spPr>
      </p:pic>
      <p:sp>
        <p:nvSpPr>
          <p:cNvPr id="325" name="Google Shape;325;p59"/>
          <p:cNvSpPr txBox="1"/>
          <p:nvPr/>
        </p:nvSpPr>
        <p:spPr>
          <a:xfrm>
            <a:off x="641400" y="107934"/>
            <a:ext cx="8256600" cy="4160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None/>
            </a:pPr>
            <a:r>
              <a:rPr lang="en" sz="2800" b="1" i="0" u="sng">
                <a:solidFill>
                  <a:schemeClr val="dk1"/>
                </a:solidFill>
                <a:latin typeface="Times New Roman"/>
                <a:ea typeface="Times New Roman"/>
                <a:cs typeface="Times New Roman"/>
                <a:sym typeface="Times New Roman"/>
              </a:rPr>
              <a:t>BOX 0.4 : Behaviorisme en de “cognitieve revolutie”</a:t>
            </a:r>
            <a:endParaRPr/>
          </a:p>
          <a:p>
            <a:pPr marL="0" marR="0" lvl="0" indent="0" algn="l" rtl="0">
              <a:lnSpc>
                <a:spcPct val="100000"/>
              </a:lnSpc>
              <a:spcBef>
                <a:spcPts val="0"/>
              </a:spcBef>
              <a:spcAft>
                <a:spcPts val="0"/>
              </a:spcAft>
              <a:buNone/>
            </a:pPr>
            <a:endParaRPr sz="2800" b="1" i="0" u="sng">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0"/>
          <p:cNvSpPr txBox="1">
            <a:spLocks noGrp="1"/>
          </p:cNvSpPr>
          <p:nvPr>
            <p:ph type="body" idx="1"/>
          </p:nvPr>
        </p:nvSpPr>
        <p:spPr>
          <a:xfrm>
            <a:off x="685800" y="250031"/>
            <a:ext cx="7772400" cy="41600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0.3.3. Relatie functionele – cognitieve psychologie</a:t>
            </a:r>
            <a:endParaRPr/>
          </a:p>
          <a:p>
            <a:pPr marL="342900" lvl="0" indent="-165100" algn="l" rtl="0">
              <a:spcBef>
                <a:spcPts val="560"/>
              </a:spcBef>
              <a:spcAft>
                <a:spcPts val="0"/>
              </a:spcAft>
              <a:buClr>
                <a:schemeClr val="dk1"/>
              </a:buClr>
              <a:buSzPts val="2800"/>
              <a:buFont typeface="Times New Roman"/>
              <a:buNone/>
            </a:pPr>
            <a:endParaRPr sz="2800" b="0" i="1" u="sng">
              <a:solidFill>
                <a:schemeClr val="dk1"/>
              </a:solidFill>
              <a:latin typeface="Times New Roman"/>
              <a:ea typeface="Times New Roman"/>
              <a:cs typeface="Times New Roman"/>
              <a:sym typeface="Times New Roman"/>
            </a:endParaRPr>
          </a:p>
        </p:txBody>
      </p:sp>
      <p:pic>
        <p:nvPicPr>
          <p:cNvPr id="331" name="Google Shape;331;p60"/>
          <p:cNvPicPr preferRelativeResize="0"/>
          <p:nvPr/>
        </p:nvPicPr>
        <p:blipFill rotWithShape="1">
          <a:blip r:embed="rId3">
            <a:alphaModFix/>
          </a:blip>
          <a:srcRect/>
          <a:stretch/>
        </p:blipFill>
        <p:spPr>
          <a:xfrm>
            <a:off x="63500" y="735806"/>
            <a:ext cx="9017000" cy="42660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1"/>
          <p:cNvSpPr txBox="1"/>
          <p:nvPr/>
        </p:nvSpPr>
        <p:spPr>
          <a:xfrm>
            <a:off x="250825" y="4731544"/>
            <a:ext cx="5545137" cy="41195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sz="1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b="0" i="0" u="none">
              <a:solidFill>
                <a:schemeClr val="dk1"/>
              </a:solidFill>
              <a:latin typeface="Times New Roman"/>
              <a:ea typeface="Times New Roman"/>
              <a:cs typeface="Times New Roman"/>
              <a:sym typeface="Times New Roman"/>
            </a:endParaRPr>
          </a:p>
        </p:txBody>
      </p:sp>
      <p:pic>
        <p:nvPicPr>
          <p:cNvPr id="337" name="Google Shape;337;p61"/>
          <p:cNvPicPr preferRelativeResize="0"/>
          <p:nvPr/>
        </p:nvPicPr>
        <p:blipFill rotWithShape="1">
          <a:blip r:embed="rId3">
            <a:alphaModFix/>
          </a:blip>
          <a:srcRect/>
          <a:stretch/>
        </p:blipFill>
        <p:spPr>
          <a:xfrm>
            <a:off x="-196850" y="86915"/>
            <a:ext cx="9340850" cy="486132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2"/>
          <p:cNvSpPr txBox="1">
            <a:spLocks noGrp="1"/>
          </p:cNvSpPr>
          <p:nvPr>
            <p:ph type="body" idx="1"/>
          </p:nvPr>
        </p:nvSpPr>
        <p:spPr>
          <a:xfrm>
            <a:off x="395287" y="250031"/>
            <a:ext cx="8353425" cy="432196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WISSELWERKING ENKEL ALS STRIKT ONDERSCHEID  EFFECT vs. MENTAAL PROCES</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vb. Klassieke conditionering als effect verwarren met mentaal proces (vb., het vormen associaties)</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63"/>
          <p:cNvPicPr preferRelativeResize="0"/>
          <p:nvPr/>
        </p:nvPicPr>
        <p:blipFill rotWithShape="1">
          <a:blip r:embed="rId3">
            <a:alphaModFix/>
          </a:blip>
          <a:srcRect/>
          <a:stretch/>
        </p:blipFill>
        <p:spPr>
          <a:xfrm>
            <a:off x="1294299" y="41013"/>
            <a:ext cx="6555401" cy="506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body" idx="1"/>
          </p:nvPr>
        </p:nvSpPr>
        <p:spPr>
          <a:xfrm>
            <a:off x="107950" y="141684"/>
            <a:ext cx="8785225" cy="4860131"/>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 sz="2800" b="0" i="0" u="sng">
                <a:solidFill>
                  <a:schemeClr val="dk1"/>
                </a:solidFill>
                <a:latin typeface="Times New Roman"/>
                <a:ea typeface="Times New Roman"/>
                <a:cs typeface="Times New Roman"/>
                <a:sym typeface="Times New Roman"/>
              </a:rPr>
              <a:t>III. ONDERSTEUNING</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1. Cursustekst is essentieel: </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versie 2020 (gebruik geen oudere versies) </a:t>
            </a:r>
            <a:endParaRPr/>
          </a:p>
          <a:p>
            <a:pPr marL="609600" lvl="0" indent="-609600" algn="l" rtl="0">
              <a:lnSpc>
                <a:spcPct val="90000"/>
              </a:lnSpc>
              <a:spcBef>
                <a:spcPts val="480"/>
              </a:spcBef>
              <a:spcAft>
                <a:spcPts val="0"/>
              </a:spcAft>
              <a:buClr>
                <a:schemeClr val="dk1"/>
              </a:buClr>
              <a:buSzPts val="2400"/>
              <a:buFont typeface="Times New Roman"/>
              <a:buNone/>
            </a:pPr>
            <a:r>
              <a:rPr lang="en" sz="2400" b="0" i="0" u="none">
                <a:solidFill>
                  <a:schemeClr val="dk1"/>
                </a:solidFill>
                <a:latin typeface="Times New Roman"/>
                <a:ea typeface="Times New Roman"/>
                <a:cs typeface="Times New Roman"/>
                <a:sym typeface="Times New Roman"/>
              </a:rPr>
              <a:t>	</a:t>
            </a:r>
            <a:r>
              <a:rPr lang="en" sz="2400" b="0" i="1" u="none">
                <a:solidFill>
                  <a:schemeClr val="dk1"/>
                </a:solidFill>
                <a:latin typeface="Times New Roman"/>
                <a:ea typeface="Times New Roman"/>
                <a:cs typeface="Times New Roman"/>
                <a:sym typeface="Times New Roman"/>
              </a:rPr>
              <a:t>De Houwer, J., &amp; Hughes, S. (in press). The psychology of learning: An introduction from a functional-cognitive perspective. Boston, MA: The MIT Press. [CC-BY-SA]</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pdf op Ufora; hard copy bij cursusdienst (zie ufora)</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de boxen moeten niet gekend zijn</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enkel wat in cursustekst maar lessen goed als 1ste kennismaking want vrij abstracte, moeilijke leerstof</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=&gt; Hfst 0 is fundament, daarna bijhouden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64"/>
          <p:cNvPicPr preferRelativeResize="0"/>
          <p:nvPr/>
        </p:nvPicPr>
        <p:blipFill rotWithShape="1">
          <a:blip r:embed="rId3">
            <a:alphaModFix/>
          </a:blip>
          <a:srcRect/>
          <a:stretch/>
        </p:blipFill>
        <p:spPr>
          <a:xfrm>
            <a:off x="989825" y="141675"/>
            <a:ext cx="7164357" cy="50018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p:nvPr>
        </p:nvSpPr>
        <p:spPr>
          <a:xfrm>
            <a:off x="622412" y="94038"/>
            <a:ext cx="7772400" cy="52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Times New Roman"/>
              <a:buNone/>
            </a:pPr>
            <a:r>
              <a:rPr lang="en" sz="4000" b="1" i="0">
                <a:solidFill>
                  <a:schemeClr val="dk2"/>
                </a:solidFill>
                <a:latin typeface="Times New Roman"/>
                <a:ea typeface="Times New Roman"/>
                <a:cs typeface="Times New Roman"/>
                <a:sym typeface="Times New Roman"/>
              </a:rPr>
              <a:t>0.4. Opbouw van cursus</a:t>
            </a:r>
            <a:r>
              <a:rPr lang="en" sz="4000" b="0" i="0" u="none">
                <a:solidFill>
                  <a:schemeClr val="dk2"/>
                </a:solidFill>
                <a:latin typeface="Times New Roman"/>
                <a:ea typeface="Times New Roman"/>
                <a:cs typeface="Times New Roman"/>
                <a:sym typeface="Times New Roman"/>
              </a:rPr>
              <a:t> </a:t>
            </a:r>
            <a:endParaRPr/>
          </a:p>
        </p:txBody>
      </p:sp>
      <p:sp>
        <p:nvSpPr>
          <p:cNvPr id="358" name="Google Shape;358;p65"/>
          <p:cNvSpPr txBox="1">
            <a:spLocks noGrp="1"/>
          </p:cNvSpPr>
          <p:nvPr>
            <p:ph type="body" idx="1"/>
          </p:nvPr>
        </p:nvSpPr>
        <p:spPr>
          <a:xfrm>
            <a:off x="135000" y="826675"/>
            <a:ext cx="9009000" cy="3782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1. Vijf hoofdstukken (naast inleid</a:t>
            </a:r>
            <a:r>
              <a:rPr lang="en" sz="2800"/>
              <a:t>end hoofdstuk)</a:t>
            </a:r>
            <a:r>
              <a:rPr lang="en" sz="2800" b="0" i="0" u="none">
                <a:solidFill>
                  <a:schemeClr val="dk1"/>
                </a:solidFill>
                <a:latin typeface="Times New Roman"/>
                <a:ea typeface="Times New Roman"/>
                <a:cs typeface="Times New Roman"/>
                <a:sym typeface="Times New Roman"/>
              </a:rPr>
              <a:t>:</a:t>
            </a:r>
            <a:endParaRPr sz="28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0"/>
              </a:spcBef>
              <a:spcAft>
                <a:spcPts val="0"/>
              </a:spcAft>
              <a:buClr>
                <a:schemeClr val="dk1"/>
              </a:buClr>
              <a:buSzPts val="2800"/>
              <a:buFont typeface="Times New Roman"/>
              <a:buNone/>
            </a:pPr>
            <a:endParaRPr sz="2800"/>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Hoofdstuk I: Effecten van niet-contingente prikkelaanbieding</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Hoofdstuk II: Klassieke conditionering</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Hoofdstuk III: Operante conditionering</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Hoofdstuk IV: Complexe vormen van leren</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Hoofdstuk V: Toegepaste leerpsychologie (Engels)</a:t>
            </a:r>
            <a:endParaRPr/>
          </a:p>
          <a:p>
            <a:pPr marL="342900" lvl="0" indent="-342900" algn="l" rtl="0">
              <a:lnSpc>
                <a:spcPct val="9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6"/>
          <p:cNvSpPr txBox="1">
            <a:spLocks noGrp="1"/>
          </p:cNvSpPr>
          <p:nvPr>
            <p:ph type="body" idx="1"/>
          </p:nvPr>
        </p:nvSpPr>
        <p:spPr>
          <a:xfrm>
            <a:off x="685800" y="357188"/>
            <a:ext cx="7772400" cy="421481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Times New Roman"/>
              <a:buNone/>
            </a:pPr>
            <a:r>
              <a:rPr lang="en" sz="2800"/>
              <a:t>2. Opbouw elk hoofdstuk: beide benaderingen</a:t>
            </a:r>
            <a:endParaRPr/>
          </a:p>
          <a:p>
            <a:pPr marL="342900" lvl="0" indent="-342900" algn="l" rtl="0">
              <a:lnSpc>
                <a:spcPct val="90000"/>
              </a:lnSpc>
              <a:spcBef>
                <a:spcPts val="560"/>
              </a:spcBef>
              <a:spcAft>
                <a:spcPts val="0"/>
              </a:spcAft>
              <a:buClr>
                <a:schemeClr val="dk1"/>
              </a:buClr>
              <a:buSzPts val="2800"/>
              <a:buFont typeface="Times New Roman"/>
              <a:buNone/>
            </a:pPr>
            <a:r>
              <a:rPr lang="en" sz="2800"/>
              <a:t>- Functionele kennis</a:t>
            </a:r>
            <a:endParaRPr/>
          </a:p>
          <a:p>
            <a:pPr marL="342900" lvl="0" indent="-342900" algn="l" rtl="0">
              <a:lnSpc>
                <a:spcPct val="90000"/>
              </a:lnSpc>
              <a:spcBef>
                <a:spcPts val="560"/>
              </a:spcBef>
              <a:spcAft>
                <a:spcPts val="0"/>
              </a:spcAft>
              <a:buClr>
                <a:schemeClr val="dk1"/>
              </a:buClr>
              <a:buSzPts val="2800"/>
              <a:buFont typeface="Times New Roman"/>
              <a:buNone/>
            </a:pPr>
            <a:r>
              <a:rPr lang="en" sz="2800"/>
              <a:t>- Mentale proces theorieën</a:t>
            </a:r>
            <a:endParaRPr/>
          </a:p>
          <a:p>
            <a:pPr marL="342900" lvl="0" indent="-342900" algn="l" rtl="0">
              <a:lnSpc>
                <a:spcPct val="100000"/>
              </a:lnSpc>
              <a:spcBef>
                <a:spcPts val="0"/>
              </a:spcBef>
              <a:spcAft>
                <a:spcPts val="0"/>
              </a:spcAft>
              <a:buClr>
                <a:schemeClr val="dk1"/>
              </a:buClr>
              <a:buSzPts val="2800"/>
              <a:buFont typeface="Times New Roman"/>
              <a:buNone/>
            </a:pPr>
            <a:endParaRPr sz="2800"/>
          </a:p>
          <a:p>
            <a:pPr marL="342900" lvl="0" indent="-342900" algn="l" rtl="0">
              <a:lnSpc>
                <a:spcPct val="10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3. Wat niet?</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andere determinanten gedrag (vb., genen)</a:t>
            </a:r>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 neurowetenschap (en connectionisme)</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rgbClr val="FF0000"/>
              </a:buClr>
              <a:buSzPts val="2800"/>
              <a:buFont typeface="Times New Roman"/>
              <a:buNone/>
            </a:pPr>
            <a:r>
              <a:rPr lang="en" sz="2800" b="0" i="0" u="none">
                <a:solidFill>
                  <a:srgbClr val="FF0000"/>
                </a:solidFill>
                <a:latin typeface="Times New Roman"/>
                <a:ea typeface="Times New Roman"/>
                <a:cs typeface="Times New Roman"/>
                <a:sym typeface="Times New Roman"/>
              </a:rPr>
              <a:t>BASISVISIE: </a:t>
            </a:r>
            <a:endParaRPr/>
          </a:p>
          <a:p>
            <a:pPr marL="342900" lvl="0" indent="-342900" algn="l" rtl="0">
              <a:lnSpc>
                <a:spcPct val="100000"/>
              </a:lnSpc>
              <a:spcBef>
                <a:spcPts val="560"/>
              </a:spcBef>
              <a:spcAft>
                <a:spcPts val="0"/>
              </a:spcAft>
              <a:buClr>
                <a:srgbClr val="FF0000"/>
              </a:buClr>
              <a:buSzPts val="2800"/>
              <a:buFont typeface="Times New Roman"/>
              <a:buNone/>
            </a:pPr>
            <a:r>
              <a:rPr lang="en" sz="2800" b="0" i="0" u="none">
                <a:solidFill>
                  <a:srgbClr val="FF0000"/>
                </a:solidFill>
                <a:latin typeface="Times New Roman"/>
                <a:ea typeface="Times New Roman"/>
                <a:cs typeface="Times New Roman"/>
                <a:sym typeface="Times New Roman"/>
              </a:rPr>
              <a:t>Leerpsychologie als bril om de gedrag te begrijpen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body" idx="1"/>
          </p:nvPr>
        </p:nvSpPr>
        <p:spPr>
          <a:xfrm>
            <a:off x="674550" y="349925"/>
            <a:ext cx="4116900" cy="308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3600">
                <a:solidFill>
                  <a:srgbClr val="000000"/>
                </a:solidFill>
                <a:latin typeface="Arial"/>
                <a:ea typeface="Arial"/>
                <a:cs typeface="Arial"/>
                <a:sym typeface="Arial"/>
              </a:rPr>
              <a:t>Noteer in één minuut de belangrijkste dingen die je tijdens deze les hebt geleerd.</a:t>
            </a:r>
            <a:endParaRPr sz="3600">
              <a:solidFill>
                <a:srgbClr val="000000"/>
              </a:solidFill>
              <a:latin typeface="Arial"/>
              <a:ea typeface="Arial"/>
              <a:cs typeface="Arial"/>
              <a:sym typeface="Arial"/>
            </a:endParaRPr>
          </a:p>
          <a:p>
            <a:pPr marL="0" lvl="0" indent="0" algn="l" rtl="0">
              <a:spcBef>
                <a:spcPts val="360"/>
              </a:spcBef>
              <a:spcAft>
                <a:spcPts val="0"/>
              </a:spcAft>
              <a:buNone/>
            </a:pPr>
            <a:endParaRPr>
              <a:solidFill>
                <a:srgbClr val="000000"/>
              </a:solidFill>
            </a:endParaRPr>
          </a:p>
        </p:txBody>
      </p:sp>
      <p:pic>
        <p:nvPicPr>
          <p:cNvPr id="369" name="Google Shape;369;p67">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sp>
        <p:nvSpPr>
          <p:cNvPr id="370" name="Google Shape;370;p67">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p67"/>
          <p:cNvPicPr preferRelativeResize="0"/>
          <p:nvPr/>
        </p:nvPicPr>
        <p:blipFill>
          <a:blip r:embed="rId6">
            <a:alphaModFix/>
          </a:blip>
          <a:stretch>
            <a:fillRect/>
          </a:stretch>
        </p:blipFill>
        <p:spPr>
          <a:xfrm>
            <a:off x="4574825" y="0"/>
            <a:ext cx="4276725" cy="4701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body" idx="1"/>
          </p:nvPr>
        </p:nvSpPr>
        <p:spPr>
          <a:xfrm>
            <a:off x="179387" y="141684"/>
            <a:ext cx="8785225" cy="4607719"/>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2. Elektronisch leerplatform (Ufora: </a:t>
            </a:r>
            <a:r>
              <a:rPr lang="en" sz="3200" b="1" i="0" u="none">
                <a:solidFill>
                  <a:schemeClr val="dk1"/>
                </a:solidFill>
                <a:latin typeface="Times New Roman"/>
                <a:ea typeface="Times New Roman"/>
                <a:cs typeface="Times New Roman"/>
                <a:sym typeface="Times New Roman"/>
              </a:rPr>
              <a:t>H000358A 2019</a:t>
            </a:r>
            <a:r>
              <a:rPr lang="en" sz="2800" b="0" i="0" u="none">
                <a:solidFill>
                  <a:schemeClr val="dk1"/>
                </a:solidFill>
                <a:latin typeface="Times New Roman"/>
                <a:ea typeface="Times New Roman"/>
                <a:cs typeface="Times New Roman"/>
                <a:sym typeface="Times New Roman"/>
              </a:rPr>
              <a:t>) </a:t>
            </a:r>
            <a:endParaRPr/>
          </a:p>
          <a:p>
            <a:pPr marL="6096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10668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Powerpoint files (samenvatting; op Ufora voor les)</a:t>
            </a:r>
            <a:endParaRPr sz="2800" b="0" i="0" u="none">
              <a:solidFill>
                <a:schemeClr val="dk1"/>
              </a:solidFill>
              <a:latin typeface="Times New Roman"/>
              <a:ea typeface="Times New Roman"/>
              <a:cs typeface="Times New Roman"/>
              <a:sym typeface="Times New Roman"/>
            </a:endParaRPr>
          </a:p>
          <a:p>
            <a:pPr marL="1066800" lvl="0" indent="-609600" algn="l" rtl="0">
              <a:lnSpc>
                <a:spcPct val="90000"/>
              </a:lnSpc>
              <a:spcBef>
                <a:spcPts val="560"/>
              </a:spcBef>
              <a:spcAft>
                <a:spcPts val="0"/>
              </a:spcAft>
              <a:buClr>
                <a:schemeClr val="dk1"/>
              </a:buClr>
              <a:buSzPts val="2800"/>
              <a:buFont typeface="Times New Roman"/>
              <a:buNone/>
            </a:pPr>
            <a:r>
              <a:rPr lang="en" sz="2800"/>
              <a:t>- opname van lessen (onder “inhoud/lesopnames”)</a:t>
            </a:r>
            <a:endParaRPr sz="2800"/>
          </a:p>
          <a:p>
            <a:pPr marL="10668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Vraag en antwoord (voor en na 2009)</a:t>
            </a:r>
            <a:endParaRPr/>
          </a:p>
          <a:p>
            <a:pPr marL="10668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(oude) videofragmenten</a:t>
            </a:r>
            <a:endParaRPr/>
          </a:p>
          <a:p>
            <a:pPr marL="10668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links youtube video’s</a:t>
            </a:r>
            <a:endParaRPr sz="2800" b="0" i="0" u="none">
              <a:solidFill>
                <a:schemeClr val="dk1"/>
              </a:solidFill>
              <a:latin typeface="Times New Roman"/>
              <a:ea typeface="Times New Roman"/>
              <a:cs typeface="Times New Roman"/>
              <a:sym typeface="Times New Roman"/>
            </a:endParaRPr>
          </a:p>
          <a:p>
            <a:pPr marL="1066800" lvl="0" indent="-609600" algn="l" rtl="0">
              <a:lnSpc>
                <a:spcPct val="90000"/>
              </a:lnSpc>
              <a:spcBef>
                <a:spcPts val="560"/>
              </a:spcBef>
              <a:spcAft>
                <a:spcPts val="0"/>
              </a:spcAft>
              <a:buClr>
                <a:schemeClr val="dk1"/>
              </a:buClr>
              <a:buSzPts val="2800"/>
              <a:buFont typeface="Times New Roman"/>
              <a:buNone/>
            </a:pPr>
            <a:r>
              <a:rPr lang="en" sz="2800"/>
              <a:t>- antwoorden op oefenvragen</a:t>
            </a:r>
            <a:endParaRPr sz="2800"/>
          </a:p>
          <a:p>
            <a:pPr marL="10668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kalender / aankondigingen</a:t>
            </a:r>
            <a:endParaRPr/>
          </a:p>
          <a:p>
            <a:pPr marL="1066800" lvl="0" indent="-6096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achtergrondliteratuur</a:t>
            </a:r>
            <a:endParaRPr sz="2800" b="0" i="0" u="none">
              <a:solidFill>
                <a:schemeClr val="dk1"/>
              </a:solidFill>
              <a:latin typeface="Times New Roman"/>
              <a:ea typeface="Times New Roman"/>
              <a:cs typeface="Times New Roman"/>
              <a:sym typeface="Times New Roman"/>
            </a:endParaRPr>
          </a:p>
          <a:p>
            <a:pPr marL="1066800" lvl="0" indent="-609600" algn="l" rtl="0">
              <a:lnSpc>
                <a:spcPct val="90000"/>
              </a:lnSpc>
              <a:spcBef>
                <a:spcPts val="560"/>
              </a:spcBef>
              <a:spcAft>
                <a:spcPts val="0"/>
              </a:spcAft>
              <a:buClr>
                <a:schemeClr val="dk1"/>
              </a:buClr>
              <a:buSzPts val="2800"/>
              <a:buFont typeface="Times New Roman"/>
              <a:buNone/>
            </a:pP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body" idx="1"/>
          </p:nvPr>
        </p:nvSpPr>
        <p:spPr>
          <a:xfrm>
            <a:off x="685800" y="303609"/>
            <a:ext cx="7772400" cy="426839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3. Lessen elke dinsdag van 13-16u (behalve 7/4 en 14/4); herbekijken </a:t>
            </a:r>
            <a:r>
              <a:rPr lang="en" sz="2800"/>
              <a:t>via Ufora</a:t>
            </a:r>
            <a:r>
              <a:rPr lang="en"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4. </a:t>
            </a:r>
            <a:r>
              <a:rPr lang="en" sz="2800"/>
              <a:t>Bijkomende literatuur voor verdieping</a:t>
            </a:r>
            <a:r>
              <a:rPr lang="en" sz="2800" b="0" i="0" u="none">
                <a:solidFill>
                  <a:schemeClr val="dk1"/>
                </a:solidFill>
                <a:latin typeface="Times New Roman"/>
                <a:ea typeface="Times New Roman"/>
                <a:cs typeface="Times New Roman"/>
                <a:sym typeface="Times New Roman"/>
              </a:rPr>
              <a:t>:</a:t>
            </a:r>
            <a:endParaRPr/>
          </a:p>
          <a:p>
            <a:pPr marL="342900" lvl="0" indent="-342900" algn="l" rtl="0">
              <a:lnSpc>
                <a:spcPct val="10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Artikels in Documenten op Minerva</a:t>
            </a:r>
            <a:endParaRPr/>
          </a:p>
          <a:p>
            <a:pPr marL="342900" lvl="0" indent="-342900" algn="l" rtl="0">
              <a:lnSpc>
                <a:spcPct val="10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Bouton (2007, 2016), Learning and Behavior (PPW.08E.0029)</a:t>
            </a:r>
            <a:endParaRPr/>
          </a:p>
          <a:p>
            <a:pPr marL="342900" lvl="0" indent="-342900" algn="l" rtl="0">
              <a:lnSpc>
                <a:spcPct val="10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Catania (2013). Learning (5</a:t>
            </a:r>
            <a:r>
              <a:rPr lang="en" sz="2800" b="0" i="0" u="none" baseline="30000">
                <a:solidFill>
                  <a:schemeClr val="dk1"/>
                </a:solidFill>
                <a:latin typeface="Times New Roman"/>
                <a:ea typeface="Times New Roman"/>
                <a:cs typeface="Times New Roman"/>
                <a:sym typeface="Times New Roman"/>
              </a:rPr>
              <a:t>th</a:t>
            </a:r>
            <a:r>
              <a:rPr lang="en" sz="2800" b="0" i="0" u="none">
                <a:solidFill>
                  <a:schemeClr val="dk1"/>
                </a:solidFill>
                <a:latin typeface="Times New Roman"/>
                <a:ea typeface="Times New Roman"/>
                <a:cs typeface="Times New Roman"/>
                <a:sym typeface="Times New Roman"/>
              </a:rPr>
              <a:t> ed). ( PPW.04E .0012 )</a:t>
            </a: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ctrTitle"/>
          </p:nvPr>
        </p:nvSpPr>
        <p:spPr>
          <a:xfrm>
            <a:off x="685800" y="1703250"/>
            <a:ext cx="7772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 sz="4400" b="0" i="0" u="none">
                <a:solidFill>
                  <a:schemeClr val="dk2"/>
                </a:solidFill>
                <a:latin typeface="Times New Roman"/>
                <a:ea typeface="Times New Roman"/>
                <a:cs typeface="Times New Roman"/>
                <a:sym typeface="Times New Roman"/>
              </a:rPr>
              <a:t>INLEIDEND HOOFDSTUK:</a:t>
            </a:r>
            <a:br>
              <a:rPr lang="en" sz="4400" b="0" i="0" u="none">
                <a:solidFill>
                  <a:schemeClr val="dk2"/>
                </a:solidFill>
                <a:latin typeface="Times New Roman"/>
                <a:ea typeface="Times New Roman"/>
                <a:cs typeface="Times New Roman"/>
                <a:sym typeface="Times New Roman"/>
              </a:rPr>
            </a:br>
            <a:r>
              <a:rPr lang="en" sz="4400" b="0" i="0" u="none">
                <a:solidFill>
                  <a:schemeClr val="dk2"/>
                </a:solidFill>
                <a:latin typeface="Times New Roman"/>
                <a:ea typeface="Times New Roman"/>
                <a:cs typeface="Times New Roman"/>
                <a:sym typeface="Times New Roman"/>
              </a:rPr>
              <a:t/>
            </a:r>
            <a:br>
              <a:rPr lang="en" sz="4400" b="0" i="0" u="none">
                <a:solidFill>
                  <a:schemeClr val="dk2"/>
                </a:solidFill>
                <a:latin typeface="Times New Roman"/>
                <a:ea typeface="Times New Roman"/>
                <a:cs typeface="Times New Roman"/>
                <a:sym typeface="Times New Roman"/>
              </a:rPr>
            </a:br>
            <a:r>
              <a:rPr lang="en" sz="4400" b="0" i="0" u="none">
                <a:solidFill>
                  <a:schemeClr val="dk2"/>
                </a:solidFill>
                <a:latin typeface="Times New Roman"/>
                <a:ea typeface="Times New Roman"/>
                <a:cs typeface="Times New Roman"/>
                <a:sym typeface="Times New Roman"/>
              </a:rPr>
              <a:t> </a:t>
            </a:r>
            <a:r>
              <a:rPr lang="en" sz="4400" b="1" i="0" u="none">
                <a:solidFill>
                  <a:schemeClr val="dk2"/>
                </a:solidFill>
                <a:latin typeface="Times New Roman"/>
                <a:ea typeface="Times New Roman"/>
                <a:cs typeface="Times New Roman"/>
                <a:sym typeface="Times New Roman"/>
              </a:rPr>
              <a:t>WAT IS LEREN EN </a:t>
            </a:r>
            <a:br>
              <a:rPr lang="en" sz="4400" b="1" i="0" u="none">
                <a:solidFill>
                  <a:schemeClr val="dk2"/>
                </a:solidFill>
                <a:latin typeface="Times New Roman"/>
                <a:ea typeface="Times New Roman"/>
                <a:cs typeface="Times New Roman"/>
                <a:sym typeface="Times New Roman"/>
              </a:rPr>
            </a:br>
            <a:r>
              <a:rPr lang="en" sz="4400" b="1" i="0" u="none">
                <a:solidFill>
                  <a:schemeClr val="dk2"/>
                </a:solidFill>
                <a:latin typeface="Times New Roman"/>
                <a:ea typeface="Times New Roman"/>
                <a:cs typeface="Times New Roman"/>
                <a:sym typeface="Times New Roman"/>
              </a:rPr>
              <a:t>HOE KAN MEN LEREN BESTUDEREN?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2"/>
          <p:cNvPicPr preferRelativeResize="0"/>
          <p:nvPr/>
        </p:nvPicPr>
        <p:blipFill rotWithShape="1">
          <a:blip r:embed="rId3">
            <a:alphaModFix/>
          </a:blip>
          <a:srcRect/>
          <a:stretch/>
        </p:blipFill>
        <p:spPr>
          <a:xfrm>
            <a:off x="1090975" y="75606"/>
            <a:ext cx="6857999" cy="49922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685800" y="195263"/>
            <a:ext cx="7772400" cy="64055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 sz="4400" b="1" i="0" u="none">
                <a:solidFill>
                  <a:schemeClr val="dk2"/>
                </a:solidFill>
                <a:latin typeface="Times New Roman"/>
                <a:ea typeface="Times New Roman"/>
                <a:cs typeface="Times New Roman"/>
                <a:sym typeface="Times New Roman"/>
              </a:rPr>
              <a:t>0.1. Wat is leren?</a:t>
            </a:r>
            <a:endParaRPr/>
          </a:p>
        </p:txBody>
      </p:sp>
      <p:sp>
        <p:nvSpPr>
          <p:cNvPr id="171" name="Google Shape;171;p33"/>
          <p:cNvSpPr txBox="1">
            <a:spLocks noGrp="1"/>
          </p:cNvSpPr>
          <p:nvPr>
            <p:ph type="body" idx="1"/>
          </p:nvPr>
        </p:nvSpPr>
        <p:spPr>
          <a:xfrm>
            <a:off x="685800" y="1006078"/>
            <a:ext cx="7772400" cy="413742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Times New Roman"/>
              <a:buNone/>
            </a:pPr>
            <a:r>
              <a:rPr lang="en" sz="2800" b="0" i="1" u="sng">
                <a:solidFill>
                  <a:schemeClr val="dk1"/>
                </a:solidFill>
                <a:latin typeface="Times New Roman"/>
                <a:ea typeface="Times New Roman"/>
                <a:cs typeface="Times New Roman"/>
                <a:sym typeface="Times New Roman"/>
              </a:rPr>
              <a:t>0.1.1. Leren als ontogenetische adaptatie</a:t>
            </a:r>
            <a:endParaRPr/>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Evolutie (Darwin): </a:t>
            </a:r>
            <a:r>
              <a:rPr lang="en" sz="2800" b="0" i="0" u="none">
                <a:solidFill>
                  <a:srgbClr val="FF0000"/>
                </a:solidFill>
                <a:latin typeface="Times New Roman"/>
                <a:ea typeface="Times New Roman"/>
                <a:cs typeface="Times New Roman"/>
                <a:sym typeface="Times New Roman"/>
              </a:rPr>
              <a:t>Fylogenetische adaptatie </a:t>
            </a:r>
            <a:r>
              <a:rPr lang="en" sz="2800"/>
              <a:t>(</a:t>
            </a:r>
            <a:r>
              <a:rPr lang="en" sz="2800" b="0" i="0" u="none">
                <a:solidFill>
                  <a:schemeClr val="dk1"/>
                </a:solidFill>
                <a:latin typeface="Times New Roman"/>
                <a:ea typeface="Times New Roman"/>
                <a:cs typeface="Times New Roman"/>
                <a:sym typeface="Times New Roman"/>
              </a:rPr>
              <a:t>aanpassing aan de omgeving over generaties heen, vb., nek van giraf, migratie Afrika-Zuid Amerika)</a:t>
            </a:r>
            <a:endParaRPr sz="2800" b="0" i="0" u="none">
              <a:solidFill>
                <a:schemeClr val="dk1"/>
              </a:solidFill>
              <a:latin typeface="Times New Roman"/>
              <a:ea typeface="Times New Roman"/>
              <a:cs typeface="Times New Roman"/>
              <a:sym typeface="Times New Roman"/>
            </a:endParaRPr>
          </a:p>
          <a:p>
            <a:pPr marL="342900" lvl="0" indent="0" algn="l" rtl="0">
              <a:lnSpc>
                <a:spcPct val="90000"/>
              </a:lnSpc>
              <a:spcBef>
                <a:spcPts val="560"/>
              </a:spcBef>
              <a:spcAft>
                <a:spcPts val="0"/>
              </a:spcAft>
              <a:buNone/>
            </a:pPr>
            <a:endParaRPr sz="2800"/>
          </a:p>
          <a:p>
            <a:pPr marL="342900" lvl="0" indent="-342900" algn="l" rtl="0">
              <a:lnSpc>
                <a:spcPct val="90000"/>
              </a:lnSpc>
              <a:spcBef>
                <a:spcPts val="560"/>
              </a:spcBef>
              <a:spcAft>
                <a:spcPts val="0"/>
              </a:spcAft>
              <a:buClr>
                <a:schemeClr val="dk1"/>
              </a:buClr>
              <a:buSzPts val="2800"/>
              <a:buFont typeface="Times New Roman"/>
              <a:buChar char="-"/>
            </a:pPr>
            <a:r>
              <a:rPr lang="en" sz="2800" b="0" i="0" u="none">
                <a:solidFill>
                  <a:schemeClr val="dk1"/>
                </a:solidFill>
                <a:latin typeface="Times New Roman"/>
                <a:ea typeface="Times New Roman"/>
                <a:cs typeface="Times New Roman"/>
                <a:sym typeface="Times New Roman"/>
              </a:rPr>
              <a:t>Leren: </a:t>
            </a:r>
            <a:r>
              <a:rPr lang="en" sz="2800" b="0" i="0" u="none">
                <a:solidFill>
                  <a:srgbClr val="FF0000"/>
                </a:solidFill>
                <a:latin typeface="Times New Roman"/>
                <a:ea typeface="Times New Roman"/>
                <a:cs typeface="Times New Roman"/>
                <a:sym typeface="Times New Roman"/>
              </a:rPr>
              <a:t>Ontogenetische adaptatie </a:t>
            </a:r>
            <a:r>
              <a:rPr lang="en" sz="2800" b="0" i="0" u="none">
                <a:solidFill>
                  <a:schemeClr val="dk1"/>
                </a:solidFill>
                <a:latin typeface="Times New Roman"/>
                <a:ea typeface="Times New Roman"/>
                <a:cs typeface="Times New Roman"/>
                <a:sym typeface="Times New Roman"/>
              </a:rPr>
              <a:t>(aanpassing tijdens het leven van één organisme)</a:t>
            </a:r>
            <a:endParaRPr/>
          </a:p>
          <a:p>
            <a:pPr marL="342900" lvl="0" indent="-342900" algn="l" rtl="0">
              <a:lnSpc>
                <a:spcPct val="90000"/>
              </a:lnSpc>
              <a:spcBef>
                <a:spcPts val="560"/>
              </a:spcBef>
              <a:spcAft>
                <a:spcPts val="0"/>
              </a:spcAft>
              <a:buClr>
                <a:schemeClr val="dk1"/>
              </a:buClr>
              <a:buSzPts val="2800"/>
              <a:buFont typeface="Times New Roman"/>
              <a:buNone/>
            </a:pPr>
            <a:r>
              <a:rPr lang="en"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2406</Words>
  <Application>Microsoft Office PowerPoint</Application>
  <PresentationFormat>Diavoorstelling (16:9)</PresentationFormat>
  <Paragraphs>267</Paragraphs>
  <Slides>43</Slides>
  <Notes>43</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43</vt:i4>
      </vt:variant>
    </vt:vector>
  </HeadingPairs>
  <TitlesOfParts>
    <vt:vector size="47" baseType="lpstr">
      <vt:lpstr>Arial</vt:lpstr>
      <vt:lpstr>Times New Roman</vt:lpstr>
      <vt:lpstr>Simple Light</vt:lpstr>
      <vt:lpstr>Standaardontwerp</vt:lpstr>
      <vt:lpstr>LEERPSYCHOLOGIE</vt:lpstr>
      <vt:lpstr>PowerPoint-presentatie</vt:lpstr>
      <vt:lpstr>PowerPoint-presentatie</vt:lpstr>
      <vt:lpstr>PowerPoint-presentatie</vt:lpstr>
      <vt:lpstr>PowerPoint-presentatie</vt:lpstr>
      <vt:lpstr>PowerPoint-presentatie</vt:lpstr>
      <vt:lpstr>INLEIDEND HOOFDSTUK:   WAT IS LEREN EN  HOE KAN MEN LEREN BESTUDEREN?</vt:lpstr>
      <vt:lpstr>PowerPoint-presentatie</vt:lpstr>
      <vt:lpstr>0.1. Wat is leren?</vt:lpstr>
      <vt:lpstr>PowerPoint-presentatie</vt:lpstr>
      <vt:lpstr>PowerPoint-presentatie</vt:lpstr>
      <vt:lpstr>0.2. Types van leren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0.3. Een functioneel-cognitief kader voor de Leerpsychologie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0.4. Opbouw van cursus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LEERPSYCHOLOGIE</dc:title>
  <dc:creator>Jan De Houwer</dc:creator>
  <cp:lastModifiedBy>Jan De Houwer</cp:lastModifiedBy>
  <cp:revision>1</cp:revision>
  <dcterms:modified xsi:type="dcterms:W3CDTF">2020-02-11T07:51:49Z</dcterms:modified>
</cp:coreProperties>
</file>