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3"/>
  </p:notesMasterIdLst>
  <p:sldIdLst>
    <p:sldId id="256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d87f949ce_2_7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d87f949ce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7d87f949ce_2_114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7d87f949ce_2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d87f949ce_2_119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7d87f949ce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d87f949ce_2_12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7d87f949ce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d87f949ce_2_127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7d87f949ce_2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d87f949ce_2_13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g7d87f949ce_2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7d8883339d_1_9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1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g7d8883339d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7d8883339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7d8883339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This is a Pear Deck Multiple Choice Slide. Your current options are: A: changes have occurred in the brain, B: a regularity in the environment affects behavior, C: information is stored in semantic memory, D: rewards are offered,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7d8883339d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7d8883339d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This is a Pear Deck Multiple Choice Slide. Your current options are: A: classical conditioning, B: complex learning, C: operant conditioning, D: an effect of non-contingent stimulus presentation,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7d87f949ce_2_136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7d87f949ce_2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7d87f949ce_2_14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7d87f949ce_2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d87f949ce_2_8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7d87f949ce_2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7d87f949ce_2_14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7d87f949ce_2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7d87f949ce_2_15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g7d87f949ce_2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7d87f949ce_2_157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g7d87f949ce_2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7d87f949ce_2_16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g7d87f949ce_2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7d8883339d_1_1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1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g7d8883339d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d87f949ce_2_16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g7d87f949ce_2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7d87f949ce_2_169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g7d87f949ce_2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7d87f949ce_2_17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7d87f949ce_2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7d87f949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7d87f949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This is a Pear Deck Multiple Choice Slide. Your current options are: A: procedural description, B: a definition in terms of effect, C: a definition in terms of mental processes, D: all of the above alternatives are correct,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7d8883339d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7d8883339d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This is a Pear Deck Multiple Choice Slide. Your current options are: A: a confusion of different mental process statements, B: a confusion of a procedure and a functional statement, C: a confusion of procedure and mental process statement, D: a confusion of a functional statement and a mental process statement,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d87f949ce_2_8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7d87f949ce_2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7d87f949ce_2_17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g7d87f949ce_2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7d87f949ce_2_182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g7d87f949ce_2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7d87f949ce_2_194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g7d87f949ce_2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7d87f949ce_2_19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g7d87f949ce_2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7d87f949ce_2_206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g7d87f949ce_2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7d87f949ce_2_21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g7d87f949ce_2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7d87f949ce_2_216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g7d87f949ce_2_2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7d87f949ce_2_22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g7d87f949ce_2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7d87f949ce_2_224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g7d87f949ce_2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7d87f949ce_2_22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g7d87f949ce_2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d87f949ce_2_9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7d87f949ce_2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7d87f949ce_2_23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g7d87f949ce_2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d87f949ce_2_97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7d87f949ce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d87f949ce_2_10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7d87f949ce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d87f949ce_2_10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7d87f949ce_2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7d8883339d_1_4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100" cy="4114500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7d8883339d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d87f949ce_2_11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d87f949ce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 rot="5400000">
            <a:off x="5429250" y="1543050"/>
            <a:ext cx="4114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1466850" y="-323850"/>
            <a:ext cx="4114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3028950" y="-857250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VyIHZlcmFuZGVyaW5nZW4gemlqbiBvcGdldHJlZGVuIGluIGRlIGhlcnNlbmVuIiwiZWVuIHJlZ2VsbWF0aWdoZWlkIGluIGRlIG9tZ2V2aW5nIGVlbiBpbnZsb2VkIGhlZWZ0IG9wIGdlZHJhZyIsImVyIGluZm9ybWF0aWUgd29yZHQgb3BnZXNsYWdlbiBpbiBoZXQgaW4gaGV0IHNlbWFudGlzY2ggZ2VoZXVnZW4iLCJlciBiZWxvbmluZ2VuIHdvcmRlbiBhYW5nZWJvZGVuIl19pearId=magic-pear-shape-identifie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3bWdjeVAzY21ySU5STl9oVXhDSDJHUDJ0MGtuRkdqY3JyakZ3aV9Pb1lJIiwiY29udGVudElkIjoiY3VzdG9tLXJlc3BvbnNlLW11bHRpcGxlQ2hvaWNlIiwic2xpZGVJZCI6Imc3ZDg4ODMzMzlkXzFfMzgiLCJjb250ZW50SW5zdGFuY2VJZCI6IjE3bWdjeVAzY21ySU5STl9oVXhDSDJHUDJ0MGtuRkdqY3JyakZ3aV9Pb1lJLzkzOGE5MTM4LWUwODYtNGFiNS1hZTQ4LTc1NjI1YjU2ZGZmOCJ9pearId=magic-pear-metadata-identifier" TargetMode="Externa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tsYXNzaWVrZSBjb25kaXRpb25lcmluZyIsImNvbXBsZXggbGVyZW4iLCJvcGVyYW50ZSBjb25kaXRpb25lcmluZyIsImVlbiBlZmZlY3QgdmFuIG5pZXQtY29udGluZ2VudGUgcHJpa2tlbGFhbmJpZWRpbmciXX0=pearId=magic-pear-shape-identifier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3bWdjeVAzY21ySU5STl9oVXhDSDJHUDJ0MGtuRkdqY3JyakZ3aV9Pb1lJIiwiY29udGVudElkIjoiY3VzdG9tLXJlc3BvbnNlLW11bHRpcGxlQ2hvaWNlIiwic2xpZGVJZCI6Imc3ZDg4ODMzMzlkXzFfMzIiLCJjb250ZW50SW5zdGFuY2VJZCI6IjE3bWdjeVAzY21ySU5STl9oVXhDSDJHUDJ0MGtuRkdqY3JyakZ3aV9Pb1lJL2E1ZDNkYWY5LTFmZWMtNDViNy1hOGFhLWMzOTZmZjI0YTU4NCJ9pearId=magic-pear-metadata-identifier" TargetMode="Externa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nByb2NlZHVyZWxlIGJlc2NocmlqdmluZyIsImVlbiBkZWZpbml0aWUgaW4gdGVybWVuIHZhbiBlZmZlY3QiLCJlZW4gZGVmaW5pdGllIGluIHRlcm1lbiB2YW4gbWVudGFsZSBwcm9jZXNzZW4iLCJhbGxlIGJvdmVuc3RhYW5kZSBhbHRlcm5hdGlldmVuIHppam4gY29ycmVjdCJdfQ==pearId=magic-pear-shape-identifier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3bWdjeVAzY21ySU5STl9oVXhDSDJHUDJ0MGtuRkdqY3JyakZ3aV9Pb1lJIiwiY29udGVudElkIjoiY3VzdG9tLXJlc3BvbnNlLW11bHRpcGxlQ2hvaWNlIiwic2xpZGVJZCI6Imc3ZDg3Zjk0OWNlXzBfMCIsImNvbnRlbnRJbnN0YW5jZUlkIjoiMTdtZ2N5UDNjbXJJTlJOX2hVeENIMkdQMnQwa25GR2pjcnJqRndpX09vWUkvMTQ2OWY1MjgtMzdhNS00MjEwLTk2MjgtZGJjMDc2MGQxYWY5In0=pearId=magic-pear-metadata-identifier" TargetMode="Externa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VlbiB2ZXJ3YXJyaW5nIHZhbiB2ZXJzY2hpbGxlbmRlIG1lbnRhbGUgcHJvY2VzIHZlcmtsYXJpbmdlbiIsImVlbiB2ZXJ3YXJyaW5nIHZhbiBlZW4gcHJvY2VkdXJlIGVuIGVlbiBmdW5jdGlvbmVsZSB2ZXJrbGFyaW5nIiwiZWVuIHZlcndhcnJpbmcgdmFuIHByb2NlZHVyZSBlbiBtZW50YWxlIHByb2NlcyB2ZXJrbGFyaW5nIiwiZWVuIHZlcndhcnJpbmcgdmFuIGVlbiBmdW5jdGlvbmVsZSB2ZXJrbGFyaW5nIGVuIGVlbiBtZW50YWxlIHByb2NlcyB2ZXJrbGFyaW5nIl19pearId=magic-pear-shape-identifier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E3bWdjeVAzY21ySU5STl9oVXhDSDJHUDJ0MGtuRkdqY3JyakZ3aV9Pb1lJIiwiY29udGVudElkIjoiY3VzdG9tLXJlc3BvbnNlLW11bHRpcGxlQ2hvaWNlIiwic2xpZGVJZCI6Imc3ZDg4ODMzMzlkXzFfMTgiLCJjb250ZW50SW5zdGFuY2VJZCI6IjE3bWdjeVAzY21ySU5STl9oVXhDSDJHUDJ0MGtuRkdqY3JyakZ3aV9Pb1lJL2Q2OGNjNDQ0LTRhZjAtNGE2Yy05Nzk5LWI3YTIxYTI2MDJkNyJ9pearId=magic-pear-metadata-identifier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yoflearning.b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685800" y="331923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nl-BE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PSYCHOLOGY OF </a:t>
            </a:r>
            <a:r>
              <a:rPr lang="en" sz="44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 </a:t>
            </a:r>
            <a:endParaRPr dirty="0"/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371600" y="167061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Prof. Dr. Jan De Houwer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Prof. 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Sean Hughes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Experimental 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linical and 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ealth </a:t>
            </a:r>
            <a:r>
              <a:rPr lang="en" dirty="0"/>
              <a:t>P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sychology </a:t>
            </a:r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nl-BE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Ghent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University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Email: Jan.DeHouwer@UGent.be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dirty="0"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6"/>
          <p:cNvSpPr txBox="1">
            <a:spLocks noGrp="1"/>
          </p:cNvSpPr>
          <p:nvPr>
            <p:ph type="body" idx="1"/>
          </p:nvPr>
        </p:nvSpPr>
        <p:spPr>
          <a:xfrm>
            <a:off x="684212" y="789384"/>
            <a:ext cx="8135937" cy="4050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0.2.1 Types of regularities / patterns in the environment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Regularity = anything more than 1 event at 1 moment in time (De Houwer et al., 2013) 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in the occurrence of </a:t>
            </a:r>
            <a:r>
              <a:rPr lang="en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stimulus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food)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in the occurrence of </a:t>
            </a:r>
            <a:r>
              <a:rPr lang="en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stimuli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food on certain tree)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in the occurrence of </a:t>
            </a:r>
            <a:r>
              <a:rPr lang="en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behaviors and stimuli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(e.g., food when you shake the tree)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36"/>
          <p:cNvSpPr txBox="1">
            <a:spLocks noGrp="1"/>
          </p:cNvSpPr>
          <p:nvPr>
            <p:ph type="title"/>
          </p:nvPr>
        </p:nvSpPr>
        <p:spPr>
          <a:xfrm>
            <a:off x="611187" y="141684"/>
            <a:ext cx="7772400" cy="532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" sz="40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0.2. Types of learning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>
            <a:spLocks noGrp="1"/>
          </p:cNvSpPr>
          <p:nvPr>
            <p:ph type="body" idx="1"/>
          </p:nvPr>
        </p:nvSpPr>
        <p:spPr>
          <a:xfrm>
            <a:off x="271562" y="78759"/>
            <a:ext cx="8207400" cy="42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0.2.2. Types of learning 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Traditionally 3 types: 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effects of a regularity in the occurrence of 1 stimulus (e.g., repeated bang =&gt; reduction in response) </a:t>
            </a:r>
            <a:endParaRPr sz="2600" dirty="0"/>
          </a:p>
          <a:p>
            <a:pPr marL="4572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effects of non-contingent </a:t>
            </a:r>
            <a:r>
              <a:rPr lang="nl-BE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stimulus </a:t>
            </a:r>
            <a:r>
              <a:rPr lang="nl-BE" sz="2600" b="0" i="1" u="none" strike="noStrike" cap="none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presentations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600" dirty="0"/>
              <a:t>effects of a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regularity in the occurrence of 2 stimuli (e.g., relation b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ell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-food =&gt; salivation 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</a:t>
            </a:r>
            <a:r>
              <a:rPr lang="nl-BE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bell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classical conditioning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600" dirty="0"/>
              <a:t>effects of a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regularity in occurrence of behaviour and stimuli (e.g., link pushing-food=&gt; pushing more often) 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operant conditioning</a:t>
            </a:r>
            <a:endParaRPr sz="2600" dirty="0">
              <a:solidFill>
                <a:srgbClr val="FF0000"/>
              </a:solidFill>
            </a:endParaRP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body" idx="1"/>
          </p:nvPr>
        </p:nvSpPr>
        <p:spPr>
          <a:xfrm>
            <a:off x="68474" y="284075"/>
            <a:ext cx="87486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 learning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joint effect of multiple regularities 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 types of complex learning based on distinction between standard and meta-regularities </a:t>
            </a:r>
            <a:endParaRPr sz="2800"/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standard regularity: only individual stimuli and responses as elements (e.g., </a:t>
            </a:r>
            <a:r>
              <a:rPr lang="en" sz="2800"/>
              <a:t>tone-shock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meta-regularity: at least one regularity as an element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9"/>
          <p:cNvSpPr txBox="1">
            <a:spLocks noGrp="1"/>
          </p:cNvSpPr>
          <p:nvPr>
            <p:ph type="body" idx="1"/>
          </p:nvPr>
        </p:nvSpPr>
        <p:spPr>
          <a:xfrm>
            <a:off x="395287" y="411956"/>
            <a:ext cx="8062912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 types of complex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Moderated learning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joint impact of multiple standard regularities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	E.g. Sensory pre-conditioning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Phase 1: Light - Tone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Phase 2: Tone - Shock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Test: Light =&gt; elicits fear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0"/>
          <p:cNvSpPr txBox="1">
            <a:spLocks noGrp="1"/>
          </p:cNvSpPr>
          <p:nvPr>
            <p:ph type="body" idx="1"/>
          </p:nvPr>
        </p:nvSpPr>
        <p:spPr>
          <a:xfrm>
            <a:off x="685800" y="411956"/>
            <a:ext cx="7772400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Char char="-"/>
            </a:pP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Effects of meta-regularities</a:t>
            </a:r>
            <a:endParaRPr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Example: Relational matching to sample </a:t>
            </a:r>
            <a:endParaRPr/>
          </a:p>
        </p:txBody>
      </p:sp>
      <p:pic>
        <p:nvPicPr>
          <p:cNvPr id="208" name="Google Shape;20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616275"/>
            <a:ext cx="9144001" cy="2618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1"/>
          <p:cNvSpPr txBox="1">
            <a:spLocks noGrp="1"/>
          </p:cNvSpPr>
          <p:nvPr>
            <p:ph type="body" idx="1"/>
          </p:nvPr>
        </p:nvSpPr>
        <p:spPr>
          <a:xfrm>
            <a:off x="395287" y="411956"/>
            <a:ext cx="80628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>
                <a:solidFill>
                  <a:srgbClr val="FF0000"/>
                </a:solidFill>
              </a:rPr>
              <a:t>Overview of </a:t>
            </a:r>
            <a:r>
              <a:rPr lang="en" sz="2800" dirty="0"/>
              <a:t>learning types </a:t>
            </a: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 dirty="0"/>
              <a:t>Effects of non-contingent </a:t>
            </a:r>
            <a:r>
              <a:rPr lang="nl-BE" sz="2800" dirty="0"/>
              <a:t>stimulus </a:t>
            </a:r>
            <a:r>
              <a:rPr lang="nl-BE" sz="2800" dirty="0" err="1"/>
              <a:t>presentations</a:t>
            </a:r>
            <a:endParaRPr sz="2800" dirty="0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 dirty="0"/>
              <a:t>Classical conditioning </a:t>
            </a:r>
            <a:endParaRPr sz="2800" dirty="0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 dirty="0"/>
              <a:t>Operant conditioning </a:t>
            </a:r>
            <a:endParaRPr sz="2800" dirty="0"/>
          </a:p>
          <a:p>
            <a:pPr marL="45720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" sz="2800" dirty="0"/>
              <a:t>Complex learning </a:t>
            </a:r>
            <a:endParaRPr sz="2800" dirty="0"/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° moderated learning </a:t>
            </a:r>
            <a:endParaRPr sz="2800" dirty="0"/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° effects of meta-regulations </a:t>
            </a:r>
            <a:endParaRPr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2"/>
          <p:cNvSpPr txBox="1">
            <a:spLocks noGrp="1"/>
          </p:cNvSpPr>
          <p:nvPr>
            <p:ph type="body" idx="1"/>
          </p:nvPr>
        </p:nvSpPr>
        <p:spPr>
          <a:xfrm>
            <a:off x="112475" y="303675"/>
            <a:ext cx="8806500" cy="426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Exercise Question 1: If you say that learning has taken place, then you are claiming that 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1. there have been changes in the brain 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2. a regularity in the environment has an influence on behaviour 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3. information is stored in semantic memory 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4. rewards are offered 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 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219" name="Google Shape;219;p42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291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42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3"/>
          <p:cNvSpPr txBox="1">
            <a:spLocks noGrp="1"/>
          </p:cNvSpPr>
          <p:nvPr>
            <p:ph type="body" idx="1"/>
          </p:nvPr>
        </p:nvSpPr>
        <p:spPr>
          <a:xfrm>
            <a:off x="753300" y="134975"/>
            <a:ext cx="7772400" cy="41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Exercise Question 2: Suppose a rat </a:t>
            </a:r>
            <a:r>
              <a:rPr lang="nl-BE" sz="2400" dirty="0"/>
              <a:t>first</a:t>
            </a:r>
            <a:r>
              <a:rPr lang="en" sz="2400" dirty="0"/>
              <a:t> experiences that a tone is always followed by food. Then it learns that pressing a handle is followed by food. If, after experiencing both phases, the tone is </a:t>
            </a:r>
            <a:r>
              <a:rPr lang="nl-BE" sz="2400" dirty="0" err="1"/>
              <a:t>presented</a:t>
            </a:r>
            <a:r>
              <a:rPr lang="en" sz="2400" dirty="0"/>
              <a:t>, the rat will push the handle. This change in behavior is an example of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dirty="0"/>
              <a:t>Classical conditioning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dirty="0"/>
              <a:t>Complex learning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dirty="0"/>
              <a:t>Operant conditioning 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dirty="0"/>
              <a:t>Effects of non-contingent </a:t>
            </a:r>
            <a:r>
              <a:rPr lang="nl-BE" sz="2400" dirty="0"/>
              <a:t>stimulus </a:t>
            </a:r>
            <a:r>
              <a:rPr lang="nl-BE" sz="2400" dirty="0" err="1"/>
              <a:t>presentations</a:t>
            </a:r>
            <a:endParaRPr sz="24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 dirty="0"/>
          </a:p>
        </p:txBody>
      </p:sp>
      <p:pic>
        <p:nvPicPr>
          <p:cNvPr id="226" name="Google Shape;226;p4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291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43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4"/>
          <p:cNvSpPr txBox="1">
            <a:spLocks noGrp="1"/>
          </p:cNvSpPr>
          <p:nvPr>
            <p:ph type="body" idx="1"/>
          </p:nvPr>
        </p:nvSpPr>
        <p:spPr>
          <a:xfrm>
            <a:off x="123725" y="141675"/>
            <a:ext cx="8862900" cy="48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0.2.3. Difficulties in determining type of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Distinction based on what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assumed to be the cause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change in behavior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e.g. Pavlov's dog: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Behaviour: increase in salivation when hearing bell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possible causes: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repeatedly offering food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- BELL-FOOD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		=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 CONFOUNDS of different regularities so 	experimental </a:t>
            </a:r>
            <a:r>
              <a:rPr lang="en" sz="2800" dirty="0"/>
              <a:t>research with controls is needed </a:t>
            </a: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5"/>
          <p:cNvSpPr txBox="1">
            <a:spLocks noGrp="1"/>
          </p:cNvSpPr>
          <p:nvPr>
            <p:ph type="body" idx="1"/>
          </p:nvPr>
        </p:nvSpPr>
        <p:spPr>
          <a:xfrm>
            <a:off x="685800" y="389096"/>
            <a:ext cx="7772400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Distinction procedure vs effect </a:t>
            </a:r>
            <a:endParaRPr u="sng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Procedure = that which a researcher does: offering stimuli and observing behavior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e.g. Classical conditioning procedure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Effect = impact of regularity on behavior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(not directly observable)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.g. Classical conditioning as an effect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>
            <a:off x="685800" y="285750"/>
            <a:ext cx="7772400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OBJECTIVES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Knowledge about learning psychology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- historical importance, also recent insights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not the details, but the essence / introduction with references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2.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just facts but also insight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into </a:t>
            </a:r>
            <a:r>
              <a:rPr lang="en" sz="2800" dirty="0"/>
              <a:t>the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of (learning) psychology: thinking about goals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800" dirty="0"/>
              <a:t>	=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psychology as a heuristic framework with many applications </a:t>
            </a:r>
            <a:endParaRPr dirty="0"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46"/>
          <p:cNvSpPr txBox="1">
            <a:spLocks noGrp="1"/>
          </p:cNvSpPr>
          <p:nvPr>
            <p:ph type="title"/>
          </p:nvPr>
        </p:nvSpPr>
        <p:spPr>
          <a:xfrm>
            <a:off x="598487" y="650278"/>
            <a:ext cx="7772400" cy="5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" sz="40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 A functional-cognitive framework for </a:t>
            </a:r>
            <a:r>
              <a:rPr lang="nl-BE" sz="4000" b="1" i="0" u="none" dirty="0" err="1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nl-BE" sz="40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Psychology of Learning</a:t>
            </a:r>
            <a:r>
              <a:rPr lang="en" sz="4000" b="1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243" name="Google Shape;243;p46"/>
          <p:cNvSpPr txBox="1">
            <a:spLocks noGrp="1"/>
          </p:cNvSpPr>
          <p:nvPr>
            <p:ph type="body" idx="1"/>
          </p:nvPr>
        </p:nvSpPr>
        <p:spPr>
          <a:xfrm>
            <a:off x="148937" y="1782810"/>
            <a:ext cx="86715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approaches in </a:t>
            </a:r>
            <a:r>
              <a:rPr lang="nl-BE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32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psychology</a:t>
            </a:r>
            <a:r>
              <a:rPr lang="nl-BE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that differ in their objectives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" sz="32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Functional approach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B = f (Er)   </a:t>
            </a: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32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Cognitive approach</a:t>
            </a:r>
            <a:r>
              <a:rPr lang="en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Mental processes that influence behavior 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7"/>
          <p:cNvSpPr txBox="1">
            <a:spLocks noGrp="1"/>
          </p:cNvSpPr>
          <p:nvPr>
            <p:ph type="body" idx="1"/>
          </p:nvPr>
        </p:nvSpPr>
        <p:spPr>
          <a:xfrm>
            <a:off x="314400" y="0"/>
            <a:ext cx="8515200" cy="496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0.3.1. Functional approach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0.3.1.1. Environment as </a:t>
            </a:r>
            <a:r>
              <a:rPr lang="en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moderator </a:t>
            </a:r>
            <a:r>
              <a:rPr lang="en" sz="24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learning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(impact of Er on B) depends on / is moderated by characteristics of the environment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g.: Effect of “pushing lever – food” depends on how long the rat has not eaten.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" sz="2400" b="1" i="0" u="none" dirty="0">
              <a:solidFill>
                <a:schemeClr val="dk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1" i="0" u="none" dirty="0">
                <a:solidFill>
                  <a:schemeClr val="dk1"/>
                </a:solidFill>
              </a:rPr>
              <a:t>Aim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To discover moderators of learning: What aspects of the environment determine the impact of Er on B?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functional knowledge (knowledge about the "B = f(Er)" function) </a:t>
            </a: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1" i="0" u="none" dirty="0">
                <a:solidFill>
                  <a:schemeClr val="dk1"/>
                </a:solidFill>
              </a:rPr>
              <a:t>Method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Manipulating elements of the procedure </a:t>
            </a:r>
            <a:endParaRPr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8"/>
          <p:cNvSpPr txBox="1">
            <a:spLocks noGrp="1"/>
          </p:cNvSpPr>
          <p:nvPr>
            <p:ph type="body" idx="1"/>
          </p:nvPr>
        </p:nvSpPr>
        <p:spPr>
          <a:xfrm>
            <a:off x="101250" y="192840"/>
            <a:ext cx="89415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learning procedure includes 5 elements: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Stimuli and behaviors that constitute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regularity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 bell-food; light-shock; lever-food, ...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An observed behavior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e.g., salivation, skin conductance, frequency of pushing, ....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An organism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e.g. human, rat, fruit fly, plant, ...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Wider context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e.g. other tasks, local, past, ...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Nature of the regularity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 number of times </a:t>
            </a:r>
            <a:r>
              <a:rPr lang="nl-BE" sz="2400" dirty="0" err="1"/>
              <a:t>presented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duration of </a:t>
            </a:r>
            <a:r>
              <a:rPr lang="nl-BE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presentations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...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9"/>
          <p:cNvSpPr txBox="1">
            <a:spLocks noGrp="1"/>
          </p:cNvSpPr>
          <p:nvPr>
            <p:ph type="body" idx="1"/>
          </p:nvPr>
        </p:nvSpPr>
        <p:spPr>
          <a:xfrm>
            <a:off x="137950" y="220734"/>
            <a:ext cx="86409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0.3.1.2. Abstract Functional Knowledge </a:t>
            </a:r>
            <a:endParaRPr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Abstraction = simplification: focus on one aspect and ignore the rest / "make abstraction of" some aspects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rPr lang="en" sz="2800"/>
              <a:t>E.g. abstraction in terms of geometric shape or colour </a:t>
            </a:r>
            <a:endParaRPr sz="2800"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0"/>
          <p:cNvSpPr txBox="1">
            <a:spLocks noGrp="1"/>
          </p:cNvSpPr>
          <p:nvPr>
            <p:ph type="body" idx="1"/>
          </p:nvPr>
        </p:nvSpPr>
        <p:spPr>
          <a:xfrm>
            <a:off x="116650" y="123625"/>
            <a:ext cx="88137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dirty="0"/>
              <a:t>Functional learning: abstraction in terms of role / function </a:t>
            </a:r>
            <a:endParaRPr dirty="0"/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eg. Pavlov's dog: bell, food, salivation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salivation is interesting for physiologist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but learning psychologist focus (also) on general principle (classical conditioning: CS-US =&gt; CR)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CS: bell, tone, dog,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US: food, shock, bite,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CR: salivation, skin conductance, anxiety,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1"/>
          <p:cNvSpPr txBox="1">
            <a:spLocks noGrp="1"/>
          </p:cNvSpPr>
          <p:nvPr>
            <p:ph type="body" idx="1"/>
          </p:nvPr>
        </p:nvSpPr>
        <p:spPr>
          <a:xfrm>
            <a:off x="112475" y="250025"/>
            <a:ext cx="88629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b="0" i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e.g.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Skinner's Rat: Rat pushes the lever when the light is on because food will follow.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interesting for study of eating behaviour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but learning psychologist focus (also) on the general principle (operant conditioning: Sd: R-Sr =&gt; R)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Sd: light, tone, beverage dispenser,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R: push the lever, walk away, pay,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				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Sr: food, </a:t>
            </a:r>
            <a:r>
              <a:rPr lang="en" sz="2800" dirty="0"/>
              <a:t>shock stops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soda, ...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= abstraction in terms of role / function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Abstract concepts allow functional knowledge to be extended to new situations 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2"/>
          <p:cNvSpPr txBox="1">
            <a:spLocks noGrp="1"/>
          </p:cNvSpPr>
          <p:nvPr>
            <p:ph type="body" idx="1"/>
          </p:nvPr>
        </p:nvSpPr>
        <p:spPr>
          <a:xfrm>
            <a:off x="494802" y="342676"/>
            <a:ext cx="8435838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Analytic-abstract</a:t>
            </a:r>
            <a:r>
              <a:rPr lang="nl-BE" sz="2400" dirty="0" err="1"/>
              <a:t>ive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functional approach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(in short: functional approach)</a:t>
            </a: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 as abstract as possible but as specific as necessary (also knowledge about moderators; e.g., differences between animal species)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0.3.1.3 Why this approach?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Predict based on observed environment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Influencing on the basis of interventions in the environment 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nl-BE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e.</a:t>
            </a: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g: Facebook, psychotherapy, </a:t>
            </a:r>
            <a:r>
              <a:rPr lang="en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Mumbai (VIDEO)</a:t>
            </a:r>
            <a:endParaRPr sz="2400" b="0" i="0" u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1717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applications (see Chapter </a:t>
            </a:r>
            <a:r>
              <a:rPr lang="en" sz="2400" dirty="0"/>
              <a:t>5) </a:t>
            </a:r>
            <a:endParaRPr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53"/>
          <p:cNvSpPr txBox="1">
            <a:spLocks noGrp="1"/>
          </p:cNvSpPr>
          <p:nvPr>
            <p:ph type="body" idx="1"/>
          </p:nvPr>
        </p:nvSpPr>
        <p:spPr>
          <a:xfrm>
            <a:off x="157450" y="148800"/>
            <a:ext cx="8481900" cy="46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0.3.2. Cognitive approach 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regularities in the environment influence behaviour? Via which </a:t>
            </a:r>
            <a:r>
              <a:rPr lang="en" sz="2800" dirty="0"/>
              <a:t>mental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mechanism?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 Classical conditioning via for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mation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associations between representations in memory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PROCESS STATEMENT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</a:t>
            </a:r>
            <a:r>
              <a:rPr lang="nl-BE" sz="2800" dirty="0">
                <a:solidFill>
                  <a:srgbClr val="FF0000"/>
                </a:solidFill>
              </a:rPr>
              <a:t>TION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(necessary intermediate step)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B05F7B6-8B99-4711-AFC9-2705169E1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147" y="1846499"/>
            <a:ext cx="8759836" cy="1193881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4"/>
          <p:cNvSpPr txBox="1">
            <a:spLocks noGrp="1"/>
          </p:cNvSpPr>
          <p:nvPr>
            <p:ph type="body" idx="1"/>
          </p:nvPr>
        </p:nvSpPr>
        <p:spPr>
          <a:xfrm>
            <a:off x="191200" y="428675"/>
            <a:ext cx="8851500" cy="3086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Exercise Question 3: Habituation studies examine whether repeatedly presentin</a:t>
            </a:r>
            <a:r>
              <a:rPr lang="nl-BE" sz="2400" dirty="0"/>
              <a:t>g</a:t>
            </a:r>
            <a:r>
              <a:rPr lang="en" sz="2400" dirty="0"/>
              <a:t> a stimulus leads to a change in behavior toward that stimulus. This is a: </a:t>
            </a:r>
            <a:endParaRPr sz="2400" dirty="0"/>
          </a:p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 (a) procedural description </a:t>
            </a:r>
            <a:endParaRPr sz="2400" dirty="0"/>
          </a:p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 (b) a definition in terms of </a:t>
            </a:r>
            <a:r>
              <a:rPr lang="nl-BE" sz="2400" dirty="0"/>
              <a:t>effect</a:t>
            </a:r>
            <a:r>
              <a:rPr lang="en" sz="2400" dirty="0"/>
              <a:t> </a:t>
            </a:r>
            <a:endParaRPr sz="2400" dirty="0"/>
          </a:p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 (c) a definition in terms of mental processes </a:t>
            </a:r>
            <a:endParaRPr sz="2400" dirty="0"/>
          </a:p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 (d) all the above alternatives are correct </a:t>
            </a:r>
            <a:endParaRPr sz="2400" dirty="0"/>
          </a:p>
          <a:p>
            <a:pPr marL="6096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85" name="Google Shape;285;p5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291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54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5"/>
          <p:cNvSpPr txBox="1">
            <a:spLocks noGrp="1"/>
          </p:cNvSpPr>
          <p:nvPr>
            <p:ph type="body" idx="1"/>
          </p:nvPr>
        </p:nvSpPr>
        <p:spPr>
          <a:xfrm>
            <a:off x="61800" y="148725"/>
            <a:ext cx="9020400" cy="4280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Exercise Question 4: “Presenting two stimuli together leads to a change in behavior because classical conditioning has occurred." In this statement, classical conditioning is seen as </a:t>
            </a:r>
            <a:endParaRPr sz="2400" dirty="0"/>
          </a:p>
          <a:p>
            <a:pPr marL="3429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1. an effect </a:t>
            </a:r>
            <a:endParaRPr sz="2400" dirty="0"/>
          </a:p>
          <a:p>
            <a:pPr marL="3429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2. a procedure </a:t>
            </a:r>
            <a:endParaRPr sz="2400" dirty="0"/>
          </a:p>
          <a:p>
            <a:pPr marL="3429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3. a mental process </a:t>
            </a:r>
            <a:endParaRPr sz="2400" dirty="0"/>
          </a:p>
          <a:p>
            <a:pPr marL="342900" lvl="0" indent="0" algn="l" rtl="0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4. a behaviour </a:t>
            </a:r>
            <a:endParaRPr sz="240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92" name="Google Shape;292;p5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4291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55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107950" y="141684"/>
            <a:ext cx="8785225" cy="486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SUPPORT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Course text is essential: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version 2020 (do not use older versions)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" sz="24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De Houwer, J., &amp; Hughes, S. (2020). The psychology of learning: An introduction from a functional-cognitive perspective. The MIT Press. [CC-BY-SA]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pdf on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www.psychologyoflearning.be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Chapter 0 is foundation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6"/>
          <p:cNvSpPr txBox="1">
            <a:spLocks noGrp="1"/>
          </p:cNvSpPr>
          <p:nvPr>
            <p:ph type="body" idx="1"/>
          </p:nvPr>
        </p:nvSpPr>
        <p:spPr>
          <a:xfrm>
            <a:off x="53340" y="176145"/>
            <a:ext cx="91440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Why go looking for </a:t>
            </a:r>
            <a:r>
              <a:rPr lang="en" sz="2800" dirty="0"/>
              <a:t>mechanisms?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Offers a "true explanation" of learning rather than "merely" describing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Knowledge about the mechanism can lead to better predicting and influencing (e.g., petrol - car)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(see next slide)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But </a:t>
            </a:r>
            <a:r>
              <a:rPr lang="en" sz="2800" dirty="0"/>
              <a:t>finding mental mechanisms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not easy!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= information = not physical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erive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only from functional knowledge (knowledge of impact of environment on behavior)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7"/>
          <p:cNvSpPr txBox="1"/>
          <p:nvPr/>
        </p:nvSpPr>
        <p:spPr>
          <a:xfrm>
            <a:off x="506412" y="588169"/>
            <a:ext cx="8040687" cy="75128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04" name="Google Shape;304;p57" descr="Afbeeldingsresultaat voor wormhole picture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9725" y="485775"/>
            <a:ext cx="8467725" cy="3759994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57"/>
          <p:cNvSpPr txBox="1"/>
          <p:nvPr/>
        </p:nvSpPr>
        <p:spPr>
          <a:xfrm>
            <a:off x="701675" y="588169"/>
            <a:ext cx="7845425" cy="751284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57"/>
          <p:cNvSpPr txBox="1"/>
          <p:nvPr/>
        </p:nvSpPr>
        <p:spPr>
          <a:xfrm>
            <a:off x="603250" y="3731419"/>
            <a:ext cx="7845425" cy="5143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57"/>
          <p:cNvSpPr txBox="1"/>
          <p:nvPr/>
        </p:nvSpPr>
        <p:spPr>
          <a:xfrm>
            <a:off x="339725" y="3396853"/>
            <a:ext cx="2038350" cy="6834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57"/>
          <p:cNvSpPr txBox="1"/>
          <p:nvPr/>
        </p:nvSpPr>
        <p:spPr>
          <a:xfrm>
            <a:off x="901700" y="-32146"/>
            <a:ext cx="6759575" cy="531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Times New Roman"/>
              <a:buNone/>
            </a:pPr>
            <a:r>
              <a:rPr lang="en" sz="33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Psychological Space-Time Continuum </a:t>
            </a:r>
            <a:endParaRPr/>
          </a:p>
        </p:txBody>
      </p:sp>
      <p:sp>
        <p:nvSpPr>
          <p:cNvPr id="309" name="Google Shape;309;p57"/>
          <p:cNvSpPr txBox="1"/>
          <p:nvPr/>
        </p:nvSpPr>
        <p:spPr>
          <a:xfrm>
            <a:off x="1798637" y="553640"/>
            <a:ext cx="1974850" cy="991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300"/>
              <a:buFont typeface="Times New Roman"/>
              <a:buNone/>
            </a:pPr>
            <a:r>
              <a:rPr lang="en" sz="3300" b="0" i="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Cognitive 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300"/>
              <a:buFont typeface="Times New Roman"/>
              <a:buNone/>
            </a:pPr>
            <a:r>
              <a:rPr lang="en" sz="3300" b="0" i="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Vortex </a:t>
            </a:r>
            <a:endParaRPr/>
          </a:p>
        </p:txBody>
      </p:sp>
      <p:sp>
        <p:nvSpPr>
          <p:cNvPr id="310" name="Google Shape;310;p57"/>
          <p:cNvSpPr txBox="1"/>
          <p:nvPr/>
        </p:nvSpPr>
        <p:spPr>
          <a:xfrm>
            <a:off x="5616575" y="588169"/>
            <a:ext cx="2008187" cy="992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300"/>
              <a:buFont typeface="Times New Roman"/>
              <a:buNone/>
            </a:pPr>
            <a:r>
              <a:rPr lang="en" sz="3300" b="0" i="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 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300"/>
              <a:buFont typeface="Times New Roman"/>
              <a:buNone/>
            </a:pPr>
            <a:r>
              <a:rPr lang="en" sz="3300" b="0" i="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Vortex </a:t>
            </a:r>
            <a:endParaRPr/>
          </a:p>
        </p:txBody>
      </p:sp>
      <p:sp>
        <p:nvSpPr>
          <p:cNvPr id="311" name="Google Shape;311;p57"/>
          <p:cNvSpPr txBox="1"/>
          <p:nvPr/>
        </p:nvSpPr>
        <p:spPr>
          <a:xfrm>
            <a:off x="893762" y="2676525"/>
            <a:ext cx="7845425" cy="112037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58"/>
          <p:cNvSpPr txBox="1">
            <a:spLocks noGrp="1"/>
          </p:cNvSpPr>
          <p:nvPr>
            <p:ph type="body" idx="1"/>
          </p:nvPr>
        </p:nvSpPr>
        <p:spPr>
          <a:xfrm>
            <a:off x="106800" y="115050"/>
            <a:ext cx="8930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1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BOX 0.3: Latent learning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(Tolman &amp; Honzik</a:t>
            </a:r>
            <a:r>
              <a:rPr lang="en" sz="2800" dirty="0"/>
              <a:t>,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1930)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Day 1: Maze without food 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Day 2: Maze with food </a:t>
            </a:r>
            <a:endParaRPr dirty="0"/>
          </a:p>
          <a:p>
            <a:pPr marL="1257300" lvl="2">
              <a:lnSpc>
                <a:spcPct val="90000"/>
              </a:lnSpc>
              <a:spcBef>
                <a:spcPts val="560"/>
              </a:spcBef>
              <a:buSzPts val="2800"/>
              <a:buNone/>
            </a:pPr>
            <a:r>
              <a:rPr lang="en" sz="2800" dirty="0"/>
              <a:t>=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&gt; faster food retrieval on day 2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maze without food on day 1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 psychologist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Not specially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B-da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= f (Er-day1) = functional cause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cognitive psychologist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Crucial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There should be immediate cause on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ay 2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The only possibility is knowledge of the maze</a:t>
            </a: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9"/>
          <p:cNvSpPr txBox="1"/>
          <p:nvPr/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"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</a:t>
            </a:fld>
            <a:endParaRPr/>
          </a:p>
        </p:txBody>
      </p:sp>
      <p:pic>
        <p:nvPicPr>
          <p:cNvPr id="322" name="Google Shape;322;p59" descr="https://media-cdn.tripadvisor.com/media/photo-s/08/be/7e/fc/sheraton-chicago-hotel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0637" y="881059"/>
            <a:ext cx="5523309" cy="4148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89562" y="1107281"/>
            <a:ext cx="3754437" cy="2065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1107281"/>
            <a:ext cx="2674144" cy="2065734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59"/>
          <p:cNvSpPr txBox="1"/>
          <p:nvPr/>
        </p:nvSpPr>
        <p:spPr>
          <a:xfrm>
            <a:off x="641400" y="107934"/>
            <a:ext cx="82566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1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BOX 0.4 : Behaviorism and the "cognitive revolution".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60"/>
          <p:cNvSpPr txBox="1">
            <a:spLocks noGrp="1"/>
          </p:cNvSpPr>
          <p:nvPr>
            <p:ph type="body" idx="1"/>
          </p:nvPr>
        </p:nvSpPr>
        <p:spPr>
          <a:xfrm>
            <a:off x="685800" y="250031"/>
            <a:ext cx="7772400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0.3.3. Relation functional - cognitive psychology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190C01D0-69BF-481C-B02A-B6BA94579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49" y="907257"/>
            <a:ext cx="9049218" cy="416004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1"/>
          <p:cNvSpPr txBox="1"/>
          <p:nvPr/>
        </p:nvSpPr>
        <p:spPr>
          <a:xfrm>
            <a:off x="250825" y="4731544"/>
            <a:ext cx="5545137" cy="41195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33E2E38-B713-43CB-8D89-4FBAEF6FA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226" y="80206"/>
            <a:ext cx="8080334" cy="491089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62"/>
          <p:cNvSpPr txBox="1">
            <a:spLocks noGrp="1"/>
          </p:cNvSpPr>
          <p:nvPr>
            <p:ph type="body" idx="1"/>
          </p:nvPr>
        </p:nvSpPr>
        <p:spPr>
          <a:xfrm>
            <a:off x="395287" y="250031"/>
            <a:ext cx="8353425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</a:t>
            </a:r>
            <a:r>
              <a:rPr lang="nl-BE" sz="2800" dirty="0"/>
              <a:t>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vs. MENTAL PROCESS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e.g.. Confusing classical conditioning as an effect with mental process (e.g., forming associations)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4299" y="41013"/>
            <a:ext cx="6555401" cy="506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Google Shape;352;p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9825" y="141675"/>
            <a:ext cx="7164357" cy="5001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5"/>
          <p:cNvSpPr txBox="1">
            <a:spLocks noGrp="1"/>
          </p:cNvSpPr>
          <p:nvPr>
            <p:ph type="title"/>
          </p:nvPr>
        </p:nvSpPr>
        <p:spPr>
          <a:xfrm>
            <a:off x="622412" y="94038"/>
            <a:ext cx="77724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" sz="4000" b="1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0.4. Structure of the course </a:t>
            </a:r>
            <a:endParaRPr/>
          </a:p>
        </p:txBody>
      </p:sp>
      <p:sp>
        <p:nvSpPr>
          <p:cNvPr id="358" name="Google Shape;358;p65"/>
          <p:cNvSpPr txBox="1">
            <a:spLocks noGrp="1"/>
          </p:cNvSpPr>
          <p:nvPr>
            <p:ph type="body" idx="1"/>
          </p:nvPr>
        </p:nvSpPr>
        <p:spPr>
          <a:xfrm>
            <a:off x="135000" y="826675"/>
            <a:ext cx="9009000" cy="3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Five chapters (in addition to introductory </a:t>
            </a:r>
            <a:r>
              <a:rPr lang="en" sz="2800" dirty="0"/>
              <a:t>chapter)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I: Effects of non-contingent incentive provision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II: Classical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III: Operant conditioning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IV: Complex forms of learning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V: Applied learning psychology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body" idx="1"/>
          </p:nvPr>
        </p:nvSpPr>
        <p:spPr>
          <a:xfrm>
            <a:off x="685800" y="303609"/>
            <a:ext cx="7772400" cy="4268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" sz="2800" dirty="0"/>
              <a:t>Additional literature for depth: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Bouton (2007, 2016), Learning and Behavior (PPW.08E.0029).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Catania (2013). Learning (</a:t>
            </a:r>
            <a:r>
              <a:rPr lang="en" sz="2800" b="0" i="0" u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5th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ed). ( PPW.04E .0012 )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6"/>
          <p:cNvSpPr txBox="1">
            <a:spLocks noGrp="1"/>
          </p:cNvSpPr>
          <p:nvPr>
            <p:ph type="body" idx="1"/>
          </p:nvPr>
        </p:nvSpPr>
        <p:spPr>
          <a:xfrm>
            <a:off x="685800" y="67628"/>
            <a:ext cx="7772400" cy="4214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2. Structure of each chapter: both approaches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- Functional knowledge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dirty="0"/>
              <a:t>- Mental process theories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other determinants of behaviour (e.g. genes)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neuroscience (and connectionism)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 VISION: Learning psychology as a lens to understand behaviour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>
            <a:spLocks noGrp="1"/>
          </p:cNvSpPr>
          <p:nvPr>
            <p:ph type="ctrTitle"/>
          </p:nvPr>
        </p:nvSpPr>
        <p:spPr>
          <a:xfrm>
            <a:off x="685800" y="170325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INTRODUCTORY CHAPTER:</a:t>
            </a:r>
            <a:b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WHAT IS LEARNING AND </a:t>
            </a:r>
            <a:b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CAN ONE STUDY LEARNING?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975" y="75606"/>
            <a:ext cx="6857999" cy="49922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>
            <a:spLocks noGrp="1"/>
          </p:cNvSpPr>
          <p:nvPr>
            <p:ph type="title"/>
          </p:nvPr>
        </p:nvSpPr>
        <p:spPr>
          <a:xfrm>
            <a:off x="685800" y="195263"/>
            <a:ext cx="7772400" cy="64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0.1. What is learning? </a:t>
            </a:r>
            <a:endParaRPr/>
          </a:p>
        </p:txBody>
      </p:sp>
      <p:sp>
        <p:nvSpPr>
          <p:cNvPr id="171" name="Google Shape;171;p33"/>
          <p:cNvSpPr txBox="1">
            <a:spLocks noGrp="1"/>
          </p:cNvSpPr>
          <p:nvPr>
            <p:ph type="body" idx="1"/>
          </p:nvPr>
        </p:nvSpPr>
        <p:spPr>
          <a:xfrm>
            <a:off x="685800" y="1006078"/>
            <a:ext cx="7772400" cy="4137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0.1.1. Learning as ontogenetic adaptation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Evolution (Darwin): </a:t>
            </a: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Phylogenetic adaptation </a:t>
            </a:r>
            <a:r>
              <a:rPr lang="en" sz="2800"/>
              <a:t>(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adaptation to environment over generations, e.g., giraffe's neck, African-South American migration)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Learning: </a:t>
            </a: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Ontogenetic adaptation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(adaptation during the life of one organism).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4"/>
          <p:cNvSpPr txBox="1">
            <a:spLocks noGrp="1"/>
          </p:cNvSpPr>
          <p:nvPr>
            <p:ph type="body" idx="1"/>
          </p:nvPr>
        </p:nvSpPr>
        <p:spPr>
          <a:xfrm>
            <a:off x="685800" y="578678"/>
            <a:ext cx="7772400" cy="41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Learning = observable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in the behaviour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a particular organism </a:t>
            </a:r>
            <a:r>
              <a:rPr lang="en" sz="2800" b="0" i="0" u="none" dirty="0">
                <a:solidFill>
                  <a:srgbClr val="262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during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</a:t>
            </a:r>
            <a:r>
              <a:rPr lang="en" sz="2800" b="0" i="0" u="none" dirty="0">
                <a:solidFill>
                  <a:srgbClr val="26269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life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result of regularities in the environment</a:t>
            </a:r>
            <a:endParaRPr sz="2800" b="0" i="0" u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 ESSENTIAL </a:t>
            </a:r>
            <a:r>
              <a:rPr lang="en" sz="2800" dirty="0"/>
              <a:t>within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psychology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(like evolutionary theory 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nl-BE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essential</a:t>
            </a:r>
            <a:r>
              <a:rPr lang="nl-BE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biology)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85800" y="52056"/>
            <a:ext cx="7772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0.1.2. Difficulties in applying the definition of learning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"Learning = observable changes in the behavior of a particular organism during the organism's life </a:t>
            </a: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the result of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regularities in the environment"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sng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environment is cause =&gt; is not an observation but a hypothesis about causes of behavior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(e.g. grip reflex) + see also "traffic death". </a:t>
            </a:r>
            <a:endParaRPr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Learning = </a:t>
            </a:r>
            <a:r>
              <a:rPr lang="en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 </a:t>
            </a:r>
            <a:r>
              <a:rPr lang="en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environment (more specifically, regularity in environment) on behavior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2315</Words>
  <Application>Microsoft Office PowerPoint</Application>
  <PresentationFormat>Diavoorstelling (16:9)</PresentationFormat>
  <Paragraphs>241</Paragraphs>
  <Slides>40</Slides>
  <Notes>40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40</vt:i4>
      </vt:variant>
    </vt:vector>
  </HeadingPairs>
  <TitlesOfParts>
    <vt:vector size="44" baseType="lpstr">
      <vt:lpstr>Arial</vt:lpstr>
      <vt:lpstr>Times New Roman</vt:lpstr>
      <vt:lpstr>Simple Light</vt:lpstr>
      <vt:lpstr>Standaardontwerp</vt:lpstr>
      <vt:lpstr>THE PSYCHOLOGY OF LEARNING  </vt:lpstr>
      <vt:lpstr>PowerPoint-presentatie</vt:lpstr>
      <vt:lpstr>PowerPoint-presentatie</vt:lpstr>
      <vt:lpstr>PowerPoint-presentatie</vt:lpstr>
      <vt:lpstr>INTRODUCTORY CHAPTER:   WHAT IS LEARNING AND  HOW CAN ONE STUDY LEARNING? </vt:lpstr>
      <vt:lpstr>PowerPoint-presentatie</vt:lpstr>
      <vt:lpstr>0.1. What is learning? </vt:lpstr>
      <vt:lpstr>PowerPoint-presentatie</vt:lpstr>
      <vt:lpstr>PowerPoint-presentatie</vt:lpstr>
      <vt:lpstr>0.2. Types of learning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0.3. A functional-cognitive framework for the Psychology of Learning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0.4. Structure of the course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LEERPSYCHOLOGIE</dc:title>
  <dc:creator>Jan De Houwer</dc:creator>
  <cp:lastModifiedBy>Jan De Houwer</cp:lastModifiedBy>
  <cp:revision>13</cp:revision>
  <dcterms:modified xsi:type="dcterms:W3CDTF">2021-10-10T10:11:34Z</dcterms:modified>
</cp:coreProperties>
</file>