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47a86bbab_2_75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747a86bba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47a86bbab_0_8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00" cy="4114500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747a86bba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47a86bbab_2_123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747a86bbab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47a86bbab_0_14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00" cy="4114500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747a86bba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47a86bbab_2_128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747a86bbab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47a86bbab_2_136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747a86bbab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49a3e15bb_2_0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749a3e15b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47a86bbab_2_140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747a86bbab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47a86bbab_2_144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747a86bbab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47a86bbab_2_148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747a86bbab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47a86bbab_2_152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747a86bbab_2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47a86bbab_2_80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747a86bbab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47a86bbab_2_92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747a86bbab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47a86bbab_2_96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747a86bbab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52d6d2490_0_7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00" cy="4114500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752d6d249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47a86bbab_2_102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747a86bbab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52d6d249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52d6d249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47a86bbab_2_113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13" cy="4114592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747a86bba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47a86bbab_0_3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00" cy="4114500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747a86bba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0" y="1628775"/>
            <a:ext cx="9288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nl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IV</a:t>
            </a:r>
            <a:br>
              <a:rPr lang="nl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nl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nl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COMPLEX FORMS OF LEARNING:</a:t>
            </a:r>
            <a:br>
              <a:rPr lang="nl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nl"/>
              <a:t>JOINT EFFECTS OF MULTIPLE REGULARITIES </a:t>
            </a:r>
            <a:br>
              <a:rPr lang="nl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406400" y="246550"/>
            <a:ext cx="8635999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>
                <a:solidFill>
                  <a:srgbClr val="FF0000"/>
                </a:solidFill>
              </a:rPr>
              <a:t>Relational learning</a:t>
            </a:r>
            <a:r>
              <a:rPr lang="nl" sz="2800" dirty="0"/>
              <a:t>: B = f (</a:t>
            </a:r>
            <a:r>
              <a:rPr lang="nl-BE" sz="2800" dirty="0"/>
              <a:t>Er </a:t>
            </a:r>
            <a:r>
              <a:rPr lang="nl-BE" sz="2800" dirty="0" err="1"/>
              <a:t>with</a:t>
            </a:r>
            <a:r>
              <a:rPr lang="nl-BE" sz="2800" dirty="0"/>
              <a:t> </a:t>
            </a:r>
            <a:r>
              <a:rPr lang="nl-BE" sz="2800" dirty="0" err="1"/>
              <a:t>relation</a:t>
            </a:r>
            <a:r>
              <a:rPr lang="nl-BE" sz="2800" dirty="0"/>
              <a:t> </a:t>
            </a:r>
            <a:r>
              <a:rPr lang="nl" sz="2800" dirty="0"/>
              <a:t>as stimulus) 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/>
              <a:t>=&gt; meta-regularities allow to </a:t>
            </a:r>
            <a:r>
              <a:rPr lang="nl-BE" sz="2800" dirty="0" err="1"/>
              <a:t>consider</a:t>
            </a:r>
            <a:r>
              <a:rPr lang="nl" sz="2800" dirty="0"/>
              <a:t> relations as stimuli and thus to study relational learning;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-BE" sz="2800" dirty="0"/>
              <a:t>e.g., </a:t>
            </a:r>
            <a:r>
              <a:rPr lang="nl" sz="2800" dirty="0"/>
              <a:t>Matching-to-sample </a:t>
            </a: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/>
              <a:t>= effect of Sd: R - Sr meta-regularity with relation between stimuli as Sd </a:t>
            </a: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F0C4263-B9E7-4746-BEF1-B8FF51628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38" y="2103120"/>
            <a:ext cx="7081522" cy="35462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body" idx="1"/>
          </p:nvPr>
        </p:nvSpPr>
        <p:spPr>
          <a:xfrm>
            <a:off x="685800" y="228600"/>
            <a:ext cx="81534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/>
              <a:t>Eg. 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Relational matching to sample:</a:t>
            </a: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lang="nl"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/>
              <a:t>= effect of Sd: R - Sr meta-regularity with relationship between relations as Sd </a:t>
            </a:r>
            <a:endParaRPr sz="2800" dirty="0"/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9E3BA10-8BC2-40F0-8CBD-C397E15B0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204" y="914400"/>
            <a:ext cx="9111084" cy="45110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>
            <a:spLocks noGrp="1"/>
          </p:cNvSpPr>
          <p:nvPr>
            <p:ph type="body" idx="1"/>
          </p:nvPr>
        </p:nvSpPr>
        <p:spPr>
          <a:xfrm>
            <a:off x="323850" y="188912"/>
            <a:ext cx="8569200" cy="5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/>
              <a:t>And many other examples of relational learning 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/>
              <a:t>(e.g., effects of repeated occurrence of a relation; effects of co-occurrence of </a:t>
            </a:r>
            <a:r>
              <a:rPr lang="nl-BE" sz="2800" dirty="0"/>
              <a:t>a </a:t>
            </a:r>
            <a:r>
              <a:rPr lang="nl" sz="2800" dirty="0"/>
              <a:t>relation and </a:t>
            </a:r>
            <a:r>
              <a:rPr lang="nl-BE" sz="2800" dirty="0"/>
              <a:t>a</a:t>
            </a:r>
            <a:r>
              <a:rPr lang="nl" sz="2800" dirty="0"/>
              <a:t>shock or </a:t>
            </a:r>
            <a:r>
              <a:rPr lang="nl-BE" sz="2800" dirty="0"/>
              <a:t>of </a:t>
            </a:r>
            <a:r>
              <a:rPr lang="nl" sz="2800" dirty="0"/>
              <a:t>two relations) </a:t>
            </a:r>
            <a:endParaRPr sz="2800"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lang="nl" sz="2800"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/>
              <a:t>=&gt; see different types of learning (intro chapter) </a:t>
            </a:r>
            <a:endParaRPr sz="2800"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/>
              <a:t>+ Relations can </a:t>
            </a:r>
            <a:r>
              <a:rPr lang="nl-BE" sz="2800" dirty="0"/>
              <a:t>have</a:t>
            </a:r>
            <a:r>
              <a:rPr lang="nl" sz="2800" dirty="0"/>
              <a:t> all kinds of stimulus functions (Sd, Sr, CS, occasion setter, ...). 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3429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323850" y="188912"/>
            <a:ext cx="8569200" cy="5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nl" sz="2800" dirty="0"/>
              <a:t>Crucial function for relation</a:t>
            </a:r>
            <a:r>
              <a:rPr lang="nl-BE" sz="2800" dirty="0"/>
              <a:t>al </a:t>
            </a:r>
            <a:r>
              <a:rPr lang="nl-BE" sz="2800" dirty="0" err="1"/>
              <a:t>behavior</a:t>
            </a:r>
            <a:r>
              <a:rPr lang="nl" sz="2800" dirty="0"/>
              <a:t>: Contextual Relational Cue 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nl" sz="2800" dirty="0"/>
              <a:t>+ Relations can also perform the function of Crel </a:t>
            </a:r>
            <a:endParaRPr sz="2800" dirty="0"/>
          </a:p>
        </p:txBody>
      </p:sp>
      <p:pic>
        <p:nvPicPr>
          <p:cNvPr id="221" name="Google Shape;2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2387"/>
            <a:ext cx="9144000" cy="4440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body" idx="1"/>
          </p:nvPr>
        </p:nvSpPr>
        <p:spPr>
          <a:xfrm>
            <a:off x="107950" y="228600"/>
            <a:ext cx="9036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/>
              <a:t>(b) The functions of </a:t>
            </a: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regularities</a:t>
            </a:r>
            <a:r>
              <a:rPr lang="nl" sz="2800"/>
              <a:t>: Regularities as Crel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457200" lvl="0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-"/>
            </a:pPr>
            <a:r>
              <a:rPr lang="nl" sz="2800"/>
              <a:t>regularity as a stimulus class: </a:t>
            </a:r>
            <a:endParaRPr sz="2800"/>
          </a:p>
          <a:p>
            <a:pPr marL="457200" lvl="0" indent="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nl" sz="2800"/>
              <a:t>unit = spatio-temporal characteristics </a:t>
            </a:r>
            <a:endParaRPr sz="2800"/>
          </a:p>
          <a:p>
            <a:pPr marL="457200" lvl="0" indent="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nl" sz="2800"/>
              <a:t>(e.g., occur together in time and space) 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-"/>
            </a:pPr>
            <a:r>
              <a:rPr lang="nl" sz="2800"/>
              <a:t>regularity can have all kinds of stimulus functions (e.g., Sd, Sr, CS, occasion setting, ...) 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-"/>
            </a:pPr>
            <a:r>
              <a:rPr lang="nl" sz="2800"/>
              <a:t>And also the function of Crel (vb. AARR) =&gt; Learning 2.0 </a:t>
            </a: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>
            <a:spLocks noGrp="1"/>
          </p:cNvSpPr>
          <p:nvPr>
            <p:ph type="body" idx="1"/>
          </p:nvPr>
        </p:nvSpPr>
        <p:spPr>
          <a:xfrm>
            <a:off x="685800" y="228600"/>
            <a:ext cx="81534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AARR: Pretending that stimuli are related 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6C69F62-9DBE-4037-84E0-42B4F01D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7" y="791734"/>
            <a:ext cx="9091043" cy="58376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>
            <a:spLocks noGrp="1"/>
          </p:cNvSpPr>
          <p:nvPr>
            <p:ph type="body" idx="1"/>
          </p:nvPr>
        </p:nvSpPr>
        <p:spPr>
          <a:xfrm>
            <a:off x="323850" y="188912"/>
            <a:ext cx="82074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nl" sz="32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IV.1.2. Learning 2.0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Regularity is not a direct cause but a relational cue (Crel)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i="1" dirty="0"/>
              <a:t>Eg. </a:t>
            </a:r>
            <a:r>
              <a:rPr lang="nl" sz="2800" b="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Evaluative conditioning: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Vekte (CS) - Flowers (US) =&gt; Vekte  positive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i="1" dirty="0"/>
              <a:t>Example. </a:t>
            </a:r>
            <a:r>
              <a:rPr lang="nl" sz="2800" b="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by analogy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on every trial 2 regularities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Er1: Vekte - Flowers 		Er1: Vekte - Flowers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Er2: </a:t>
            </a:r>
            <a:r>
              <a:rPr lang="nl-BE" sz="2800" dirty="0"/>
              <a:t>Full – Full	</a:t>
            </a:r>
            <a:r>
              <a:rPr lang="nl-BE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Er 2: Empty - Full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Vekte positive 			=&gt; Vekte negative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2.0: Er1 = Crel; Er2 = higher-order Crel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EC = AARR</a:t>
            </a: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41"/>
          <p:cNvSpPr txBox="1"/>
          <p:nvPr/>
        </p:nvSpPr>
        <p:spPr>
          <a:xfrm>
            <a:off x="323850" y="3769135"/>
            <a:ext cx="3694800" cy="1008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41"/>
          <p:cNvSpPr txBox="1"/>
          <p:nvPr/>
        </p:nvSpPr>
        <p:spPr>
          <a:xfrm>
            <a:off x="4572000" y="3730205"/>
            <a:ext cx="3825300" cy="1008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>
            <a:spLocks noGrp="1"/>
          </p:cNvSpPr>
          <p:nvPr>
            <p:ph type="body" idx="1"/>
          </p:nvPr>
        </p:nvSpPr>
        <p:spPr>
          <a:xfrm>
            <a:off x="685800" y="381000"/>
            <a:ext cx="8062800" cy="6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all learning AARR???? Do all regularities function as Crel?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Eg. Mere exposure: frequency of stimulus is Crel for similarity between that stimulus and positive stimuli (which are often high frequency)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=&gt; invert ME by inverting Crel function of frequency?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e.g. learning by instructions: </a:t>
            </a:r>
            <a:r>
              <a:rPr lang="nl-BE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l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anguage is also AARR 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>
            <a:spLocks noGrp="1"/>
          </p:cNvSpPr>
          <p:nvPr>
            <p:ph type="body" idx="1"/>
          </p:nvPr>
        </p:nvSpPr>
        <p:spPr>
          <a:xfrm>
            <a:off x="323850" y="188912"/>
            <a:ext cx="81345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era in learning psychology: </a:t>
            </a:r>
            <a:r>
              <a:rPr lang="nl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2.0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Is learning influenced by </a:t>
            </a:r>
            <a:r>
              <a:rPr lang="nl" sz="2800" dirty="0"/>
              <a:t>context?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Is learning in (linguistic) humans fundamentally different?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New research questions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How is Crel function </a:t>
            </a:r>
            <a:r>
              <a:rPr lang="nl" sz="2800" dirty="0"/>
              <a:t>acquired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How can Crel function be changed?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How do different Crels interact?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>
            <a:spLocks noGrp="1"/>
          </p:cNvSpPr>
          <p:nvPr>
            <p:ph type="body" idx="1"/>
          </p:nvPr>
        </p:nvSpPr>
        <p:spPr>
          <a:xfrm>
            <a:off x="685800" y="457200"/>
            <a:ext cx="81345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nl" sz="3200" b="1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IV.2. Mental process theories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So far, complex learning has not been considered as </a:t>
            </a:r>
            <a:r>
              <a:rPr lang="nl" sz="2800" dirty="0"/>
              <a:t>uni</a:t>
            </a:r>
            <a:r>
              <a:rPr lang="nl-BE" sz="2800" dirty="0" err="1"/>
              <a:t>fied</a:t>
            </a:r>
            <a:r>
              <a:rPr lang="nl-BE" sz="2800" dirty="0"/>
              <a:t> class of </a:t>
            </a:r>
            <a:r>
              <a:rPr lang="nl-BE" sz="2800" dirty="0" err="1"/>
              <a:t>learning</a:t>
            </a:r>
            <a:r>
              <a:rPr lang="nl-BE" sz="2800" dirty="0"/>
              <a:t> </a:t>
            </a:r>
            <a:r>
              <a:rPr lang="nl-BE" sz="2800" dirty="0" err="1"/>
              <a:t>effects</a:t>
            </a:r>
            <a:r>
              <a:rPr lang="nl-BE" sz="2800" dirty="0"/>
              <a:t>, 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only research on separate phenomena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Mostly from the perspective of associative models (e.g., chains of associations)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CS1-------CS2-------US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But can also be based on inferential reasoning based on propositions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nl-BE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Models</a:t>
            </a:r>
            <a:r>
              <a:rPr lang="nl-BE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nl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 for NAARR and AARR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685800" y="3728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nl" sz="3200" b="1" i="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IV.0. Some basic terms</a:t>
            </a:r>
            <a:endParaRPr sz="3200" b="1" i="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nl" sz="1800"/>
              <a:t>(see also introductory chapter) </a:t>
            </a:r>
            <a:br>
              <a:rPr lang="nl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685800" y="1313250"/>
            <a:ext cx="8062800" cy="4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>
                <a:solidFill>
                  <a:srgbClr val="FF0000"/>
                </a:solidFill>
              </a:rPr>
              <a:t>Complex learning </a:t>
            </a:r>
            <a:r>
              <a:rPr lang="nl" sz="2800" dirty="0"/>
              <a:t>= joint effect of multiple regularities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types of complex learning based on </a:t>
            </a:r>
            <a:r>
              <a:rPr lang="nl" sz="2800" dirty="0"/>
              <a:t>type 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</a:t>
            </a:r>
            <a:r>
              <a:rPr lang="nl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Moderated learning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effect of </a:t>
            </a:r>
            <a:r>
              <a:rPr lang="nl" sz="2800" dirty="0"/>
              <a:t>multiple standard regularities (= </a:t>
            </a:r>
            <a:r>
              <a:rPr lang="nl-BE" sz="2800" dirty="0" err="1"/>
              <a:t>regularities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single stimuli / behaviors) 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</a:t>
            </a:r>
            <a:r>
              <a:rPr lang="nl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Effects of meta-regularities</a:t>
            </a:r>
            <a:r>
              <a:rPr lang="nl" sz="2800" dirty="0">
                <a:solidFill>
                  <a:srgbClr val="000000"/>
                </a:solidFill>
              </a:rPr>
              <a:t>: effect of 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 of which at least one element is itself an Er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468312" y="228600"/>
            <a:ext cx="84249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nl" sz="3200" b="1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IV.1. Functional knowledge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IV.1.1. Two types of complex learning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IV.1.1.1. Moderated learning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nl" sz="2800" dirty="0"/>
              <a:t>joint effect of several standard r</a:t>
            </a:r>
            <a:r>
              <a:rPr lang="nl-BE" sz="2800" dirty="0" err="1"/>
              <a:t>egularities</a:t>
            </a:r>
            <a:r>
              <a:rPr lang="nl" sz="2800" dirty="0"/>
              <a:t>.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nl-BE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i.e., effect </a:t>
            </a:r>
            <a:r>
              <a:rPr lang="nl-BE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</a:t>
            </a:r>
            <a:r>
              <a:rPr lang="nl-BE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nl-BE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lang="nl-BE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have </a:t>
            </a:r>
            <a:r>
              <a:rPr lang="nl-BE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occurred</a:t>
            </a:r>
            <a:r>
              <a:rPr lang="nl-BE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without </a:t>
            </a:r>
            <a:r>
              <a:rPr lang="nl-BE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</a:t>
            </a:r>
            <a:r>
              <a:rPr lang="nl-BE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more of </a:t>
            </a:r>
            <a:r>
              <a:rPr lang="nl-BE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nl-BE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nl-BE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regularities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many examples </a:t>
            </a:r>
            <a:r>
              <a:rPr lang="nl-BE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nl-BE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previous</a:t>
            </a:r>
            <a:r>
              <a:rPr lang="nl-BE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nl-BE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chapters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(e.g., sensory preconditioning, conditioned reinforcement, DOE, ...)</a:t>
            </a: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And there are many other examples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E.g. </a:t>
            </a:r>
            <a:r>
              <a:rPr lang="nl-BE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PIT: 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gets function of Sd for lever p</a:t>
            </a:r>
            <a:r>
              <a:rPr lang="nl-BE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ress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after "light - food" + "lever push - food".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body" idx="1"/>
          </p:nvPr>
        </p:nvSpPr>
        <p:spPr>
          <a:xfrm>
            <a:off x="107950" y="260350"/>
            <a:ext cx="8820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Importance of the </a:t>
            </a:r>
            <a:r>
              <a:rPr lang="nl" sz="2800" dirty="0"/>
              <a:t>concept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“moderated learning”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=&gt; shows what is common (heuristic)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=&gt; allows to </a:t>
            </a:r>
            <a:r>
              <a:rPr lang="nl-BE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</a:t>
            </a:r>
            <a:r>
              <a:rPr lang="nl-BE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different </a:t>
            </a:r>
            <a:r>
              <a:rPr lang="nl-BE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effects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Example: </a:t>
            </a:r>
            <a:r>
              <a:rPr lang="nl-BE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</a:t>
            </a:r>
            <a:r>
              <a:rPr lang="nl-BE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intersecting regularities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sensory preconditioning</a:t>
            </a:r>
            <a:endParaRPr u="sng" dirty="0"/>
          </a:p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Faze 1: light - </a:t>
            </a:r>
            <a:r>
              <a:rPr lang="nl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tone </a:t>
            </a:r>
            <a:endParaRPr dirty="0"/>
          </a:p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Faze 2: </a:t>
            </a:r>
            <a:r>
              <a:rPr lang="nl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tone 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food </a:t>
            </a:r>
            <a:endParaRPr dirty="0"/>
          </a:p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Test: light elicits CR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dirty="0"/>
          </a:p>
        </p:txBody>
      </p:sp>
      <p:sp>
        <p:nvSpPr>
          <p:cNvPr id="151" name="Google Shape;151;p29"/>
          <p:cNvSpPr txBox="1"/>
          <p:nvPr/>
        </p:nvSpPr>
        <p:spPr>
          <a:xfrm>
            <a:off x="5101975" y="3286325"/>
            <a:ext cx="4230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 </a:t>
            </a:r>
            <a:endParaRPr u="sng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Light-</a:t>
            </a:r>
            <a:r>
              <a:rPr lang="nl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nl-BE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ress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lever -</a:t>
            </a:r>
            <a:r>
              <a:rPr lang="nl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functions as Sd </a:t>
            </a:r>
            <a:endParaRPr dirty="0"/>
          </a:p>
        </p:txBody>
      </p:sp>
      <p:cxnSp>
        <p:nvCxnSpPr>
          <p:cNvPr id="152" name="Google Shape;152;p29"/>
          <p:cNvCxnSpPr/>
          <p:nvPr/>
        </p:nvCxnSpPr>
        <p:spPr>
          <a:xfrm>
            <a:off x="4802725" y="3429012"/>
            <a:ext cx="0" cy="1800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-63350" y="54450"/>
            <a:ext cx="8820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u="sng" dirty="0"/>
              <a:t>conditioned re</a:t>
            </a:r>
            <a:r>
              <a:rPr lang="nl-BE" sz="2800" u="sng" dirty="0" err="1"/>
              <a:t>inforcement</a:t>
            </a:r>
            <a:endParaRPr u="sng" dirty="0"/>
          </a:p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</a:t>
            </a:r>
            <a:r>
              <a:rPr lang="nl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nl" sz="2800" dirty="0">
                <a:solidFill>
                  <a:srgbClr val="000000"/>
                </a:solidFill>
              </a:rPr>
              <a:t>food</a:t>
            </a:r>
            <a:endParaRPr dirty="0">
              <a:solidFill>
                <a:srgbClr val="000000"/>
              </a:solidFill>
            </a:endParaRPr>
          </a:p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>
                <a:solidFill>
                  <a:srgbClr val="000000"/>
                </a:solidFill>
              </a:rPr>
              <a:t>P</a:t>
            </a:r>
            <a:r>
              <a:rPr lang="nl-BE" sz="2800" dirty="0" err="1">
                <a:solidFill>
                  <a:srgbClr val="000000"/>
                </a:solidFill>
              </a:rPr>
              <a:t>ress</a:t>
            </a:r>
            <a:r>
              <a:rPr lang="nl" sz="2800" dirty="0">
                <a:solidFill>
                  <a:srgbClr val="000000"/>
                </a:solidFill>
              </a:rPr>
              <a:t> lever </a:t>
            </a:r>
            <a:r>
              <a:rPr lang="nl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nl" sz="2800" dirty="0">
                <a:solidFill>
                  <a:srgbClr val="FF0000"/>
                </a:solidFill>
              </a:rPr>
              <a:t>light</a:t>
            </a:r>
            <a:endParaRPr dirty="0">
              <a:solidFill>
                <a:srgbClr val="FF0000"/>
              </a:solidFill>
            </a:endParaRPr>
          </a:p>
          <a:p>
            <a:pPr marL="10668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>
                <a:solidFill>
                  <a:srgbClr val="000000"/>
                </a:solidFill>
              </a:rPr>
              <a:t>=&gt;Light functions as Sr</a:t>
            </a:r>
            <a:endParaRPr dirty="0">
              <a:solidFill>
                <a:srgbClr val="000000"/>
              </a:solidFill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dirty="0"/>
          </a:p>
        </p:txBody>
      </p:sp>
      <p:sp>
        <p:nvSpPr>
          <p:cNvPr id="158" name="Google Shape;158;p30"/>
          <p:cNvSpPr txBox="1"/>
          <p:nvPr/>
        </p:nvSpPr>
        <p:spPr>
          <a:xfrm>
            <a:off x="4913400" y="205775"/>
            <a:ext cx="4230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 </a:t>
            </a:r>
            <a:endParaRPr u="sng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Light-</a:t>
            </a:r>
            <a:r>
              <a:rPr lang="nl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Push lever -</a:t>
            </a:r>
            <a:r>
              <a:rPr lang="nl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functions as Sd </a:t>
            </a:r>
            <a:endParaRPr dirty="0"/>
          </a:p>
        </p:txBody>
      </p:sp>
      <p:cxnSp>
        <p:nvCxnSpPr>
          <p:cNvPr id="159" name="Google Shape;159;p30"/>
          <p:cNvCxnSpPr/>
          <p:nvPr/>
        </p:nvCxnSpPr>
        <p:spPr>
          <a:xfrm>
            <a:off x="4771050" y="451262"/>
            <a:ext cx="0" cy="1800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body" idx="1"/>
          </p:nvPr>
        </p:nvSpPr>
        <p:spPr>
          <a:xfrm>
            <a:off x="424800" y="365312"/>
            <a:ext cx="8062800" cy="60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Hughes et al. (2016): Intersecting regularities (IR)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4th type of regularity =&gt; 4th type of learning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=&gt; new examples of learning through IR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more choices for </a:t>
            </a:r>
            <a:r>
              <a:rPr lang="nl" sz="2800" dirty="0"/>
              <a:t>brand S2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than </a:t>
            </a:r>
            <a:r>
              <a:rPr lang="nl" sz="2800" dirty="0"/>
              <a:t>brand S4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endParaRPr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BF3BBCA-5842-48A9-98DF-62D445EBF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55" y="2479040"/>
            <a:ext cx="8918245" cy="3434080"/>
          </a:xfrm>
          <a:prstGeom prst="rect">
            <a:avLst/>
          </a:prstGeom>
        </p:spPr>
      </p:pic>
      <p:sp>
        <p:nvSpPr>
          <p:cNvPr id="166" name="Google Shape;166;p31"/>
          <p:cNvSpPr txBox="1"/>
          <p:nvPr/>
        </p:nvSpPr>
        <p:spPr>
          <a:xfrm>
            <a:off x="5650110" y="2733040"/>
            <a:ext cx="2130780" cy="95504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66;p31">
            <a:extLst>
              <a:ext uri="{FF2B5EF4-FFF2-40B4-BE49-F238E27FC236}">
                <a16:creationId xmlns:a16="http://schemas.microsoft.com/office/drawing/2014/main" id="{14CBC5C4-F3CE-4578-BAE0-670DA335ABC6}"/>
              </a:ext>
            </a:extLst>
          </p:cNvPr>
          <p:cNvSpPr txBox="1"/>
          <p:nvPr/>
        </p:nvSpPr>
        <p:spPr>
          <a:xfrm>
            <a:off x="5660270" y="3942080"/>
            <a:ext cx="2130780" cy="97536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8475" y="273425"/>
            <a:ext cx="2029875" cy="14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5524" y="351850"/>
            <a:ext cx="1079750" cy="101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1550" y="3704825"/>
            <a:ext cx="1339200" cy="12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4963" y="1799400"/>
            <a:ext cx="2029875" cy="14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0200" y="5378175"/>
            <a:ext cx="1339200" cy="12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5750" y="3823975"/>
            <a:ext cx="1214175" cy="114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000" y="273425"/>
            <a:ext cx="1958093" cy="14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/>
          <p:nvPr/>
        </p:nvSpPr>
        <p:spPr>
          <a:xfrm>
            <a:off x="788500" y="2156413"/>
            <a:ext cx="15522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>
                <a:latin typeface="Times New Roman"/>
                <a:ea typeface="Times New Roman"/>
                <a:cs typeface="Times New Roman"/>
                <a:sym typeface="Times New Roman"/>
              </a:rPr>
              <a:t>CUG</a:t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853800" y="5547763"/>
            <a:ext cx="15522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>
                <a:latin typeface="Times New Roman"/>
                <a:ea typeface="Times New Roman"/>
                <a:cs typeface="Times New Roman"/>
                <a:sym typeface="Times New Roman"/>
              </a:rPr>
              <a:t>VEK</a:t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975" y="3523068"/>
            <a:ext cx="1577238" cy="1468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32"/>
          <p:cNvCxnSpPr/>
          <p:nvPr/>
        </p:nvCxnSpPr>
        <p:spPr>
          <a:xfrm>
            <a:off x="131175" y="1804250"/>
            <a:ext cx="8639700" cy="3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32"/>
          <p:cNvCxnSpPr/>
          <p:nvPr/>
        </p:nvCxnSpPr>
        <p:spPr>
          <a:xfrm>
            <a:off x="131175" y="3325375"/>
            <a:ext cx="8639700" cy="3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32"/>
          <p:cNvCxnSpPr/>
          <p:nvPr/>
        </p:nvCxnSpPr>
        <p:spPr>
          <a:xfrm>
            <a:off x="504300" y="5157513"/>
            <a:ext cx="8639700" cy="3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5" name="Google Shape;185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29473" y="2030737"/>
            <a:ext cx="1166738" cy="109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05763" y="5547777"/>
            <a:ext cx="1214150" cy="1136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body" idx="1"/>
          </p:nvPr>
        </p:nvSpPr>
        <p:spPr>
          <a:xfrm>
            <a:off x="177749" y="266700"/>
            <a:ext cx="87885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IV.1.1.2. Effects of meta-regularities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Regularities in occurrence </a:t>
            </a:r>
            <a:r>
              <a:rPr lang="nl-BE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regularities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nl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Enables the study of the </a:t>
            </a:r>
            <a:r>
              <a:rPr lang="nl" sz="2800" dirty="0"/>
              <a:t>functions of relations and regularities 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AutoNum type="alphaLcParenR"/>
            </a:pPr>
            <a:r>
              <a:rPr lang="nl" sz="2800" dirty="0"/>
              <a:t>The functions of relations: Relational learning </a:t>
            </a:r>
            <a:endParaRPr sz="2800"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nl" sz="2800" dirty="0"/>
              <a:t>regularities allow the identification of relations (equal, different, larger, ... </a:t>
            </a:r>
            <a:r>
              <a:rPr lang="nl-BE" sz="2800" dirty="0" err="1"/>
              <a:t>with</a:t>
            </a:r>
            <a:r>
              <a:rPr lang="nl-BE" sz="2800" dirty="0"/>
              <a:t> </a:t>
            </a:r>
            <a:r>
              <a:rPr lang="nl-BE" sz="2800" dirty="0" err="1"/>
              <a:t>regard</a:t>
            </a:r>
            <a:r>
              <a:rPr lang="nl-BE" sz="2800" dirty="0"/>
              <a:t> </a:t>
            </a:r>
            <a:r>
              <a:rPr lang="nl-BE" sz="2800" dirty="0" err="1"/>
              <a:t>to</a:t>
            </a:r>
            <a:r>
              <a:rPr lang="nl-BE" sz="2800" dirty="0"/>
              <a:t> different features</a:t>
            </a:r>
            <a:r>
              <a:rPr lang="nl" sz="2800" dirty="0"/>
              <a:t>) </a:t>
            </a:r>
            <a:endParaRPr sz="2800" dirty="0"/>
          </a:p>
          <a:p>
            <a:pPr marL="3429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/>
          </a:p>
        </p:txBody>
      </p:sp>
      <p:pic>
        <p:nvPicPr>
          <p:cNvPr id="192" name="Google Shape;1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025" y="4296350"/>
            <a:ext cx="3487176" cy="26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9525" y="4913662"/>
            <a:ext cx="2072375" cy="138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287400" y="125750"/>
            <a:ext cx="8569200" cy="6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>
                <a:solidFill>
                  <a:srgbClr val="FF0000"/>
                </a:solidFill>
              </a:rPr>
              <a:t>Relational behaviour</a:t>
            </a:r>
            <a:r>
              <a:rPr lang="nl" sz="2800" dirty="0"/>
              <a:t>: B = f (relation) 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/>
              <a:t>a: ----------		a: ---------- </a:t>
            </a:r>
            <a:endParaRPr sz="2800" dirty="0"/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/>
              <a:t>b: ----- 		b: --------------</a:t>
            </a:r>
            <a:endParaRPr sz="2800" dirty="0"/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/>
              <a:t>a: -----		a: ----- </a:t>
            </a:r>
            <a:endParaRPr sz="2800" dirty="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/>
              <a:t>b: --- 			b: -------</a:t>
            </a:r>
            <a:endParaRPr sz="2800" dirty="0"/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/>
              <a:t>=&gt; people and other animals can choose the biggest option above chance 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nl" sz="2800" dirty="0"/>
              <a:t>=&gt; relation = stimulus class with relation as unit (e.g., stimulus "a is largest" vs. stimulus "b is largest") 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978</Words>
  <Application>Microsoft Office PowerPoint</Application>
  <PresentationFormat>Diavoorstelling (4:3)</PresentationFormat>
  <Paragraphs>180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Simple Light</vt:lpstr>
      <vt:lpstr>Standaardontwerp</vt:lpstr>
      <vt:lpstr>Chapter IV  COMPLEX FORMS OF LEARNING: JOINT EFFECTS OF MULTIPLE REGULARITIES  </vt:lpstr>
      <vt:lpstr>IV.0. Some basic terms (see also introductory chapter)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IV  COMPLEXE VORMEN VAN LEREN: GEZAMENLIJKE EFFECTEN VAN MEERDERE REGELMATIGHEDEN</dc:title>
  <dc:creator>Jan De Houwer</dc:creator>
  <cp:lastModifiedBy>Jan De Houwer</cp:lastModifiedBy>
  <cp:revision>18</cp:revision>
  <dcterms:modified xsi:type="dcterms:W3CDTF">2022-04-10T10:26:38Z</dcterms:modified>
</cp:coreProperties>
</file>