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30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47a86bbab_2_75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747a86bbab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47a86bbab_0_3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00" cy="4114500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747a86bba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47a86bbab_0_8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00" cy="4114500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747a86bba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47a86bbab_2_123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747a86bbab_2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47a86bbab_0_14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00" cy="4114500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747a86bba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47a86bbab_2_128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747a86bbab_2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47a86bbab_2_136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747a86bbab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49a3e15bb_2_0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749a3e15b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47a86bbab_2_140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747a86bbab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47a86bbab_2_144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747a86bbab_2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47a86bbab_2_148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747a86bbab_2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52d6d249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52d6d249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747a86bbab_2_152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747a86bbab_2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fd41c13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7fd41c13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91550" rIns="91550" bIns="91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🍐 This is a Pear Deck Text Slide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47a86bbab_2_80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747a86bbab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47a86bbab_2_92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747a86bbab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47a86bbab_2_96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747a86bbab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52d6d2490_0_7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00" cy="4114500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752d6d249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47a86bbab_2_102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747a86bbab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52d6d249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52d6d249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47a86bbab_2_113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747a86bba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hyperlink" Target="http://dontchangethislink.peardeckmagic.zone?eyJ0eXBlIjoiZ29vZ2xlLXNsaWRlcy1hZGRvbi1yZXNwb25zZS1mb290ZXIiLCJsYXN0RWRpdGVkQnkiOiIxMTY2MzI2ODcxNjE5NDEwNTQ2MDMiLCJwcmVzZW50YXRpb25JZCI6IjE3bWdjeVAzY21ySU5STl9oVXhDSDJHUDJ0MGtuRkdqY3JyakZ3aV9Pb1lJIiwiY29udGVudElkIjoiY3VzdG9tLXJlc3BvbnNlLWZyZWVSZXNwb25zZS10ZXh0Iiwic2xpZGVJZCI6Imc3ZDg4ODMzMzlkXzFfMjQiLCJjb250ZW50SW5zdGFuY2VJZCI6IjE3bWdjeVAzY21ySU5STl9oVXhDSDJHUDJ0MGtuRkdqY3JyakZ3aV9Pb1lJLzgyYWY3YmYyLTc4NTItNDM4Mi04NTc5LWE0MTcxOTNlYzlkNyJ9pearId=magic-pear-metadata-identifier" TargetMode="Externa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ctrTitle"/>
          </p:nvPr>
        </p:nvSpPr>
        <p:spPr>
          <a:xfrm>
            <a:off x="0" y="1628775"/>
            <a:ext cx="92886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nl" sz="44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Hoofdstuk IV</a:t>
            </a:r>
            <a:br>
              <a:rPr lang="nl" sz="44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nl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nl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nl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COMPLEXE VORMEN VAN LEREN:</a:t>
            </a:r>
            <a:br>
              <a:rPr lang="nl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nl"/>
              <a:t>GEZAMENLIJKE EFFECTEN VAN MEERDERE REGELMATIGHEDEN</a:t>
            </a:r>
            <a:r>
              <a:rPr lang="nl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nl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>
            <a:spLocks noGrp="1"/>
          </p:cNvSpPr>
          <p:nvPr>
            <p:ph type="body" idx="1"/>
          </p:nvPr>
        </p:nvSpPr>
        <p:spPr>
          <a:xfrm>
            <a:off x="287400" y="125750"/>
            <a:ext cx="8569200" cy="6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>
                <a:solidFill>
                  <a:srgbClr val="FF0000"/>
                </a:solidFill>
              </a:rPr>
              <a:t>Relationeel gedrag</a:t>
            </a:r>
            <a:r>
              <a:rPr lang="nl" sz="2800"/>
              <a:t>: B = f (relatie)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/>
              <a:t>a: ----------			a: ----------</a:t>
            </a:r>
            <a:endParaRPr sz="2800"/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/>
              <a:t>b: -----				b: --------------	</a:t>
            </a:r>
            <a:endParaRPr sz="2800"/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/>
              <a:t>a: -----				a: -----</a:t>
            </a:r>
            <a:endParaRPr sz="2800"/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/>
              <a:t>b: ---					b: -------	</a:t>
            </a:r>
            <a:endParaRPr sz="2800"/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/>
              <a:t>=&gt; mensen en andere dieren kunnen boven kans de grootste optie kiezen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/>
              <a:t>=&gt; relatie = stimulus klasse met relatie als unit (vb., stimulus “a is grootste” vs. stimulus “b is grootste”)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>
            <a:spLocks noGrp="1"/>
          </p:cNvSpPr>
          <p:nvPr>
            <p:ph type="body" idx="1"/>
          </p:nvPr>
        </p:nvSpPr>
        <p:spPr>
          <a:xfrm>
            <a:off x="670125" y="246550"/>
            <a:ext cx="81534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>
                <a:solidFill>
                  <a:srgbClr val="FF0000"/>
                </a:solidFill>
              </a:rPr>
              <a:t>Relationeel leren</a:t>
            </a:r>
            <a:r>
              <a:rPr lang="nl" sz="2800"/>
              <a:t>: B = f (Er met relatie als stimulus)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/>
              <a:t>=&gt; meta-regelmatigheden laten toe om relaties te hebben als stimuli en dus om relationeel leren te bestuderen; Vb. Matching-to-sample </a:t>
            </a:r>
            <a:endParaRPr sz="2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/>
              <a:t>= effect van Sd: R - Sr meta-regelmatigheid met relatie tussen stimuli als Sd </a:t>
            </a:r>
            <a:endParaRPr sz="2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</p:txBody>
      </p:sp>
      <p:pic>
        <p:nvPicPr>
          <p:cNvPr id="204" name="Google Shape;20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122" y="2716272"/>
            <a:ext cx="7411049" cy="23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>
            <a:spLocks noGrp="1"/>
          </p:cNvSpPr>
          <p:nvPr>
            <p:ph type="body" idx="1"/>
          </p:nvPr>
        </p:nvSpPr>
        <p:spPr>
          <a:xfrm>
            <a:off x="685800" y="228600"/>
            <a:ext cx="81534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/>
              <a:t>vb. </a:t>
            </a: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Relational matching to sample:</a:t>
            </a: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/>
              <a:t>= effect van Sd: R - Sr meta-regelmatigheid met relatie tussen relaties als Sd </a:t>
            </a:r>
            <a:endParaRPr sz="2800"/>
          </a:p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0" name="Google Shape;21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75" y="947262"/>
            <a:ext cx="9059862" cy="3887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>
            <a:spLocks noGrp="1"/>
          </p:cNvSpPr>
          <p:nvPr>
            <p:ph type="body" idx="1"/>
          </p:nvPr>
        </p:nvSpPr>
        <p:spPr>
          <a:xfrm>
            <a:off x="323850" y="188912"/>
            <a:ext cx="8569200" cy="5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/>
              <a:t>En nog vele andere voorbeelden van relationeel leren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/>
              <a:t>(vb., effecten van herhaaldelijk voorkomen van een relatie; effecten van samen voorkomen van relatie en schok of twee relaties) </a:t>
            </a:r>
            <a:endParaRPr sz="280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/>
              <a:t>=&gt; zie verschillende types van leren (inleidend hfst)</a:t>
            </a:r>
            <a:endParaRPr sz="280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/>
              <a:t>Hierbij kunnen relaties allerlei stimulus functies opnemen (Sd, Sr, CS, occasion setter, …)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3429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>
            <a:spLocks noGrp="1"/>
          </p:cNvSpPr>
          <p:nvPr>
            <p:ph type="body" idx="1"/>
          </p:nvPr>
        </p:nvSpPr>
        <p:spPr>
          <a:xfrm>
            <a:off x="323850" y="188912"/>
            <a:ext cx="8569200" cy="5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nl" sz="2800"/>
              <a:t>Cruciale functie bij relaties: Contextual Relational Cue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nl" sz="2800"/>
              <a:t>Ook relaties kunnen de functie van Crel uitoefenen</a:t>
            </a:r>
            <a:endParaRPr sz="2800"/>
          </a:p>
        </p:txBody>
      </p:sp>
      <p:pic>
        <p:nvPicPr>
          <p:cNvPr id="221" name="Google Shape;22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26573"/>
            <a:ext cx="9144000" cy="4736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>
            <a:spLocks noGrp="1"/>
          </p:cNvSpPr>
          <p:nvPr>
            <p:ph type="body" idx="1"/>
          </p:nvPr>
        </p:nvSpPr>
        <p:spPr>
          <a:xfrm>
            <a:off x="107950" y="228600"/>
            <a:ext cx="90360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/>
              <a:t>b) De functies van r</a:t>
            </a: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egelmatigheden</a:t>
            </a:r>
            <a:r>
              <a:rPr lang="nl" sz="2800"/>
              <a:t>: Regelm. als Crel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457200" lvl="0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-"/>
            </a:pPr>
            <a:r>
              <a:rPr lang="nl" sz="2800"/>
              <a:t>regelmatigheid als stimulus klasse: </a:t>
            </a:r>
            <a:endParaRPr sz="2800"/>
          </a:p>
          <a:p>
            <a:pPr marL="457200" lvl="0" indent="457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nl" sz="2800"/>
              <a:t>unit = spatio-temporele kenmerken</a:t>
            </a:r>
            <a:endParaRPr sz="2800"/>
          </a:p>
          <a:p>
            <a:pPr marL="457200" lvl="0" indent="457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nl" sz="2800"/>
              <a:t>(vb., samen voorkomen in tijd en ruimte)</a:t>
            </a: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-"/>
            </a:pPr>
            <a:r>
              <a:rPr lang="nl" sz="2800"/>
              <a:t>regelmatigheid kan allerlei stimulus functies hebben (vb., Sd, Sr, CS, occasion setting, …)</a:t>
            </a: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-"/>
            </a:pPr>
            <a:r>
              <a:rPr lang="nl" sz="2800"/>
              <a:t>En ook de functie van Crel (vb. AARR) =&gt; Learning 2.0</a:t>
            </a:r>
            <a:endParaRPr sz="280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"/>
          <p:cNvSpPr txBox="1">
            <a:spLocks noGrp="1"/>
          </p:cNvSpPr>
          <p:nvPr>
            <p:ph type="body" idx="1"/>
          </p:nvPr>
        </p:nvSpPr>
        <p:spPr>
          <a:xfrm>
            <a:off x="685800" y="228600"/>
            <a:ext cx="81534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AARR: doen alsof prikkels gerelateerd zijn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2" name="Google Shape;23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836612"/>
            <a:ext cx="5659437" cy="57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1"/>
          <p:cNvSpPr txBox="1">
            <a:spLocks noGrp="1"/>
          </p:cNvSpPr>
          <p:nvPr>
            <p:ph type="body" idx="1"/>
          </p:nvPr>
        </p:nvSpPr>
        <p:spPr>
          <a:xfrm>
            <a:off x="323850" y="188912"/>
            <a:ext cx="82074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nl" sz="32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IV.1.2. Learning 2.0</a:t>
            </a:r>
            <a:r>
              <a:rPr lang="nl" sz="28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Regelmatigheid is geen directe oorzaak maar een relational cue (Crel)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i="1"/>
              <a:t>vb. </a:t>
            </a:r>
            <a:r>
              <a:rPr lang="nl" sz="280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Evaluatieve conditionering</a:t>
            </a:r>
            <a:r>
              <a:rPr lang="nl" sz="2800" b="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Vekte (CS) – Bloemen (US) =&gt; Vekte wordt positief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i="1"/>
              <a:t>vb. </a:t>
            </a:r>
            <a:r>
              <a:rPr lang="nl" sz="280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Leren via analogie</a:t>
            </a: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op elke trial 2 regelmatigheden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Er1: Vekte – Bloemen			Er1: Vekte – Bloemen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Er2: Gelukkig – Heerlijk		Er2: Gelukkig – Afschuw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Vekte positief				=&gt; Vekte negatief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 2.0: Er1 = Crel; Er2 = hogere-orde-Crel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EC = AARR</a:t>
            </a: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41"/>
          <p:cNvSpPr txBox="1"/>
          <p:nvPr/>
        </p:nvSpPr>
        <p:spPr>
          <a:xfrm>
            <a:off x="323846" y="3809775"/>
            <a:ext cx="3694800" cy="10080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41"/>
          <p:cNvSpPr txBox="1"/>
          <p:nvPr/>
        </p:nvSpPr>
        <p:spPr>
          <a:xfrm>
            <a:off x="4482650" y="3809775"/>
            <a:ext cx="3825300" cy="10080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"/>
          <p:cNvSpPr txBox="1">
            <a:spLocks noGrp="1"/>
          </p:cNvSpPr>
          <p:nvPr>
            <p:ph type="body" idx="1"/>
          </p:nvPr>
        </p:nvSpPr>
        <p:spPr>
          <a:xfrm>
            <a:off x="685800" y="381000"/>
            <a:ext cx="8062800" cy="6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alle leren is AARR???? Functioneren alle regelmatigheden als Crel?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vb. Mere exposure: frequentie van prikkel is Crel voor gelijkenis tussen die prikkel en positieve prikkels (die vaak hoog frequent zijn)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=&gt; ME omkeren door Crel functie van frequentie om te keren?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vb. leren door instructies: Taalgebruik is ook AARR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3"/>
          <p:cNvSpPr txBox="1">
            <a:spLocks noGrp="1"/>
          </p:cNvSpPr>
          <p:nvPr>
            <p:ph type="body" idx="1"/>
          </p:nvPr>
        </p:nvSpPr>
        <p:spPr>
          <a:xfrm>
            <a:off x="323850" y="188912"/>
            <a:ext cx="81345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Nieuw tijdperk leerpsychologie: </a:t>
            </a:r>
            <a:r>
              <a:rPr lang="nl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 2.0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Wordt leren beïnvloed door </a:t>
            </a:r>
            <a:r>
              <a:rPr lang="nl" sz="2800"/>
              <a:t>context</a:t>
            </a: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Is leren bij (talige) mensen fundamenteel anders?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Nieuwe onderzoeksvragen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Hoe wordt Crel functie geleerd?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Hoe kan Crel functie veranderd worden?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Hoe interageren verschillende Crels?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72025" cy="665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4"/>
          <p:cNvSpPr txBox="1">
            <a:spLocks noGrp="1"/>
          </p:cNvSpPr>
          <p:nvPr>
            <p:ph type="body" idx="1"/>
          </p:nvPr>
        </p:nvSpPr>
        <p:spPr>
          <a:xfrm>
            <a:off x="685800" y="457200"/>
            <a:ext cx="81345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nl" sz="3200" b="1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IV.2. Mentale proces theorieën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Tot nu toe werd complex leren niet als een klasse gezien, dus enkel onderzoek naar aparte fenomenen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Meestal vanuit het perspectief van associatieve modellen (vb., ketens van associaties)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CS1-------CS2-------US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Maar kan ook gebaseerd zijn op inferentieel redeneren op basis van proposities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Proposities ook nodig voor NAARR en AARR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5"/>
          <p:cNvSpPr txBox="1">
            <a:spLocks noGrp="1"/>
          </p:cNvSpPr>
          <p:nvPr>
            <p:ph type="body" idx="1"/>
          </p:nvPr>
        </p:nvSpPr>
        <p:spPr>
          <a:xfrm>
            <a:off x="437525" y="1240850"/>
            <a:ext cx="603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Geef je feedback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hier of via email: 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jan.dehouwer@ugent.be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Zorg goed voor jezelf!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60" name="Google Shape;260;p4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905500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5">
            <a:hlinkClick r:id="rId5"/>
          </p:cNvPr>
          <p:cNvSpPr/>
          <p:nvPr/>
        </p:nvSpPr>
        <p:spPr>
          <a:xfrm>
            <a:off x="0" y="6942667"/>
            <a:ext cx="12600" cy="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93175" y="439824"/>
            <a:ext cx="3550824" cy="520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title"/>
          </p:nvPr>
        </p:nvSpPr>
        <p:spPr>
          <a:xfrm>
            <a:off x="685800" y="37282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nl" sz="3200" b="1" i="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IV.0. Enkele basistermen</a:t>
            </a:r>
            <a:endParaRPr sz="3200" b="1" i="0" u="sng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nl" sz="1800"/>
              <a:t>(zie ook inleidend hoofdstuk)</a:t>
            </a:r>
            <a:r>
              <a:rPr lang="nl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nl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685800" y="1313250"/>
            <a:ext cx="8062800" cy="4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>
                <a:solidFill>
                  <a:srgbClr val="FF0000"/>
                </a:solidFill>
              </a:rPr>
              <a:t>Complex leren</a:t>
            </a:r>
            <a:r>
              <a:rPr lang="nl" sz="2800"/>
              <a:t> = gezamenlijk effect van meerdere regelmatigheden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types van complex leren op basis van </a:t>
            </a:r>
            <a:r>
              <a:rPr lang="nl" sz="2800"/>
              <a:t>type</a:t>
            </a: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Er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</a:t>
            </a:r>
            <a:r>
              <a:rPr lang="nl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Gemodereerd leren</a:t>
            </a: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effect van meerd</a:t>
            </a:r>
            <a:r>
              <a:rPr lang="nl" sz="2800"/>
              <a:t>ere standaard regelmatigheden (= </a:t>
            </a: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 met enkelvoudige stimuli / gedrag) </a:t>
            </a:r>
            <a:endParaRPr sz="280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</a:t>
            </a:r>
            <a:r>
              <a:rPr lang="nl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Effecten van meta-regelmatigheden</a:t>
            </a:r>
            <a:r>
              <a:rPr lang="nl" sz="2800">
                <a:solidFill>
                  <a:srgbClr val="000000"/>
                </a:solidFill>
              </a:rPr>
              <a:t>: effect van E</a:t>
            </a: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 waarvan minstens één element zelf een Er is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468312" y="228600"/>
            <a:ext cx="84249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nl" sz="3200" b="1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IV.1. Functionele kennis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IV.1.1. Twee types van complex leren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IV.1.1.1. Gemodereerd leren (moderated learning)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nl" sz="2800"/>
              <a:t>gezamenlijk effect van meerdere standaardregelm.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(dus </a:t>
            </a:r>
            <a:r>
              <a:rPr lang="nl" sz="2800"/>
              <a:t>niet zelfde effect als maar één van die regelm.</a:t>
            </a: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Al veel voorbeelden gezien (vb., sensoriële preconditionering, geconditioneerde bekrachtiging, DOE, …)</a:t>
            </a: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En er bestaan nog veel andere voorbeelden (vb, PIT)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vb. licht krijgt functie van Sd voor hendel duwen na “licht – voedsel” + “hendel duwen – voedsel”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body" idx="1"/>
          </p:nvPr>
        </p:nvSpPr>
        <p:spPr>
          <a:xfrm>
            <a:off x="107950" y="260350"/>
            <a:ext cx="88200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Belang van term “gemodereerd leren”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=&gt; toont wat gemeenschappelijk is (heuristisch)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=&gt; laat toe om ze met mekaar in verband te brengen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vb. “intersecting regularities” (snijdende regelmatigh.)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668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sensoriële preconditionering	</a:t>
            </a:r>
            <a:endParaRPr u="sng"/>
          </a:p>
          <a:p>
            <a:pPr marL="10668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Faze 1: licht – </a:t>
            </a:r>
            <a:r>
              <a:rPr lang="nl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toon</a:t>
            </a:r>
            <a:endParaRPr/>
          </a:p>
          <a:p>
            <a:pPr marL="10668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Faze 2: </a:t>
            </a:r>
            <a:r>
              <a:rPr lang="nl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toon</a:t>
            </a: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voedsel</a:t>
            </a:r>
            <a:endParaRPr/>
          </a:p>
          <a:p>
            <a:pPr marL="10668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Test: licht ontlokt CR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sp>
        <p:nvSpPr>
          <p:cNvPr id="151" name="Google Shape;151;p29"/>
          <p:cNvSpPr txBox="1"/>
          <p:nvPr/>
        </p:nvSpPr>
        <p:spPr>
          <a:xfrm>
            <a:off x="5101975" y="3286325"/>
            <a:ext cx="42306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PIT</a:t>
            </a:r>
            <a:endParaRPr u="sng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Licht-</a:t>
            </a:r>
            <a:r>
              <a:rPr lang="nl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voedsel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Hendel duwen –</a:t>
            </a:r>
            <a:r>
              <a:rPr lang="nl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voedsel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Licht functioneert als Sd</a:t>
            </a:r>
            <a:endParaRPr/>
          </a:p>
        </p:txBody>
      </p:sp>
      <p:cxnSp>
        <p:nvCxnSpPr>
          <p:cNvPr id="152" name="Google Shape;152;p29"/>
          <p:cNvCxnSpPr/>
          <p:nvPr/>
        </p:nvCxnSpPr>
        <p:spPr>
          <a:xfrm>
            <a:off x="4802725" y="3429012"/>
            <a:ext cx="0" cy="1800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>
            <a:spLocks noGrp="1"/>
          </p:cNvSpPr>
          <p:nvPr>
            <p:ph type="body" idx="1"/>
          </p:nvPr>
        </p:nvSpPr>
        <p:spPr>
          <a:xfrm>
            <a:off x="-63350" y="54450"/>
            <a:ext cx="88200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668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u="sng"/>
              <a:t>geconditioneerde bekr.</a:t>
            </a:r>
            <a:r>
              <a:rPr lang="nl" sz="28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u="sng"/>
          </a:p>
          <a:p>
            <a:pPr marL="10668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>
                <a:solidFill>
                  <a:srgbClr val="FF0000"/>
                </a:solidFill>
              </a:rPr>
              <a:t>L</a:t>
            </a:r>
            <a:r>
              <a:rPr lang="nl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icht</a:t>
            </a:r>
            <a:r>
              <a:rPr lang="nl"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nl" sz="2800">
                <a:solidFill>
                  <a:srgbClr val="000000"/>
                </a:solidFill>
              </a:rPr>
              <a:t>voedsel</a:t>
            </a:r>
            <a:endParaRPr>
              <a:solidFill>
                <a:srgbClr val="000000"/>
              </a:solidFill>
            </a:endParaRPr>
          </a:p>
          <a:p>
            <a:pPr marL="10668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>
                <a:solidFill>
                  <a:srgbClr val="000000"/>
                </a:solidFill>
              </a:rPr>
              <a:t>Hendel duwen </a:t>
            </a:r>
            <a:r>
              <a:rPr lang="nl"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nl" sz="2800">
                <a:solidFill>
                  <a:srgbClr val="FF0000"/>
                </a:solidFill>
              </a:rPr>
              <a:t>licht</a:t>
            </a:r>
            <a:endParaRPr>
              <a:solidFill>
                <a:srgbClr val="FF0000"/>
              </a:solidFill>
            </a:endParaRPr>
          </a:p>
          <a:p>
            <a:pPr marL="10668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>
                <a:solidFill>
                  <a:srgbClr val="000000"/>
                </a:solidFill>
              </a:rPr>
              <a:t>=&gt;L</a:t>
            </a:r>
            <a:r>
              <a:rPr lang="nl"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icht </a:t>
            </a:r>
            <a:r>
              <a:rPr lang="nl" sz="2800">
                <a:solidFill>
                  <a:srgbClr val="000000"/>
                </a:solidFill>
              </a:rPr>
              <a:t>functioneert als Sr</a:t>
            </a:r>
            <a:endParaRPr>
              <a:solidFill>
                <a:srgbClr val="000000"/>
              </a:solidFill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sp>
        <p:nvSpPr>
          <p:cNvPr id="158" name="Google Shape;158;p30"/>
          <p:cNvSpPr txBox="1"/>
          <p:nvPr/>
        </p:nvSpPr>
        <p:spPr>
          <a:xfrm>
            <a:off x="4913400" y="205775"/>
            <a:ext cx="42306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PIT</a:t>
            </a:r>
            <a:endParaRPr u="sng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Licht-</a:t>
            </a:r>
            <a:r>
              <a:rPr lang="nl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voedsel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Hendel duwen –</a:t>
            </a:r>
            <a:r>
              <a:rPr lang="nl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voedsel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</a:t>
            </a: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Licht functioneert als Sd</a:t>
            </a:r>
            <a:endParaRPr/>
          </a:p>
        </p:txBody>
      </p:sp>
      <p:cxnSp>
        <p:nvCxnSpPr>
          <p:cNvPr id="159" name="Google Shape;159;p30"/>
          <p:cNvCxnSpPr/>
          <p:nvPr/>
        </p:nvCxnSpPr>
        <p:spPr>
          <a:xfrm>
            <a:off x="4771050" y="451262"/>
            <a:ext cx="0" cy="1800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>
            <a:spLocks noGrp="1"/>
          </p:cNvSpPr>
          <p:nvPr>
            <p:ph type="body" idx="1"/>
          </p:nvPr>
        </p:nvSpPr>
        <p:spPr>
          <a:xfrm>
            <a:off x="424800" y="365312"/>
            <a:ext cx="8062800" cy="60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Hughes et al. (2016): Intersecting regularities (IR)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4de type van regelmatigheid =&gt; 4de type van leren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=&gt; nieuwe voorbeelden van leren via IR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=&gt; meer keuzes voor product 1 dan product 2</a:t>
            </a:r>
            <a:endParaRPr/>
          </a:p>
        </p:txBody>
      </p:sp>
      <p:pic>
        <p:nvPicPr>
          <p:cNvPr id="165" name="Google Shape;16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02" y="2841650"/>
            <a:ext cx="8570826" cy="209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1"/>
          <p:cNvSpPr txBox="1"/>
          <p:nvPr/>
        </p:nvSpPr>
        <p:spPr>
          <a:xfrm>
            <a:off x="5960262" y="2702125"/>
            <a:ext cx="2746500" cy="10080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31"/>
          <p:cNvSpPr txBox="1"/>
          <p:nvPr/>
        </p:nvSpPr>
        <p:spPr>
          <a:xfrm>
            <a:off x="5960262" y="4078175"/>
            <a:ext cx="2746500" cy="10080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8475" y="273425"/>
            <a:ext cx="2029875" cy="14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5524" y="351850"/>
            <a:ext cx="1079750" cy="101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1550" y="3704825"/>
            <a:ext cx="1339200" cy="12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4963" y="1799400"/>
            <a:ext cx="2029875" cy="14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0200" y="5378175"/>
            <a:ext cx="1339200" cy="12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5750" y="3823975"/>
            <a:ext cx="1214175" cy="114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3000" y="273425"/>
            <a:ext cx="1958093" cy="146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2"/>
          <p:cNvSpPr txBox="1"/>
          <p:nvPr/>
        </p:nvSpPr>
        <p:spPr>
          <a:xfrm>
            <a:off x="788500" y="2156413"/>
            <a:ext cx="15522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500">
                <a:latin typeface="Times New Roman"/>
                <a:ea typeface="Times New Roman"/>
                <a:cs typeface="Times New Roman"/>
                <a:sym typeface="Times New Roman"/>
              </a:rPr>
              <a:t>CUG</a:t>
            </a:r>
            <a:endParaRPr sz="4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32"/>
          <p:cNvSpPr txBox="1"/>
          <p:nvPr/>
        </p:nvSpPr>
        <p:spPr>
          <a:xfrm>
            <a:off x="853800" y="5547763"/>
            <a:ext cx="15522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500">
                <a:latin typeface="Times New Roman"/>
                <a:ea typeface="Times New Roman"/>
                <a:cs typeface="Times New Roman"/>
                <a:sym typeface="Times New Roman"/>
              </a:rPr>
              <a:t>VEK</a:t>
            </a:r>
            <a:endParaRPr sz="4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5975" y="3523068"/>
            <a:ext cx="1577238" cy="1468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32"/>
          <p:cNvCxnSpPr/>
          <p:nvPr/>
        </p:nvCxnSpPr>
        <p:spPr>
          <a:xfrm>
            <a:off x="131175" y="1804250"/>
            <a:ext cx="8639700" cy="3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32"/>
          <p:cNvCxnSpPr/>
          <p:nvPr/>
        </p:nvCxnSpPr>
        <p:spPr>
          <a:xfrm>
            <a:off x="131175" y="3325375"/>
            <a:ext cx="8639700" cy="3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32"/>
          <p:cNvCxnSpPr/>
          <p:nvPr/>
        </p:nvCxnSpPr>
        <p:spPr>
          <a:xfrm>
            <a:off x="504300" y="5157513"/>
            <a:ext cx="8639700" cy="3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5" name="Google Shape;185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29473" y="2030737"/>
            <a:ext cx="1166738" cy="109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05763" y="5547777"/>
            <a:ext cx="1214150" cy="1136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body" idx="1"/>
          </p:nvPr>
        </p:nvSpPr>
        <p:spPr>
          <a:xfrm>
            <a:off x="177749" y="266700"/>
            <a:ext cx="878850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IV.1.1.2. Effecten van meta-regelmatigheden</a:t>
            </a: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Regelmatigheden in voorkomen regelmatigheden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Laat de studie toe van de fun</a:t>
            </a:r>
            <a:r>
              <a:rPr lang="nl" sz="2800"/>
              <a:t>cties van relaties en regelmatigheden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AutoNum type="alphaLcParenR"/>
            </a:pPr>
            <a:r>
              <a:rPr lang="nl" sz="2800"/>
              <a:t>De functies van relaties: Relationeel leren</a:t>
            </a:r>
            <a:endParaRPr sz="2800"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lang="nl" sz="2800"/>
              <a:t>regelmatigheden laten toe om relaties te identificeren (gelijk, verschillend, groter, … op meerdere vlakken)</a:t>
            </a:r>
            <a:endParaRPr sz="2800"/>
          </a:p>
          <a:p>
            <a:pPr marL="3429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/>
          </a:p>
        </p:txBody>
      </p:sp>
      <p:pic>
        <p:nvPicPr>
          <p:cNvPr id="192" name="Google Shape;19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025" y="4296350"/>
            <a:ext cx="3487176" cy="261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9525" y="4913662"/>
            <a:ext cx="2072375" cy="138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989</Words>
  <Application>Microsoft Office PowerPoint</Application>
  <PresentationFormat>Diavoorstelling (4:3)</PresentationFormat>
  <Paragraphs>186</Paragraphs>
  <Slides>21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Simple Light</vt:lpstr>
      <vt:lpstr>Standaardontwerp</vt:lpstr>
      <vt:lpstr>Hoofdstuk IV  COMPLEXE VORMEN VAN LEREN: GEZAMENLIJKE EFFECTEN VAN MEERDERE REGELMATIGHEDEN </vt:lpstr>
      <vt:lpstr>PowerPoint-presentatie</vt:lpstr>
      <vt:lpstr>IV.0. Enkele basistermen (zie ook inleidend hoofdstuk)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IV  COMPLEXE VORMEN VAN LEREN: GEZAMENLIJKE EFFECTEN VAN MEERDERE REGELMATIGHEDEN </dc:title>
  <dc:creator>Jan De Houwer</dc:creator>
  <cp:lastModifiedBy>Jan De Houwer</cp:lastModifiedBy>
  <cp:revision>1</cp:revision>
  <dcterms:modified xsi:type="dcterms:W3CDTF">2020-04-28T09:58:05Z</dcterms:modified>
</cp:coreProperties>
</file>