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 id="2147483691" r:id="rId3"/>
    <p:sldMasterId id="2147483692" r:id="rId4"/>
  </p:sldMasterIdLst>
  <p:notesMasterIdLst>
    <p:notesMasterId r:id="rId94"/>
  </p:notesMasterIdLst>
  <p:sldIdLst>
    <p:sldId id="256" r:id="rId5"/>
    <p:sldId id="264" r:id="rId6"/>
    <p:sldId id="259" r:id="rId7"/>
    <p:sldId id="265" r:id="rId8"/>
    <p:sldId id="258" r:id="rId9"/>
    <p:sldId id="386" r:id="rId10"/>
    <p:sldId id="368" r:id="rId11"/>
    <p:sldId id="261" r:id="rId12"/>
    <p:sldId id="262" r:id="rId13"/>
    <p:sldId id="263" r:id="rId14"/>
    <p:sldId id="266" r:id="rId15"/>
    <p:sldId id="381" r:id="rId16"/>
    <p:sldId id="382" r:id="rId17"/>
    <p:sldId id="267" r:id="rId18"/>
    <p:sldId id="268" r:id="rId19"/>
    <p:sldId id="338" r:id="rId20"/>
    <p:sldId id="335" r:id="rId21"/>
    <p:sldId id="269" r:id="rId22"/>
    <p:sldId id="336" r:id="rId23"/>
    <p:sldId id="337" r:id="rId24"/>
    <p:sldId id="339" r:id="rId25"/>
    <p:sldId id="270" r:id="rId26"/>
    <p:sldId id="271" r:id="rId27"/>
    <p:sldId id="340" r:id="rId28"/>
    <p:sldId id="341" r:id="rId29"/>
    <p:sldId id="342" r:id="rId30"/>
    <p:sldId id="272" r:id="rId31"/>
    <p:sldId id="273" r:id="rId32"/>
    <p:sldId id="383" r:id="rId33"/>
    <p:sldId id="387" r:id="rId34"/>
    <p:sldId id="347" r:id="rId35"/>
    <p:sldId id="354" r:id="rId36"/>
    <p:sldId id="385" r:id="rId37"/>
    <p:sldId id="343" r:id="rId38"/>
    <p:sldId id="333" r:id="rId39"/>
    <p:sldId id="353" r:id="rId40"/>
    <p:sldId id="344" r:id="rId41"/>
    <p:sldId id="345" r:id="rId42"/>
    <p:sldId id="346" r:id="rId43"/>
    <p:sldId id="348" r:id="rId44"/>
    <p:sldId id="275" r:id="rId45"/>
    <p:sldId id="376" r:id="rId46"/>
    <p:sldId id="277" r:id="rId47"/>
    <p:sldId id="279" r:id="rId48"/>
    <p:sldId id="281" r:id="rId49"/>
    <p:sldId id="282" r:id="rId50"/>
    <p:sldId id="370" r:id="rId51"/>
    <p:sldId id="377" r:id="rId52"/>
    <p:sldId id="388" r:id="rId53"/>
    <p:sldId id="350" r:id="rId54"/>
    <p:sldId id="351" r:id="rId55"/>
    <p:sldId id="355" r:id="rId56"/>
    <p:sldId id="356" r:id="rId57"/>
    <p:sldId id="357" r:id="rId58"/>
    <p:sldId id="358" r:id="rId59"/>
    <p:sldId id="359" r:id="rId60"/>
    <p:sldId id="283" r:id="rId61"/>
    <p:sldId id="285" r:id="rId62"/>
    <p:sldId id="378" r:id="rId63"/>
    <p:sldId id="287" r:id="rId64"/>
    <p:sldId id="289" r:id="rId65"/>
    <p:sldId id="379" r:id="rId66"/>
    <p:sldId id="291" r:id="rId67"/>
    <p:sldId id="292" r:id="rId68"/>
    <p:sldId id="293" r:id="rId69"/>
    <p:sldId id="295" r:id="rId70"/>
    <p:sldId id="297" r:id="rId71"/>
    <p:sldId id="299" r:id="rId72"/>
    <p:sldId id="300" r:id="rId73"/>
    <p:sldId id="380" r:id="rId74"/>
    <p:sldId id="389" r:id="rId75"/>
    <p:sldId id="362" r:id="rId76"/>
    <p:sldId id="364" r:id="rId77"/>
    <p:sldId id="365" r:id="rId78"/>
    <p:sldId id="366" r:id="rId79"/>
    <p:sldId id="367" r:id="rId80"/>
    <p:sldId id="391" r:id="rId81"/>
    <p:sldId id="301" r:id="rId82"/>
    <p:sldId id="302" r:id="rId83"/>
    <p:sldId id="303" r:id="rId84"/>
    <p:sldId id="304" r:id="rId85"/>
    <p:sldId id="305" r:id="rId86"/>
    <p:sldId id="306" r:id="rId87"/>
    <p:sldId id="390" r:id="rId88"/>
    <p:sldId id="374" r:id="rId89"/>
    <p:sldId id="375" r:id="rId90"/>
    <p:sldId id="316" r:id="rId91"/>
    <p:sldId id="384" r:id="rId92"/>
    <p:sldId id="318" r:id="rId93"/>
  </p:sldIdLst>
  <p:sldSz cx="9144000" cy="5143500" type="screen16x9"/>
  <p:notesSz cx="6858000" cy="9144000"/>
  <p:embeddedFontLst>
    <p:embeddedFont>
      <p:font typeface="Proxima Nova Semibold" panose="020B0604020202020204" charset="0"/>
      <p:regular r:id="rId95"/>
      <p:bold r:id="rId96"/>
      <p:italic r:id="rId97"/>
      <p:boldItalic r:id="rId98"/>
    </p:embeddedFont>
    <p:embeddedFont>
      <p:font typeface="Calibri" panose="020F0502020204030204" pitchFamily="34" charset="0"/>
      <p:regular r:id="rId99"/>
      <p:bold r:id="rId100"/>
      <p:italic r:id="rId101"/>
      <p:boldItalic r:id="rId102"/>
    </p:embeddedFont>
    <p:embeddedFont>
      <p:font typeface="Proxima Nova" panose="020B060402020202020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Learning Psych in 5 minutes" id="{F7F35F06-73CA-4E19-B11A-E5BA20857743}">
          <p14:sldIdLst>
            <p14:sldId id="256"/>
            <p14:sldId id="264"/>
            <p14:sldId id="259"/>
            <p14:sldId id="265"/>
          </p14:sldIdLst>
        </p14:section>
        <p14:section name="Is Learning Psychology Useful?" id="{B0F4B9A2-73E3-437F-9781-CD2E6446DD61}">
          <p14:sldIdLst>
            <p14:sldId id="258"/>
            <p14:sldId id="386"/>
            <p14:sldId id="368"/>
            <p14:sldId id="261"/>
            <p14:sldId id="262"/>
            <p14:sldId id="263"/>
          </p14:sldIdLst>
        </p14:section>
        <p14:section name="Functional Analysis: Introduction" id="{4378D385-5721-4C1A-B2CC-25A18AE688D7}">
          <p14:sldIdLst>
            <p14:sldId id="266"/>
            <p14:sldId id="381"/>
            <p14:sldId id="382"/>
            <p14:sldId id="267"/>
            <p14:sldId id="268"/>
            <p14:sldId id="338"/>
            <p14:sldId id="335"/>
            <p14:sldId id="269"/>
            <p14:sldId id="336"/>
            <p14:sldId id="337"/>
          </p14:sldIdLst>
        </p14:section>
        <p14:section name="Testing if Intervention was succesful" id="{E3D6F836-3998-46EC-9C88-8E54259E0640}">
          <p14:sldIdLst>
            <p14:sldId id="339"/>
            <p14:sldId id="270"/>
            <p14:sldId id="271"/>
            <p14:sldId id="340"/>
            <p14:sldId id="341"/>
            <p14:sldId id="342"/>
            <p14:sldId id="272"/>
          </p14:sldIdLst>
        </p14:section>
        <p14:section name="Part 1: Summary" id="{55D020EB-1C31-4BA3-8219-AF43C2077DFB}">
          <p14:sldIdLst>
            <p14:sldId id="273"/>
            <p14:sldId id="383"/>
            <p14:sldId id="387"/>
            <p14:sldId id="347"/>
            <p14:sldId id="354"/>
            <p14:sldId id="385"/>
          </p14:sldIdLst>
        </p14:section>
        <p14:section name="Functional Analysis: Example 1" id="{35E800FA-048E-4F4E-8ED2-98CA4E42B951}">
          <p14:sldIdLst>
            <p14:sldId id="343"/>
            <p14:sldId id="333"/>
            <p14:sldId id="353"/>
            <p14:sldId id="344"/>
            <p14:sldId id="345"/>
            <p14:sldId id="346"/>
            <p14:sldId id="348"/>
          </p14:sldIdLst>
        </p14:section>
        <p14:section name="Applied Learning Psych: Autism" id="{D7045567-13DC-4AEB-9BDE-604A942D66B7}">
          <p14:sldIdLst>
            <p14:sldId id="275"/>
            <p14:sldId id="376"/>
            <p14:sldId id="277"/>
            <p14:sldId id="279"/>
            <p14:sldId id="281"/>
            <p14:sldId id="282"/>
            <p14:sldId id="370"/>
          </p14:sldIdLst>
        </p14:section>
        <p14:section name="Functional Analysis: Example 2" id="{A806D94B-F8F6-49B2-82BC-2226C95B5A64}">
          <p14:sldIdLst>
            <p14:sldId id="377"/>
            <p14:sldId id="388"/>
            <p14:sldId id="350"/>
            <p14:sldId id="351"/>
            <p14:sldId id="355"/>
            <p14:sldId id="356"/>
            <p14:sldId id="357"/>
            <p14:sldId id="358"/>
            <p14:sldId id="359"/>
          </p14:sldIdLst>
        </p14:section>
        <p14:section name="Applied Learning Psych: Clinical" id="{89439E98-DC54-4D6A-A884-33C45D634E41}">
          <p14:sldIdLst>
            <p14:sldId id="283"/>
            <p14:sldId id="285"/>
            <p14:sldId id="378"/>
            <p14:sldId id="287"/>
          </p14:sldIdLst>
        </p14:section>
        <p14:section name="Applied Learning Psych: Drugs" id="{A06FDC40-1B21-4DE8-8934-5AF69E274CDB}">
          <p14:sldIdLst>
            <p14:sldId id="289"/>
            <p14:sldId id="379"/>
            <p14:sldId id="291"/>
            <p14:sldId id="292"/>
            <p14:sldId id="293"/>
          </p14:sldIdLst>
        </p14:section>
        <p14:section name="Applied Learning Psych: Groups" id="{B337E33E-2268-4984-B93F-94C998B556DF}">
          <p14:sldIdLst>
            <p14:sldId id="295"/>
            <p14:sldId id="297"/>
            <p14:sldId id="299"/>
            <p14:sldId id="300"/>
            <p14:sldId id="380"/>
            <p14:sldId id="389"/>
            <p14:sldId id="362"/>
            <p14:sldId id="364"/>
            <p14:sldId id="365"/>
            <p14:sldId id="366"/>
            <p14:sldId id="367"/>
            <p14:sldId id="391"/>
            <p14:sldId id="301"/>
          </p14:sldIdLst>
        </p14:section>
        <p14:section name="Applied Learning Psych: Schools" id="{452A9D60-DC91-4FA0-A52E-16D1FD3313D3}">
          <p14:sldIdLst>
            <p14:sldId id="302"/>
            <p14:sldId id="303"/>
            <p14:sldId id="304"/>
          </p14:sldIdLst>
        </p14:section>
        <p14:section name="Applied Learning Psych: Society" id="{71138284-C2D4-4D48-8018-82727D789B5C}">
          <p14:sldIdLst>
            <p14:sldId id="305"/>
            <p14:sldId id="306"/>
            <p14:sldId id="390"/>
            <p14:sldId id="374"/>
            <p14:sldId id="375"/>
            <p14:sldId id="316"/>
            <p14:sldId id="384"/>
            <p14:sldId id="31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rina Norwood" initials="SN" lastIdx="6" clrIdx="0">
    <p:extLst>
      <p:ext uri="{19B8F6BF-5375-455C-9EA6-DF929625EA0E}">
        <p15:presenceInfo xmlns:p15="http://schemas.microsoft.com/office/powerpoint/2012/main" userId="Sabrina Norwoo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3" autoAdjust="0"/>
    <p:restoredTop sz="60688" autoAdjust="0"/>
  </p:normalViewPr>
  <p:slideViewPr>
    <p:cSldViewPr snapToGrid="0">
      <p:cViewPr varScale="1">
        <p:scale>
          <a:sx n="70" d="100"/>
          <a:sy n="70" d="100"/>
        </p:scale>
        <p:origin x="165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commentAuthors" Target="commen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8.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font" Target="fonts/font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9.fntdata"/><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9198b972a_2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59198b972a_2_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6" name="Google Shape;236;g59198b972a_2_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aseline="0" dirty="0"/>
              <a:t>Imagine that you are late to work one morning, you </a:t>
            </a:r>
            <a:r>
              <a:rPr lang="en-US" baseline="0" dirty="0" smtClean="0"/>
              <a:t>drive your car, and come </a:t>
            </a:r>
            <a:r>
              <a:rPr lang="en-US" baseline="0" dirty="0"/>
              <a:t>to a busy intersection, </a:t>
            </a:r>
            <a:r>
              <a:rPr lang="en-US" baseline="0" dirty="0" smtClean="0"/>
              <a:t>where the traffic lights are red</a:t>
            </a:r>
            <a:r>
              <a:rPr lang="en-US" baseline="0" dirty="0"/>
              <a:t>. </a:t>
            </a:r>
            <a:r>
              <a:rPr lang="en-US" baseline="0" dirty="0" smtClean="0"/>
              <a:t>There </a:t>
            </a:r>
            <a:r>
              <a:rPr lang="en-US" baseline="0" dirty="0"/>
              <a:t>is only one car in front of you. Eventually the </a:t>
            </a:r>
            <a:r>
              <a:rPr lang="en-US" baseline="0" dirty="0" smtClean="0"/>
              <a:t>traffic light turns green but the car in front of you doesn’t </a:t>
            </a:r>
            <a:r>
              <a:rPr lang="en-US" baseline="0" dirty="0"/>
              <a:t>move. It just sits there. And you look up and see that there is a woman in the driver’s seat but she’s not even looking out the front window of her car. She doesn’t even know that the light is green. She’s looking into </a:t>
            </a:r>
            <a:r>
              <a:rPr lang="en-US" baseline="0" dirty="0" smtClean="0"/>
              <a:t>the back seat of her car. </a:t>
            </a:r>
            <a:r>
              <a:rPr lang="en-US" baseline="0" dirty="0"/>
              <a:t>And then the light turns yellow then red, and you sit through it all again. Finally it turns green. But the car still hasn’t moved. It just sits there. You look up again and see she is still not looking out the front window, still not moving, and still looking in the back seat of her car. The lights turn yellow and red again, and maybe you get angry enough to get out of your car, and go up </a:t>
            </a:r>
            <a:r>
              <a:rPr lang="en-US" baseline="0" dirty="0" smtClean="0"/>
              <a:t>to her car and </a:t>
            </a:r>
            <a:r>
              <a:rPr lang="en-US" baseline="0" dirty="0"/>
              <a:t>find out what is going on…You knock on her window and see that there are tears in her eyes and see that there is a baby </a:t>
            </a:r>
            <a:r>
              <a:rPr lang="en-US" baseline="0" dirty="0" smtClean="0"/>
              <a:t>in the back seat and </a:t>
            </a:r>
            <a:r>
              <a:rPr lang="en-US" baseline="0" dirty="0"/>
              <a:t>its turning blue. And in that instant, </a:t>
            </a:r>
            <a:r>
              <a:rPr lang="en-US" baseline="0" dirty="0" smtClean="0"/>
              <a:t>your </a:t>
            </a:r>
            <a:r>
              <a:rPr lang="en-US" baseline="0" dirty="0"/>
              <a:t>anger, frustration, anything </a:t>
            </a:r>
            <a:r>
              <a:rPr lang="en-US" baseline="0" dirty="0" smtClean="0"/>
              <a:t>else you may </a:t>
            </a:r>
            <a:r>
              <a:rPr lang="en-US" baseline="0" dirty="0"/>
              <a:t>have been experiencing </a:t>
            </a:r>
            <a:r>
              <a:rPr lang="en-US" baseline="0" dirty="0" smtClean="0"/>
              <a:t>disappear, </a:t>
            </a:r>
            <a:r>
              <a:rPr lang="en-US" baseline="0" dirty="0"/>
              <a:t>and what takes its place is compassion for her, and a desire to help that baby. </a:t>
            </a:r>
          </a:p>
          <a:p>
            <a:pPr marL="158750" indent="0">
              <a:buNone/>
            </a:pPr>
            <a:endParaRPr lang="en-US" baseline="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According to applied learning psychology, there is always a baby in the backseat. </a:t>
            </a:r>
            <a:r>
              <a:rPr lang="en-US" dirty="0"/>
              <a:t>“</a:t>
            </a:r>
            <a:r>
              <a:rPr lang="en-US" b="1" u="sng" dirty="0"/>
              <a:t>There is always a set of circumstances that are functionally related to the problem behavior,</a:t>
            </a:r>
            <a:r>
              <a:rPr lang="en-US" b="1" u="sng" baseline="0" dirty="0"/>
              <a:t> and when we see them, we tend to have a more compassionate view of that problem</a:t>
            </a:r>
            <a:r>
              <a:rPr lang="en-US" baseline="0" dirty="0"/>
              <a:t>” (Pat </a:t>
            </a:r>
            <a:r>
              <a:rPr lang="en-US" baseline="0" dirty="0" err="1"/>
              <a:t>Friman</a:t>
            </a:r>
            <a:r>
              <a:rPr lang="en-US" baseline="0" dirty="0"/>
              <a:t>: https://www.youtube.com/watch?v=lPQwvDUc-iM). This approach does not attribute responsibility to the misbehaving person themselves, but to what has happened to the person over the course of their lives up to the exhibition of the problem. As such, it does not seek to fix the blame – it seeks to fix the problem.</a:t>
            </a:r>
          </a:p>
          <a:p>
            <a:pPr marL="158750" indent="0">
              <a:buNone/>
            </a:pPr>
            <a:endParaRPr lang="en-US" dirty="0"/>
          </a:p>
        </p:txBody>
      </p:sp>
    </p:spTree>
    <p:extLst>
      <p:ext uri="{BB962C8B-B14F-4D97-AF65-F5344CB8AC3E}">
        <p14:creationId xmlns:p14="http://schemas.microsoft.com/office/powerpoint/2010/main" val="3916024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Now this is</a:t>
            </a:r>
            <a:r>
              <a:rPr lang="en-US" baseline="0" dirty="0" smtClean="0"/>
              <a:t> very similar to how applied learning psychologists view problematic or maladaptive behavior. The person in the front seat might be us, or a client, or a friend, or family member. It is the maladaptive behavior we are struggling with, and that needs to be changed. The baby in the back seat which is eating up our time, energy, and preventing us from moving forward, and towards a valued life, is our learning history…the set of circumstances in the past and present that we are being trapped and influenced by. These circumstances are preventing us from adapting to the dynamic world we are embedded in and moving forward towards the things we value and want to achieve. </a:t>
            </a:r>
          </a:p>
          <a:p>
            <a:pPr marL="158750" indent="0">
              <a:buNone/>
            </a:pPr>
            <a:endParaRPr lang="en-US" baseline="0" dirty="0" smtClean="0"/>
          </a:p>
          <a:p>
            <a:pPr marL="158750" indent="0">
              <a:buNone/>
            </a:pPr>
            <a:r>
              <a:rPr lang="en-US" baseline="0" dirty="0" smtClean="0"/>
              <a:t>Now maybe you noticed, but this is a compassionate perspective on behavior, one that is hard on the behavior, but easy on the person. We don’t moralize or assign blame to the person. Rather we assign blame to the environment (circumstances) and seek to intervene on it in order to allow that person to move successfully forward with purpose. </a:t>
            </a:r>
          </a:p>
          <a:p>
            <a:pPr marL="158750" indent="0">
              <a:buNone/>
            </a:pPr>
            <a:endParaRPr lang="en-US" baseline="0" dirty="0" smtClean="0"/>
          </a:p>
          <a:p>
            <a:pPr marL="158750" indent="0">
              <a:buNone/>
            </a:pPr>
            <a:r>
              <a:rPr lang="en-US" baseline="0" dirty="0" smtClean="0"/>
              <a:t>So as we move through this lecture, or when you are in your daily lives, and encounter a problem behavior you want to address, think to yourself. What is the baby in the back seat here? What is the history of learning and set of circumstances that are eliciting or evoking the behaviors I’m seeing in front of me, behaviors that are stopping this person from achieving some valued outcome? And how do I go about changing those circumstances?</a:t>
            </a:r>
            <a:endParaRPr lang="en-US" dirty="0"/>
          </a:p>
        </p:txBody>
      </p:sp>
    </p:spTree>
    <p:extLst>
      <p:ext uri="{BB962C8B-B14F-4D97-AF65-F5344CB8AC3E}">
        <p14:creationId xmlns:p14="http://schemas.microsoft.com/office/powerpoint/2010/main" val="853685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Many applied functional learning psychologists have banded together and formed a field known as </a:t>
            </a:r>
            <a:r>
              <a:rPr lang="en-US" b="1" i="1" dirty="0" smtClean="0"/>
              <a:t>applied behavior analysis </a:t>
            </a:r>
            <a:r>
              <a:rPr lang="en-US" dirty="0" smtClean="0"/>
              <a:t>(ABA). This group is interested in the scientific study of behavior change that relies on the principles of learning to evoke or elicit targeted behavioral change. </a:t>
            </a:r>
          </a:p>
          <a:p>
            <a:pPr marL="0" marR="0" lvl="0" indent="0" algn="l" rtl="0">
              <a:lnSpc>
                <a:spcPct val="100000"/>
              </a:lnSpc>
              <a:spcBef>
                <a:spcPts val="0"/>
              </a:spcBef>
              <a:spcAft>
                <a:spcPts val="0"/>
              </a:spcAft>
              <a:buClr>
                <a:schemeClr val="dk1"/>
              </a:buClr>
              <a:buSzPts val="1200"/>
              <a:buFont typeface="Calibri"/>
              <a:buNone/>
            </a:pPr>
            <a:endParaRPr lang="en-US" dirty="0" smtClean="0"/>
          </a:p>
          <a:p>
            <a:pPr marL="0" marR="0" lvl="0" indent="0" algn="l" rtl="0">
              <a:lnSpc>
                <a:spcPct val="100000"/>
              </a:lnSpc>
              <a:spcBef>
                <a:spcPts val="0"/>
              </a:spcBef>
              <a:spcAft>
                <a:spcPts val="0"/>
              </a:spcAft>
              <a:buClr>
                <a:schemeClr val="dk1"/>
              </a:buClr>
              <a:buSzPts val="1200"/>
              <a:buFont typeface="Calibri"/>
              <a:buNone/>
            </a:pPr>
            <a:r>
              <a:rPr lang="en-US" dirty="0" smtClean="0"/>
              <a:t>ABA differs from other applied disciplines in that: </a:t>
            </a:r>
          </a:p>
          <a:p>
            <a:pPr marL="0" marR="0" lvl="0" indent="0" algn="l" rtl="0">
              <a:lnSpc>
                <a:spcPct val="100000"/>
              </a:lnSpc>
              <a:spcBef>
                <a:spcPts val="0"/>
              </a:spcBef>
              <a:spcAft>
                <a:spcPts val="0"/>
              </a:spcAft>
              <a:buClr>
                <a:schemeClr val="dk1"/>
              </a:buClr>
              <a:buSzPts val="1200"/>
              <a:buFont typeface="Calibri"/>
              <a:buNone/>
            </a:pPr>
            <a:endParaRPr lang="en-US" dirty="0" smtClean="0"/>
          </a:p>
          <a:p>
            <a:pPr marL="228600" marR="0" lvl="0" indent="-228600" algn="l" rtl="0">
              <a:lnSpc>
                <a:spcPct val="100000"/>
              </a:lnSpc>
              <a:spcBef>
                <a:spcPts val="0"/>
              </a:spcBef>
              <a:spcAft>
                <a:spcPts val="0"/>
              </a:spcAft>
              <a:buClr>
                <a:schemeClr val="dk1"/>
              </a:buClr>
              <a:buSzPts val="1200"/>
              <a:buFont typeface="Calibri"/>
              <a:buAutoNum type="arabicPeriod"/>
            </a:pPr>
            <a:r>
              <a:rPr lang="en-US" dirty="0" smtClean="0"/>
              <a:t>Applied behavior analysts view issues such as marital problems, aggressive children or animals, excessive consumption and pollution, academic problems, and phobias as problematic behavior (rather than mental processes). The interventions they devise are designed to target the environmental events that give rise to and sustain these behaviors. Applied functional learning psychologists are interested in the direct observation, measurement, quantification, prediction, and influence of behavior (dependent variable) and set out to achieve this by manipulating environmental regularities and their moderators (independent variable).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smtClean="0"/>
              <a:t>This approach is built on the belief that the principles of learning can help us understand where adaptive and maladaptive behaviors come from and influence their probability of occurring in the future.</a:t>
            </a:r>
            <a:endParaRPr lang="nl-NL" sz="1100" b="0" i="0" u="none" strike="noStrike" cap="none"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9198b972a_2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59198b972a_2_2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smtClean="0"/>
              <a:t>Before they</a:t>
            </a:r>
            <a:r>
              <a:rPr lang="en-US" sz="1200" baseline="0" dirty="0" smtClean="0"/>
              <a:t> try to change behavior</a:t>
            </a:r>
            <a:r>
              <a:rPr lang="en-US" sz="1200" dirty="0" smtClean="0"/>
              <a:t>, we first engage in a functional analysis of the behavior we want to change. A </a:t>
            </a:r>
            <a:r>
              <a:rPr lang="en-US" sz="1200" b="1" u="sng" dirty="0" smtClean="0"/>
              <a:t>functional analysis </a:t>
            </a:r>
            <a:r>
              <a:rPr lang="en-US" sz="1200" dirty="0" smtClean="0"/>
              <a:t>involves identifying the events that proceed (antecedents) and follow (consequences) the behavior we want to change. A functional analysis tells us what controls that behavior and what contingencies are reinforcing it. This enables us to define that behavior </a:t>
            </a:r>
            <a:r>
              <a:rPr lang="en-US" sz="1200" i="1" dirty="0" smtClean="0"/>
              <a:t>functionally </a:t>
            </a:r>
            <a:r>
              <a:rPr lang="en-US" sz="1200" dirty="0" smtClean="0"/>
              <a:t>(i.e., in terms of what it is a function of) and not just </a:t>
            </a:r>
            <a:r>
              <a:rPr lang="en-US" sz="1200" i="1" dirty="0" smtClean="0"/>
              <a:t>topographically </a:t>
            </a:r>
            <a:r>
              <a:rPr lang="en-US" sz="1200" dirty="0" smtClean="0"/>
              <a:t>(i.e., in terms of the structure or form that the behavior takes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smtClean="0"/>
              <a:t>This also provides us with baseline data about behavior before we try to intervene. Without this baseline data, it is difficult to determine how well (or poorly) an individual will respond to the intervention.</a:t>
            </a:r>
            <a:r>
              <a:rPr lang="en-US" sz="1200" baseline="0" dirty="0" smtClean="0"/>
              <a:t> </a:t>
            </a:r>
            <a:r>
              <a:rPr lang="en" sz="1200" dirty="0" smtClean="0">
                <a:solidFill>
                  <a:schemeClr val="dk1"/>
                </a:solidFill>
                <a:latin typeface="Proxima Nova"/>
                <a:ea typeface="Proxima Nova"/>
                <a:cs typeface="Proxima Nova"/>
                <a:sym typeface="Proxima Nova"/>
              </a:rPr>
              <a:t>This sounds alittle complex. So let’s take an example. </a:t>
            </a:r>
            <a:r>
              <a:rPr lang="en" sz="1200" dirty="0">
                <a:solidFill>
                  <a:schemeClr val="dk1"/>
                </a:solidFill>
                <a:latin typeface="Proxima Nova"/>
                <a:ea typeface="Proxima Nova"/>
                <a:cs typeface="Proxima Nova"/>
                <a:sym typeface="Proxima Nova"/>
              </a:rPr>
              <a:t>L</a:t>
            </a:r>
            <a:r>
              <a:rPr lang="en" sz="1200" dirty="0" smtClean="0">
                <a:solidFill>
                  <a:schemeClr val="dk1"/>
                </a:solidFill>
                <a:latin typeface="Proxima Nova"/>
                <a:ea typeface="Proxima Nova"/>
                <a:cs typeface="Proxima Nova"/>
                <a:sym typeface="Proxima Nova"/>
              </a:rPr>
              <a:t>et’s </a:t>
            </a:r>
            <a:r>
              <a:rPr lang="en" sz="1200" dirty="0">
                <a:solidFill>
                  <a:schemeClr val="dk1"/>
                </a:solidFill>
                <a:latin typeface="Proxima Nova"/>
                <a:ea typeface="Proxima Nova"/>
                <a:cs typeface="Proxima Nova"/>
                <a:sym typeface="Proxima Nova"/>
              </a:rPr>
              <a:t>consider a </a:t>
            </a:r>
            <a:r>
              <a:rPr lang="en" sz="1200" dirty="0" smtClean="0">
                <a:solidFill>
                  <a:schemeClr val="dk1"/>
                </a:solidFill>
                <a:latin typeface="Proxima Nova"/>
                <a:ea typeface="Proxima Nova"/>
                <a:cs typeface="Proxima Nova"/>
                <a:sym typeface="Proxima Nova"/>
              </a:rPr>
              <a:t>clinical phenomena </a:t>
            </a:r>
            <a:r>
              <a:rPr lang="en" sz="1200" dirty="0">
                <a:solidFill>
                  <a:schemeClr val="dk1"/>
                </a:solidFill>
                <a:latin typeface="Proxima Nova"/>
                <a:ea typeface="Proxima Nova"/>
                <a:cs typeface="Proxima Nova"/>
                <a:sym typeface="Proxima Nova"/>
              </a:rPr>
              <a:t>known as </a:t>
            </a:r>
            <a:r>
              <a:rPr lang="en" sz="1200" i="1" dirty="0">
                <a:latin typeface="Proxima Nova"/>
                <a:ea typeface="Proxima Nova"/>
                <a:cs typeface="Proxima Nova"/>
                <a:sym typeface="Proxima Nova"/>
              </a:rPr>
              <a:t>Trichotillomania </a:t>
            </a:r>
            <a:r>
              <a:rPr lang="en" sz="1200" dirty="0">
                <a:latin typeface="Proxima Nova"/>
                <a:ea typeface="Proxima Nova"/>
                <a:cs typeface="Proxima Nova"/>
                <a:sym typeface="Proxima Nova"/>
              </a:rPr>
              <a:t>– compulsive desire to pull one’s hair out. </a:t>
            </a:r>
            <a:endParaRPr sz="1200" dirty="0">
              <a:latin typeface="Proxima Nova"/>
              <a:ea typeface="Proxima Nova"/>
              <a:cs typeface="Proxima Nova"/>
              <a:sym typeface="Proxima Nova"/>
            </a:endParaRPr>
          </a:p>
        </p:txBody>
      </p:sp>
      <p:sp>
        <p:nvSpPr>
          <p:cNvPr id="431" name="Google Shape;431;g59198b972a_2_2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dirty="0">
                <a:solidFill>
                  <a:schemeClr val="dk1"/>
                </a:solidFill>
                <a:latin typeface="Proxima Nova"/>
                <a:ea typeface="Proxima Nova"/>
                <a:cs typeface="Proxima Nova"/>
                <a:sym typeface="Proxima Nova"/>
              </a:rPr>
              <a:t>Addressing compulsive hair pulling (from an applied learning psychology</a:t>
            </a:r>
            <a:r>
              <a:rPr lang="en" sz="1200" baseline="0" dirty="0">
                <a:solidFill>
                  <a:schemeClr val="dk1"/>
                </a:solidFill>
                <a:latin typeface="Proxima Nova"/>
                <a:ea typeface="Proxima Nova"/>
                <a:cs typeface="Proxima Nova"/>
                <a:sym typeface="Proxima Nova"/>
              </a:rPr>
              <a:t> perspective</a:t>
            </a:r>
            <a:r>
              <a:rPr lang="en" sz="1200" dirty="0">
                <a:solidFill>
                  <a:schemeClr val="dk1"/>
                </a:solidFill>
                <a:latin typeface="Proxima Nova"/>
                <a:ea typeface="Proxima Nova"/>
                <a:cs typeface="Proxima Nova"/>
                <a:sym typeface="Proxima Nova"/>
              </a:rPr>
              <a:t>) involves six steps:</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Proxima Nova"/>
              <a:buNone/>
            </a:pPr>
            <a:endParaRPr lang="en"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Proxima Nova"/>
              <a:buNone/>
            </a:pPr>
            <a:r>
              <a:rPr lang="en" sz="1200" b="1" dirty="0">
                <a:solidFill>
                  <a:schemeClr val="dk1"/>
                </a:solidFill>
                <a:latin typeface="Proxima Nova"/>
                <a:ea typeface="Proxima Nova"/>
                <a:cs typeface="Proxima Nova"/>
                <a:sym typeface="Proxima Nova"/>
              </a:rPr>
              <a:t>Step</a:t>
            </a:r>
            <a:r>
              <a:rPr lang="en" sz="1200" b="1" baseline="0" dirty="0">
                <a:solidFill>
                  <a:schemeClr val="dk1"/>
                </a:solidFill>
                <a:latin typeface="Proxima Nova"/>
                <a:ea typeface="Proxima Nova"/>
                <a:cs typeface="Proxima Nova"/>
                <a:sym typeface="Proxima Nova"/>
              </a:rPr>
              <a:t> 1</a:t>
            </a:r>
            <a:r>
              <a:rPr lang="en" sz="1200" baseline="0" dirty="0">
                <a:solidFill>
                  <a:schemeClr val="dk1"/>
                </a:solidFill>
                <a:latin typeface="Proxima Nova"/>
                <a:ea typeface="Proxima Nova"/>
                <a:cs typeface="Proxima Nova"/>
                <a:sym typeface="Proxima Nova"/>
              </a:rPr>
              <a:t>: </a:t>
            </a:r>
            <a:r>
              <a:rPr lang="en" sz="1200" dirty="0">
                <a:solidFill>
                  <a:schemeClr val="dk1"/>
                </a:solidFill>
                <a:latin typeface="Proxima Nova"/>
                <a:ea typeface="Proxima Nova"/>
                <a:cs typeface="Proxima Nova"/>
                <a:sym typeface="Proxima Nova"/>
              </a:rPr>
              <a:t>Identify the behavior(s)</a:t>
            </a:r>
            <a:r>
              <a:rPr lang="en" sz="1200" baseline="0" dirty="0">
                <a:solidFill>
                  <a:schemeClr val="dk1"/>
                </a:solidFill>
                <a:latin typeface="Proxima Nova"/>
                <a:ea typeface="Proxima Nova"/>
                <a:cs typeface="Proxima Nova"/>
                <a:sym typeface="Proxima Nova"/>
              </a:rPr>
              <a:t> we want to change. Note: in many cases it is not just one behavior that we want to change but rather a </a:t>
            </a:r>
            <a:r>
              <a:rPr lang="en" sz="1200" i="1" baseline="0" dirty="0">
                <a:solidFill>
                  <a:schemeClr val="dk1"/>
                </a:solidFill>
                <a:latin typeface="Proxima Nova"/>
                <a:ea typeface="Proxima Nova"/>
                <a:cs typeface="Proxima Nova"/>
                <a:sym typeface="Proxima Nova"/>
              </a:rPr>
              <a:t>class of behaviors </a:t>
            </a:r>
            <a:r>
              <a:rPr lang="en" sz="1200" baseline="0" dirty="0">
                <a:solidFill>
                  <a:schemeClr val="dk1"/>
                </a:solidFill>
                <a:latin typeface="Proxima Nova"/>
                <a:ea typeface="Proxima Nova"/>
                <a:cs typeface="Proxima Nova"/>
                <a:sym typeface="Proxima Nova"/>
              </a:rPr>
              <a:t>(i.e., a group of behaviors that are triggered and maintained by the same stimuli. So in this example, we don’t just want to change compulsive hair pulling. We also want to change the entire class of behaviors (e.g., searching for hair, pulling from certain body parts, examining the hair before and after pulling it out).</a:t>
            </a: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22241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00000"/>
              </a:lnSpc>
              <a:spcBef>
                <a:spcPts val="0"/>
              </a:spcBef>
              <a:spcAft>
                <a:spcPts val="0"/>
              </a:spcAft>
              <a:buClr>
                <a:schemeClr val="dk1"/>
              </a:buClr>
              <a:buSzPts val="1200"/>
              <a:buFont typeface="Calibri"/>
              <a:buNone/>
            </a:pPr>
            <a:r>
              <a:rPr lang="en-US" sz="1200" b="1" dirty="0">
                <a:solidFill>
                  <a:schemeClr val="dk1"/>
                </a:solidFill>
                <a:latin typeface="Proxima Nova"/>
                <a:ea typeface="Proxima Nova"/>
                <a:cs typeface="Proxima Nova"/>
                <a:sym typeface="Proxima Nova"/>
              </a:rPr>
              <a:t>Step 2</a:t>
            </a:r>
            <a:r>
              <a:rPr lang="en-US" sz="1200" dirty="0">
                <a:solidFill>
                  <a:schemeClr val="dk1"/>
                </a:solidFill>
                <a:latin typeface="Proxima Nova"/>
                <a:ea typeface="Proxima Nova"/>
                <a:cs typeface="Proxima Nova"/>
                <a:sym typeface="Proxima Nova"/>
              </a:rPr>
              <a:t>: Once we have figured out what behavior(s) we want to change we need to figure out how</a:t>
            </a:r>
            <a:r>
              <a:rPr lang="en-US" sz="1200" baseline="0" dirty="0">
                <a:solidFill>
                  <a:schemeClr val="dk1"/>
                </a:solidFill>
                <a:latin typeface="Proxima Nova"/>
                <a:ea typeface="Proxima Nova"/>
                <a:cs typeface="Proxima Nova"/>
                <a:sym typeface="Proxima Nova"/>
              </a:rPr>
              <a:t> often those behaviors occur. This way when we implement our intervention we have pre-intervention behavior and post-intervention behavior rates. We can compare these to see if the intervention was successful or not. In other words, we obtain </a:t>
            </a:r>
            <a:r>
              <a:rPr lang="en-US" sz="1200" b="1" dirty="0">
                <a:solidFill>
                  <a:schemeClr val="dk1"/>
                </a:solidFill>
                <a:latin typeface="Proxima Nova"/>
                <a:ea typeface="Proxima Nova"/>
                <a:cs typeface="Proxima Nova"/>
                <a:sym typeface="Proxima Nova"/>
              </a:rPr>
              <a:t>baseline data </a:t>
            </a:r>
            <a:r>
              <a:rPr lang="en-US" sz="1200" dirty="0">
                <a:solidFill>
                  <a:schemeClr val="dk1"/>
                </a:solidFill>
                <a:latin typeface="Proxima Nova"/>
                <a:ea typeface="Proxima Nova"/>
                <a:cs typeface="Proxima Nova"/>
                <a:sym typeface="Proxima Nova"/>
              </a:rPr>
              <a:t>prior to the intervention. We</a:t>
            </a:r>
            <a:r>
              <a:rPr lang="en-US" sz="1200" baseline="0" dirty="0">
                <a:solidFill>
                  <a:schemeClr val="dk1"/>
                </a:solidFill>
                <a:latin typeface="Proxima Nova"/>
                <a:ea typeface="Proxima Nova"/>
                <a:cs typeface="Proxima Nova"/>
                <a:sym typeface="Proxima Nova"/>
              </a:rPr>
              <a:t> r</a:t>
            </a:r>
            <a:r>
              <a:rPr lang="en-US" sz="1200" dirty="0">
                <a:solidFill>
                  <a:schemeClr val="dk1"/>
                </a:solidFill>
                <a:latin typeface="Proxima Nova"/>
                <a:ea typeface="Proxima Nova"/>
                <a:cs typeface="Proxima Nova"/>
                <a:sym typeface="Proxima Nova"/>
              </a:rPr>
              <a:t>ecord behavior and can do so in different</a:t>
            </a:r>
            <a:r>
              <a:rPr lang="en-US" sz="1200" baseline="0" dirty="0">
                <a:solidFill>
                  <a:schemeClr val="dk1"/>
                </a:solidFill>
                <a:latin typeface="Proxima Nova"/>
                <a:ea typeface="Proxima Nova"/>
                <a:cs typeface="Proxima Nova"/>
                <a:sym typeface="Proxima Nova"/>
              </a:rPr>
              <a:t> ways: </a:t>
            </a:r>
            <a:r>
              <a:rPr lang="en-US" sz="1200" dirty="0">
                <a:solidFill>
                  <a:schemeClr val="dk1"/>
                </a:solidFill>
                <a:latin typeface="Proxima Nova"/>
                <a:ea typeface="Proxima Nova"/>
                <a:cs typeface="Proxima Nova"/>
                <a:sym typeface="Proxima Nova"/>
              </a:rPr>
              <a:t>(a) record every instance of the behavior [event recording], only specific periods of time [interval recording], or over a long-time scale [time sampling]).</a:t>
            </a:r>
            <a:endParaRPr lang="en-US" sz="1200" dirty="0">
              <a:latin typeface="Proxima Nova"/>
              <a:ea typeface="Proxima Nova"/>
              <a:cs typeface="Proxima Nova"/>
              <a:sym typeface="Proxima Nova"/>
            </a:endParaRP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extLst>
      <p:ext uri="{BB962C8B-B14F-4D97-AF65-F5344CB8AC3E}">
        <p14:creationId xmlns:p14="http://schemas.microsoft.com/office/powerpoint/2010/main" val="3573241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a:solidFill>
                  <a:schemeClr val="dk1"/>
                </a:solidFill>
                <a:latin typeface="Proxima Nova"/>
                <a:ea typeface="Proxima Nova"/>
                <a:cs typeface="Proxima Nova"/>
                <a:sym typeface="Proxima Nova"/>
              </a:rPr>
              <a:t>Step 3</a:t>
            </a:r>
            <a:r>
              <a:rPr lang="en-US" sz="1200" dirty="0">
                <a:solidFill>
                  <a:schemeClr val="dk1"/>
                </a:solidFill>
                <a:latin typeface="Proxima Nova"/>
                <a:ea typeface="Proxima Nova"/>
                <a:cs typeface="Proxima Nova"/>
                <a:sym typeface="Proxima Nova"/>
              </a:rPr>
              <a:t>: We identify the ABCs</a:t>
            </a:r>
            <a:r>
              <a:rPr lang="en-US" sz="1200" baseline="0" dirty="0">
                <a:solidFill>
                  <a:schemeClr val="dk1"/>
                </a:solidFill>
                <a:latin typeface="Proxima Nova"/>
                <a:ea typeface="Proxima Nova"/>
                <a:cs typeface="Proxima Nova"/>
                <a:sym typeface="Proxima Nova"/>
              </a:rPr>
              <a:t> – in other words – the stimuli that come before the behavior (</a:t>
            </a:r>
            <a:r>
              <a:rPr lang="en-US" sz="1200" b="1" baseline="0" dirty="0">
                <a:solidFill>
                  <a:schemeClr val="dk1"/>
                </a:solidFill>
                <a:latin typeface="Proxima Nova"/>
                <a:ea typeface="Proxima Nova"/>
                <a:cs typeface="Proxima Nova"/>
                <a:sym typeface="Proxima Nova"/>
              </a:rPr>
              <a:t>A</a:t>
            </a:r>
            <a:r>
              <a:rPr lang="en-US" sz="1200" baseline="0" dirty="0">
                <a:solidFill>
                  <a:schemeClr val="dk1"/>
                </a:solidFill>
                <a:latin typeface="Proxima Nova"/>
                <a:ea typeface="Proxima Nova"/>
                <a:cs typeface="Proxima Nova"/>
                <a:sym typeface="Proxima Nova"/>
              </a:rPr>
              <a:t>ntecedents), the </a:t>
            </a:r>
            <a:r>
              <a:rPr lang="en-US" sz="1200" b="1" baseline="0" dirty="0">
                <a:solidFill>
                  <a:schemeClr val="dk1"/>
                </a:solidFill>
                <a:latin typeface="Proxima Nova"/>
                <a:ea typeface="Proxima Nova"/>
                <a:cs typeface="Proxima Nova"/>
                <a:sym typeface="Proxima Nova"/>
              </a:rPr>
              <a:t>B</a:t>
            </a:r>
            <a:r>
              <a:rPr lang="en-US" sz="1200" baseline="0" dirty="0">
                <a:solidFill>
                  <a:schemeClr val="dk1"/>
                </a:solidFill>
                <a:latin typeface="Proxima Nova"/>
                <a:ea typeface="Proxima Nova"/>
                <a:cs typeface="Proxima Nova"/>
                <a:sym typeface="Proxima Nova"/>
              </a:rPr>
              <a:t>ehaviors we are interested in, and the stimuli that come after those behaviors (</a:t>
            </a:r>
            <a:r>
              <a:rPr lang="en-US" sz="1200" b="1" baseline="0" dirty="0">
                <a:solidFill>
                  <a:schemeClr val="dk1"/>
                </a:solidFill>
                <a:latin typeface="Proxima Nova"/>
                <a:ea typeface="Proxima Nova"/>
                <a:cs typeface="Proxima Nova"/>
                <a:sym typeface="Proxima Nova"/>
              </a:rPr>
              <a:t>C</a:t>
            </a:r>
            <a:r>
              <a:rPr lang="en-US" sz="1200" baseline="0" dirty="0">
                <a:solidFill>
                  <a:schemeClr val="dk1"/>
                </a:solidFill>
                <a:latin typeface="Proxima Nova"/>
                <a:ea typeface="Proxima Nova"/>
                <a:cs typeface="Proxima Nova"/>
                <a:sym typeface="Proxima Nova"/>
              </a:rPr>
              <a:t>onsequences). </a:t>
            </a:r>
            <a:r>
              <a:rPr lang="en" sz="1200" dirty="0">
                <a:solidFill>
                  <a:schemeClr val="dk1"/>
                </a:solidFill>
                <a:latin typeface="Proxima Nova"/>
                <a:ea typeface="Proxima Nova"/>
                <a:cs typeface="Proxima Nova"/>
                <a:sym typeface="Proxima Nova"/>
              </a:rPr>
              <a:t>This helps us figure out what aspects of the environment might be controlling the behavior we want to change. For instance, in this example, it seems that the hair pulling behavior only happens at home and not at</a:t>
            </a:r>
            <a:r>
              <a:rPr lang="en" sz="1200" baseline="0" dirty="0">
                <a:solidFill>
                  <a:schemeClr val="dk1"/>
                </a:solidFill>
                <a:latin typeface="Proxima Nova"/>
                <a:ea typeface="Proxima Nova"/>
                <a:cs typeface="Proxima Nova"/>
                <a:sym typeface="Proxima Nova"/>
              </a:rPr>
              <a:t> work, when the person is experiencing unpleasant thoughts, and can see body hair that they consider to be ugly or unwanted. After they pull the hair they are no longer bored, stressed, or angry (because they are now busy with a task or distracted by the physical sensations). They also escape from the unwanted thoughts. Others might see the consequences of hair pulling and no longer criticise or ask them to do certain things (i.e., they escape or avoid unpleasant tasks), or they remove body hairs they considered to be ugly or unwanted.</a:t>
            </a:r>
            <a:endParaRPr dirty="0">
              <a:latin typeface="Proxima Nova"/>
              <a:ea typeface="Proxima Nova"/>
              <a:cs typeface="Proxima Nova"/>
              <a:sym typeface="Proxima Nova"/>
            </a:endParaRP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a:solidFill>
                  <a:schemeClr val="dk1"/>
                </a:solidFill>
                <a:latin typeface="Proxima Nova"/>
                <a:ea typeface="Proxima Nova"/>
                <a:cs typeface="Proxima Nova"/>
                <a:sym typeface="Proxima Nova"/>
              </a:rPr>
              <a:t>Step 4</a:t>
            </a:r>
            <a:r>
              <a:rPr lang="en-US" sz="1200" dirty="0">
                <a:solidFill>
                  <a:schemeClr val="dk1"/>
                </a:solidFill>
                <a:latin typeface="Proxima Nova"/>
                <a:ea typeface="Proxima Nova"/>
                <a:cs typeface="Proxima Nova"/>
                <a:sym typeface="Proxima Nova"/>
              </a:rPr>
              <a:t>: it is not enough to know what stimuli come before and</a:t>
            </a:r>
            <a:r>
              <a:rPr lang="en-US" sz="1200" baseline="0" dirty="0">
                <a:solidFill>
                  <a:schemeClr val="dk1"/>
                </a:solidFill>
                <a:latin typeface="Proxima Nova"/>
                <a:ea typeface="Proxima Nova"/>
                <a:cs typeface="Proxima Nova"/>
                <a:sym typeface="Proxima Nova"/>
              </a:rPr>
              <a:t> after behavior. We also need to know if these events are functioning to trigger the behavior (i.e., are functioning as antecedents), and are maintaining the behavior (functioning as consequences) (see the section of your Learning Psychology handbook on the difference between the descriptive and the functional levels). It might be that unwanted thoughts and being at home BOTH come before hair pulling but that ONLY being at home is functioning as an </a:t>
            </a:r>
            <a:r>
              <a:rPr lang="en-US" sz="1200" baseline="0" dirty="0" err="1">
                <a:solidFill>
                  <a:schemeClr val="dk1"/>
                </a:solidFill>
                <a:latin typeface="Proxima Nova"/>
                <a:ea typeface="Proxima Nova"/>
                <a:cs typeface="Proxima Nova"/>
                <a:sym typeface="Proxima Nova"/>
              </a:rPr>
              <a:t>Sd</a:t>
            </a:r>
            <a:r>
              <a:rPr lang="en-US" sz="1200" baseline="0" dirty="0">
                <a:solidFill>
                  <a:schemeClr val="dk1"/>
                </a:solidFill>
                <a:latin typeface="Proxima Nova"/>
                <a:ea typeface="Proxima Nova"/>
                <a:cs typeface="Proxima Nova"/>
                <a:sym typeface="Proxima Nova"/>
              </a:rPr>
              <a:t> (i.e., as a signal that hair pulling will lead to certain consequences). The same goes for the stimuli that come after the hair pulling – it might be that hair pulling removes hair from the body but that it is the escape and avoidance of stress that serves to maintain the behavior. </a:t>
            </a:r>
          </a:p>
          <a:p>
            <a:pPr marL="0" marR="0" lvl="0" indent="0" algn="l" rtl="0">
              <a:lnSpc>
                <a:spcPct val="100000"/>
              </a:lnSpc>
              <a:spcBef>
                <a:spcPts val="0"/>
              </a:spcBef>
              <a:spcAft>
                <a:spcPts val="0"/>
              </a:spcAft>
              <a:buNone/>
            </a:pPr>
            <a:endParaRPr lang="en-US" sz="1200" baseline="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US" sz="1200" baseline="0" dirty="0">
                <a:solidFill>
                  <a:schemeClr val="dk1"/>
                </a:solidFill>
                <a:latin typeface="Proxima Nova"/>
                <a:ea typeface="Proxima Nova"/>
                <a:cs typeface="Proxima Nova"/>
                <a:sym typeface="Proxima Nova"/>
              </a:rPr>
              <a:t>In other words, we always need to figure out </a:t>
            </a:r>
            <a:r>
              <a:rPr lang="en-US" sz="1200" b="1" baseline="0" dirty="0">
                <a:solidFill>
                  <a:schemeClr val="dk1"/>
                </a:solidFill>
                <a:latin typeface="Proxima Nova"/>
                <a:ea typeface="Proxima Nova"/>
                <a:cs typeface="Proxima Nova"/>
                <a:sym typeface="Proxima Nova"/>
              </a:rPr>
              <a:t>WTF</a:t>
            </a:r>
            <a:r>
              <a:rPr lang="en-US" sz="1200" baseline="0" dirty="0">
                <a:solidFill>
                  <a:schemeClr val="dk1"/>
                </a:solidFill>
                <a:latin typeface="Proxima Nova"/>
                <a:ea typeface="Proxima Nova"/>
                <a:cs typeface="Proxima Nova"/>
                <a:sym typeface="Proxima Nova"/>
              </a:rPr>
              <a:t>: what is the function of the stimuli that control behavior, and do they really have this function or are they merely descriptively part of our analysis.</a:t>
            </a:r>
            <a:endParaRPr dirty="0">
              <a:latin typeface="Proxima Nova"/>
              <a:ea typeface="Proxima Nova"/>
              <a:cs typeface="Proxima Nova"/>
              <a:sym typeface="Proxima Nova"/>
            </a:endParaRP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1230931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9198b972a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59198b972a_2_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latin typeface="Proxima Nova"/>
                <a:ea typeface="Proxima Nova"/>
                <a:cs typeface="Proxima Nova"/>
                <a:sym typeface="Proxima Nova"/>
              </a:rPr>
              <a:t>Step</a:t>
            </a:r>
            <a:r>
              <a:rPr lang="en-US" b="1" baseline="0" dirty="0">
                <a:latin typeface="Proxima Nova"/>
                <a:ea typeface="Proxima Nova"/>
                <a:cs typeface="Proxima Nova"/>
                <a:sym typeface="Proxima Nova"/>
              </a:rPr>
              <a:t> 5</a:t>
            </a:r>
            <a:r>
              <a:rPr lang="en-US" baseline="0" dirty="0">
                <a:latin typeface="Proxima Nova"/>
                <a:ea typeface="Proxima Nova"/>
                <a:cs typeface="Proxima Nova"/>
                <a:sym typeface="Proxima Nova"/>
              </a:rPr>
              <a:t>:  Now that we have identified what we </a:t>
            </a:r>
            <a:r>
              <a:rPr lang="en-US" b="1" i="1" baseline="0" dirty="0">
                <a:latin typeface="Proxima Nova"/>
                <a:ea typeface="Proxima Nova"/>
                <a:cs typeface="Proxima Nova"/>
                <a:sym typeface="Proxima Nova"/>
              </a:rPr>
              <a:t>think </a:t>
            </a:r>
            <a:r>
              <a:rPr lang="en-US" baseline="0" dirty="0">
                <a:latin typeface="Proxima Nova"/>
                <a:ea typeface="Proxima Nova"/>
                <a:cs typeface="Proxima Nova"/>
                <a:sym typeface="Proxima Nova"/>
              </a:rPr>
              <a:t>are the ABCs and the WTF (i.e., the stimuli that trigger and maintain the behavior and how they are doing so) it is time to test if this is actually the case. We might be wrong. So we need to intervene on the contingencies to see if we have identified the correct stimuli and if this leads to a change in behavior. </a:t>
            </a:r>
          </a:p>
          <a:p>
            <a:pPr marL="0" marR="0" lvl="0" indent="0" algn="l" rtl="0">
              <a:lnSpc>
                <a:spcPct val="100000"/>
              </a:lnSpc>
              <a:spcBef>
                <a:spcPts val="0"/>
              </a:spcBef>
              <a:spcAft>
                <a:spcPts val="0"/>
              </a:spcAft>
              <a:buNone/>
            </a:pPr>
            <a:endParaRPr lang="en-US" baseline="0" dirty="0">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US" baseline="0" dirty="0">
                <a:latin typeface="Proxima Nova"/>
                <a:ea typeface="Proxima Nova"/>
                <a:cs typeface="Proxima Nova"/>
                <a:sym typeface="Proxima Nova"/>
              </a:rPr>
              <a:t>For instance, in the current example, if context (being at home) is an </a:t>
            </a:r>
            <a:r>
              <a:rPr lang="en-US" baseline="0" dirty="0" err="1">
                <a:latin typeface="Proxima Nova"/>
                <a:ea typeface="Proxima Nova"/>
                <a:cs typeface="Proxima Nova"/>
                <a:sym typeface="Proxima Nova"/>
              </a:rPr>
              <a:t>Sd</a:t>
            </a:r>
            <a:r>
              <a:rPr lang="en-US" baseline="0" dirty="0">
                <a:latin typeface="Proxima Nova"/>
                <a:ea typeface="Proxima Nova"/>
                <a:cs typeface="Proxima Nova"/>
                <a:sym typeface="Proxima Nova"/>
              </a:rPr>
              <a:t> signaling that hair pulling will lead to certain consequences then we can manipulate the home environment so that it does not trigger the response (e.g., we might cover the mirrors around the house, get rid of any instruments the person used to pull the hairs, keep doors open to reduce privacy). If the </a:t>
            </a:r>
            <a:r>
              <a:rPr lang="en-US" baseline="0" dirty="0" err="1">
                <a:latin typeface="Proxima Nova"/>
                <a:ea typeface="Proxima Nova"/>
                <a:cs typeface="Proxima Nova"/>
                <a:sym typeface="Proxima Nova"/>
              </a:rPr>
              <a:t>Sd</a:t>
            </a:r>
            <a:r>
              <a:rPr lang="en-US" baseline="0" dirty="0">
                <a:latin typeface="Proxima Nova"/>
                <a:ea typeface="Proxima Nova"/>
                <a:cs typeface="Proxima Nova"/>
                <a:sym typeface="Proxima Nova"/>
              </a:rPr>
              <a:t> is </a:t>
            </a:r>
            <a:r>
              <a:rPr lang="en-US" baseline="0" dirty="0" smtClean="0">
                <a:latin typeface="Proxima Nova"/>
                <a:ea typeface="Proxima Nova"/>
                <a:cs typeface="Proxima Nova"/>
                <a:sym typeface="Proxima Nova"/>
              </a:rPr>
              <a:t>an unwanted thought which triggers hair </a:t>
            </a:r>
            <a:r>
              <a:rPr lang="en-US" baseline="0" dirty="0">
                <a:latin typeface="Proxima Nova"/>
                <a:ea typeface="Proxima Nova"/>
                <a:cs typeface="Proxima Nova"/>
                <a:sym typeface="Proxima Nova"/>
              </a:rPr>
              <a:t>pulling </a:t>
            </a:r>
            <a:r>
              <a:rPr lang="en-US" baseline="0" dirty="0" smtClean="0">
                <a:latin typeface="Proxima Nova"/>
                <a:ea typeface="Proxima Nova"/>
                <a:cs typeface="Proxima Nova"/>
                <a:sym typeface="Proxima Nova"/>
              </a:rPr>
              <a:t>then we </a:t>
            </a:r>
            <a:r>
              <a:rPr lang="en-US" baseline="0" dirty="0">
                <a:latin typeface="Proxima Nova"/>
                <a:ea typeface="Proxima Nova"/>
                <a:cs typeface="Proxima Nova"/>
                <a:sym typeface="Proxima Nova"/>
              </a:rPr>
              <a:t>might intervene by reinforcing acceptance and alternative coping strategies. If the </a:t>
            </a:r>
            <a:r>
              <a:rPr lang="en-US" baseline="0" dirty="0" err="1">
                <a:latin typeface="Proxima Nova"/>
                <a:ea typeface="Proxima Nova"/>
                <a:cs typeface="Proxima Nova"/>
                <a:sym typeface="Proxima Nova"/>
              </a:rPr>
              <a:t>Sd</a:t>
            </a:r>
            <a:r>
              <a:rPr lang="en-US" baseline="0" dirty="0">
                <a:latin typeface="Proxima Nova"/>
                <a:ea typeface="Proxima Nova"/>
                <a:cs typeface="Proxima Nova"/>
                <a:sym typeface="Proxima Nova"/>
              </a:rPr>
              <a:t> is affective in nature (e.g., certain emotions occasion hair </a:t>
            </a:r>
            <a:r>
              <a:rPr lang="en-US" baseline="0" dirty="0" smtClean="0">
                <a:latin typeface="Proxima Nova"/>
                <a:ea typeface="Proxima Nova"/>
                <a:cs typeface="Proxima Nova"/>
                <a:sym typeface="Proxima Nova"/>
              </a:rPr>
              <a:t>pulling) </a:t>
            </a:r>
            <a:r>
              <a:rPr lang="en-US" baseline="0" dirty="0">
                <a:latin typeface="Proxima Nova"/>
                <a:ea typeface="Proxima Nova"/>
                <a:cs typeface="Proxima Nova"/>
                <a:sym typeface="Proxima Nova"/>
              </a:rPr>
              <a:t>then we might introduce emotional regulation/mediation strategies. If it is boredom then we remove this stimulus (e.g., by introducing more stimulating activities). </a:t>
            </a:r>
          </a:p>
          <a:p>
            <a:pPr marL="0" marR="0" lvl="0" indent="0" algn="l" rtl="0">
              <a:lnSpc>
                <a:spcPct val="100000"/>
              </a:lnSpc>
              <a:spcBef>
                <a:spcPts val="0"/>
              </a:spcBef>
              <a:spcAft>
                <a:spcPts val="0"/>
              </a:spcAft>
              <a:buNone/>
            </a:pPr>
            <a:endParaRPr lang="en-US" baseline="0" dirty="0">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US" baseline="0" dirty="0">
                <a:latin typeface="Proxima Nova"/>
                <a:ea typeface="Proxima Nova"/>
                <a:cs typeface="Proxima Nova"/>
                <a:sym typeface="Proxima Nova"/>
              </a:rPr>
              <a:t>Likewise, we need to tackle the consequences and break the R-</a:t>
            </a:r>
            <a:r>
              <a:rPr lang="en-US" baseline="0" dirty="0" err="1">
                <a:latin typeface="Proxima Nova"/>
                <a:ea typeface="Proxima Nova"/>
                <a:cs typeface="Proxima Nova"/>
                <a:sym typeface="Proxima Nova"/>
              </a:rPr>
              <a:t>Sr</a:t>
            </a:r>
            <a:r>
              <a:rPr lang="en-US" baseline="0" dirty="0">
                <a:latin typeface="Proxima Nova"/>
                <a:ea typeface="Proxima Nova"/>
                <a:cs typeface="Proxima Nova"/>
                <a:sym typeface="Proxima Nova"/>
              </a:rPr>
              <a:t> relationship. We can do this in different ways. For instance, if the consequences maintaining hair pulling are sensory (e.g., it feels pleasant to pull the hair) then we differentially reinforce other behavior (DRO) that produces similar consequences (e.g., produce the same sensory outcomes via hair brushes, pens, massages). If the consequences are </a:t>
            </a:r>
            <a:r>
              <a:rPr lang="en-US" baseline="0" dirty="0" smtClean="0">
                <a:latin typeface="Proxima Nova"/>
                <a:ea typeface="Proxima Nova"/>
                <a:cs typeface="Proxima Nova"/>
                <a:sym typeface="Proxima Nova"/>
              </a:rPr>
              <a:t>motoric </a:t>
            </a:r>
            <a:r>
              <a:rPr lang="en-US" baseline="0" dirty="0">
                <a:latin typeface="Proxima Nova"/>
                <a:ea typeface="Proxima Nova"/>
                <a:cs typeface="Proxima Nova"/>
                <a:sym typeface="Proxima Nova"/>
              </a:rPr>
              <a:t>in nature (e.g. escape or avoidance of </a:t>
            </a:r>
            <a:r>
              <a:rPr lang="en-US" baseline="0" dirty="0" smtClean="0">
                <a:latin typeface="Proxima Nova"/>
                <a:ea typeface="Proxima Nova"/>
                <a:cs typeface="Proxima Nova"/>
                <a:sym typeface="Proxima Nova"/>
              </a:rPr>
              <a:t>boredom) </a:t>
            </a:r>
            <a:r>
              <a:rPr lang="en-US" baseline="0" dirty="0">
                <a:latin typeface="Proxima Nova"/>
                <a:ea typeface="Proxima Nova"/>
                <a:cs typeface="Proxima Nova"/>
                <a:sym typeface="Proxima Nova"/>
              </a:rPr>
              <a:t>then we differentially reinforce </a:t>
            </a:r>
            <a:r>
              <a:rPr lang="en-US" baseline="0" dirty="0" smtClean="0">
                <a:latin typeface="Proxima Nova"/>
                <a:ea typeface="Proxima Nova"/>
                <a:cs typeface="Proxima Nova"/>
                <a:sym typeface="Proxima Nova"/>
              </a:rPr>
              <a:t>other behavior </a:t>
            </a:r>
            <a:r>
              <a:rPr lang="en-US" baseline="0" dirty="0">
                <a:latin typeface="Proxima Nova"/>
                <a:ea typeface="Proxima Nova"/>
                <a:cs typeface="Proxima Nova"/>
                <a:sym typeface="Proxima Nova"/>
              </a:rPr>
              <a:t>that alleviates boredom and </a:t>
            </a:r>
            <a:r>
              <a:rPr lang="en-US" baseline="0" dirty="0" smtClean="0">
                <a:latin typeface="Proxima Nova"/>
                <a:ea typeface="Proxima Nova"/>
                <a:cs typeface="Proxima Nova"/>
                <a:sym typeface="Proxima Nova"/>
              </a:rPr>
              <a:t>which is incompatible </a:t>
            </a:r>
            <a:r>
              <a:rPr lang="en-US" baseline="0" dirty="0">
                <a:latin typeface="Proxima Nova"/>
                <a:ea typeface="Proxima Nova"/>
                <a:cs typeface="Proxima Nova"/>
                <a:sym typeface="Proxima Nova"/>
              </a:rPr>
              <a:t>with hair </a:t>
            </a:r>
            <a:r>
              <a:rPr lang="en-US" baseline="0" dirty="0" smtClean="0">
                <a:latin typeface="Proxima Nova"/>
                <a:ea typeface="Proxima Nova"/>
                <a:cs typeface="Proxima Nova"/>
                <a:sym typeface="Proxima Nova"/>
              </a:rPr>
              <a:t>pulling (e.g</a:t>
            </a:r>
            <a:r>
              <a:rPr lang="en-US" baseline="0" dirty="0">
                <a:latin typeface="Proxima Nova"/>
                <a:ea typeface="Proxima Nova"/>
                <a:cs typeface="Proxima Nova"/>
                <a:sym typeface="Proxima Nova"/>
              </a:rPr>
              <a:t>., clay or knitting). The same goes for social </a:t>
            </a:r>
            <a:r>
              <a:rPr lang="en-US" baseline="0" dirty="0" smtClean="0">
                <a:latin typeface="Proxima Nova"/>
                <a:ea typeface="Proxima Nova"/>
                <a:cs typeface="Proxima Nova"/>
                <a:sym typeface="Proxima Nova"/>
              </a:rPr>
              <a:t>consequences or any others. </a:t>
            </a:r>
            <a:endParaRPr lang="en-US" baseline="0" dirty="0">
              <a:latin typeface="Proxima Nova"/>
              <a:ea typeface="Proxima Nova"/>
              <a:cs typeface="Proxima Nova"/>
              <a:sym typeface="Proxima Nova"/>
            </a:endParaRPr>
          </a:p>
          <a:p>
            <a:pPr marL="0" marR="0" lvl="0" indent="0" algn="l" rtl="0">
              <a:lnSpc>
                <a:spcPct val="100000"/>
              </a:lnSpc>
              <a:spcBef>
                <a:spcPts val="0"/>
              </a:spcBef>
              <a:spcAft>
                <a:spcPts val="0"/>
              </a:spcAft>
              <a:buNone/>
            </a:pPr>
            <a:endParaRPr lang="en-US" baseline="0" dirty="0">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US" baseline="0" dirty="0">
                <a:latin typeface="Proxima Nova"/>
                <a:ea typeface="Proxima Nova"/>
                <a:cs typeface="Proxima Nova"/>
                <a:sym typeface="Proxima Nova"/>
              </a:rPr>
              <a:t>The </a:t>
            </a:r>
            <a:r>
              <a:rPr lang="en-US" baseline="0" dirty="0" smtClean="0">
                <a:latin typeface="Proxima Nova"/>
                <a:ea typeface="Proxima Nova"/>
                <a:cs typeface="Proxima Nova"/>
                <a:sym typeface="Proxima Nova"/>
              </a:rPr>
              <a:t>key point </a:t>
            </a:r>
            <a:r>
              <a:rPr lang="en-US" baseline="0" dirty="0">
                <a:latin typeface="Proxima Nova"/>
                <a:ea typeface="Proxima Nova"/>
                <a:cs typeface="Proxima Nova"/>
                <a:sym typeface="Proxima Nova"/>
              </a:rPr>
              <a:t>here is that we engage in </a:t>
            </a:r>
            <a:r>
              <a:rPr lang="en-US" b="1" baseline="0" dirty="0">
                <a:latin typeface="Proxima Nova"/>
                <a:ea typeface="Proxima Nova"/>
                <a:cs typeface="Proxima Nova"/>
                <a:sym typeface="Proxima Nova"/>
              </a:rPr>
              <a:t>contingency management - </a:t>
            </a:r>
            <a:r>
              <a:rPr lang="en-US" b="0" baseline="0" dirty="0" smtClean="0">
                <a:latin typeface="Proxima Nova"/>
                <a:ea typeface="Proxima Nova"/>
                <a:cs typeface="Proxima Nova"/>
                <a:sym typeface="Proxima Nova"/>
              </a:rPr>
              <a:t>we </a:t>
            </a:r>
            <a:r>
              <a:rPr lang="en-US" b="0" baseline="0" dirty="0">
                <a:latin typeface="Proxima Nova"/>
                <a:ea typeface="Proxima Nova"/>
                <a:cs typeface="Proxima Nova"/>
                <a:sym typeface="Proxima Nova"/>
              </a:rPr>
              <a:t>systematically test if the functional analysis we carried out was correct by altering the stimuli that control behavior. If we are successful then we should observe a change in the </a:t>
            </a:r>
            <a:r>
              <a:rPr lang="en-US" b="0" baseline="0" dirty="0" smtClean="0">
                <a:latin typeface="Proxima Nova"/>
                <a:ea typeface="Proxima Nova"/>
                <a:cs typeface="Proxima Nova"/>
                <a:sym typeface="Proxima Nova"/>
              </a:rPr>
              <a:t>targeted behavior. </a:t>
            </a:r>
            <a:r>
              <a:rPr lang="en-US" b="0" baseline="0" dirty="0">
                <a:latin typeface="Proxima Nova"/>
                <a:ea typeface="Proxima Nova"/>
                <a:cs typeface="Proxima Nova"/>
                <a:sym typeface="Proxima Nova"/>
              </a:rPr>
              <a:t>If </a:t>
            </a:r>
            <a:r>
              <a:rPr lang="en-US" b="0" baseline="0" dirty="0" smtClean="0">
                <a:latin typeface="Proxima Nova"/>
                <a:ea typeface="Proxima Nova"/>
                <a:cs typeface="Proxima Nova"/>
                <a:sym typeface="Proxima Nova"/>
              </a:rPr>
              <a:t>we were wrong (which </a:t>
            </a:r>
            <a:r>
              <a:rPr lang="en-US" b="0" baseline="0" dirty="0">
                <a:latin typeface="Proxima Nova"/>
                <a:ea typeface="Proxima Nova"/>
                <a:cs typeface="Proxima Nova"/>
                <a:sym typeface="Proxima Nova"/>
              </a:rPr>
              <a:t>is possible) then we need to go back to the earlier steps and identify the ABCs and WTF that we missed before. </a:t>
            </a:r>
            <a:endParaRPr dirty="0">
              <a:latin typeface="Proxima Nova"/>
              <a:ea typeface="Proxima Nova"/>
              <a:cs typeface="Proxima Nova"/>
              <a:sym typeface="Proxima Nova"/>
            </a:endParaRPr>
          </a:p>
        </p:txBody>
      </p:sp>
      <p:sp>
        <p:nvSpPr>
          <p:cNvPr id="437" name="Google Shape;437;g59198b972a_2_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extLst>
      <p:ext uri="{BB962C8B-B14F-4D97-AF65-F5344CB8AC3E}">
        <p14:creationId xmlns:p14="http://schemas.microsoft.com/office/powerpoint/2010/main" val="338813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9198b972a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Proxima Nova"/>
                <a:ea typeface="Proxima Nova"/>
                <a:cs typeface="Proxima Nova"/>
                <a:sym typeface="Proxima Nova"/>
              </a:rPr>
              <a:t>So</a:t>
            </a:r>
            <a:r>
              <a:rPr lang="en-US" sz="1200" baseline="0" dirty="0">
                <a:latin typeface="Proxima Nova"/>
                <a:ea typeface="Proxima Nova"/>
                <a:cs typeface="Proxima Nova"/>
                <a:sym typeface="Proxima Nova"/>
              </a:rPr>
              <a:t> at this point we have 1. identified the behavior we want to change. 2. gathered baseline data so we can get a sense of the extent of the problem and compare it to the behavior we see after our intervention. 3. we identified the Antecedents, Behaviors, and Consequences (ABCs). 4.  we considered what the function (WTF) might be of these stimuli and responses, and then 5. designed and implemented a contingency management intervention designed to get rid of the problematic contingencies and replace them with the desired contingencies and outcomes. </a:t>
            </a:r>
          </a:p>
          <a:p>
            <a:pPr marL="0" lvl="0" indent="0" algn="l" rtl="0">
              <a:spcBef>
                <a:spcPts val="0"/>
              </a:spcBef>
              <a:spcAft>
                <a:spcPts val="0"/>
              </a:spcAft>
              <a:buNone/>
            </a:pPr>
            <a:endParaRPr lang="en-US" sz="1200" baseline="0" dirty="0">
              <a:latin typeface="Proxima Nova"/>
              <a:ea typeface="Proxima Nova"/>
              <a:cs typeface="Proxima Nova"/>
              <a:sym typeface="Proxima Nova"/>
            </a:endParaRPr>
          </a:p>
          <a:p>
            <a:pPr marL="0" lvl="0" indent="0" algn="l" rtl="0">
              <a:spcBef>
                <a:spcPts val="0"/>
              </a:spcBef>
              <a:spcAft>
                <a:spcPts val="0"/>
              </a:spcAft>
              <a:buNone/>
            </a:pPr>
            <a:r>
              <a:rPr lang="en-US" sz="1200" baseline="0" dirty="0">
                <a:latin typeface="Proxima Nova"/>
                <a:ea typeface="Proxima Nova"/>
                <a:cs typeface="Proxima Nova"/>
                <a:sym typeface="Proxima Nova"/>
              </a:rPr>
              <a:t>Now at this point we need to ask: did all of this work? In other words, did our intervention produce the desire change in behavior? To answer this we need to engage in an </a:t>
            </a:r>
            <a:r>
              <a:rPr lang="en-US" sz="1200" b="1" baseline="0" dirty="0">
                <a:latin typeface="Proxima Nova"/>
                <a:ea typeface="Proxima Nova"/>
                <a:cs typeface="Proxima Nova"/>
                <a:sym typeface="Proxima Nova"/>
              </a:rPr>
              <a:t>efficacy test (i.e., test if our intervention was effective)</a:t>
            </a:r>
            <a:r>
              <a:rPr lang="en-US" sz="1200" baseline="0" dirty="0">
                <a:latin typeface="Proxima Nova"/>
                <a:ea typeface="Proxima Nova"/>
                <a:cs typeface="Proxima Nova"/>
                <a:sym typeface="Proxima Nova"/>
              </a:rPr>
              <a:t>.</a:t>
            </a:r>
            <a:endParaRPr sz="1200" dirty="0">
              <a:latin typeface="Proxima Nova"/>
              <a:ea typeface="Proxima Nova"/>
              <a:cs typeface="Proxima Nova"/>
              <a:sym typeface="Proxima Nova"/>
            </a:endParaRPr>
          </a:p>
        </p:txBody>
      </p:sp>
      <p:sp>
        <p:nvSpPr>
          <p:cNvPr id="390" name="Google Shape;390;g59198b972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92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9198b972a_2_14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7" name="Google Shape;317;g59198b972a_2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9198b972a_2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59198b972a_2_2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Two common ways we can do this in applied learning psychology are known as (</a:t>
            </a:r>
            <a:r>
              <a:rPr lang="en" sz="1200" b="1" dirty="0">
                <a:solidFill>
                  <a:schemeClr val="dk1"/>
                </a:solidFill>
                <a:latin typeface="Proxima Nova"/>
                <a:ea typeface="Proxima Nova"/>
                <a:cs typeface="Proxima Nova"/>
                <a:sym typeface="Proxima Nova"/>
              </a:rPr>
              <a:t>A-B-A-B designs) </a:t>
            </a:r>
            <a:r>
              <a:rPr lang="en" sz="1200" dirty="0">
                <a:solidFill>
                  <a:schemeClr val="dk1"/>
                </a:solidFill>
                <a:latin typeface="Proxima Nova"/>
                <a:ea typeface="Proxima Nova"/>
                <a:cs typeface="Proxima Nova"/>
                <a:sym typeface="Proxima Nova"/>
              </a:rPr>
              <a:t>and (</a:t>
            </a:r>
            <a:r>
              <a:rPr lang="en" sz="1200" b="1" dirty="0">
                <a:solidFill>
                  <a:schemeClr val="dk1"/>
                </a:solidFill>
                <a:latin typeface="Proxima Nova"/>
                <a:ea typeface="Proxima Nova"/>
                <a:cs typeface="Proxima Nova"/>
                <a:sym typeface="Proxima Nova"/>
              </a:rPr>
              <a:t>multiple baseline designs)</a:t>
            </a:r>
            <a:r>
              <a:rPr lang="en" sz="1200" dirty="0">
                <a:solidFill>
                  <a:schemeClr val="dk1"/>
                </a:solidFill>
                <a:latin typeface="Proxima Nova"/>
                <a:ea typeface="Proxima Nova"/>
                <a:cs typeface="Proxima Nova"/>
                <a:sym typeface="Proxima Nova"/>
              </a:rPr>
              <a:t>.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i="0" dirty="0">
                <a:solidFill>
                  <a:schemeClr val="dk1"/>
                </a:solidFill>
                <a:latin typeface="Proxima Nova"/>
                <a:ea typeface="Proxima Nova"/>
                <a:cs typeface="Proxima Nova"/>
                <a:sym typeface="Proxima Nova"/>
              </a:rPr>
              <a:t>In </a:t>
            </a:r>
            <a:r>
              <a:rPr lang="en" sz="1200" b="1" dirty="0">
                <a:solidFill>
                  <a:schemeClr val="dk1"/>
                </a:solidFill>
                <a:latin typeface="Proxima Nova"/>
                <a:ea typeface="Proxima Nova"/>
                <a:cs typeface="Proxima Nova"/>
                <a:sym typeface="Proxima Nova"/>
              </a:rPr>
              <a:t>A-B-A-B designs </a:t>
            </a:r>
            <a:r>
              <a:rPr lang="en" sz="1200" i="0" dirty="0">
                <a:solidFill>
                  <a:schemeClr val="dk1"/>
                </a:solidFill>
                <a:latin typeface="Proxima Nova"/>
                <a:ea typeface="Proxima Nova"/>
                <a:cs typeface="Proxima Nova"/>
                <a:sym typeface="Proxima Nova"/>
              </a:rPr>
              <a:t>we </a:t>
            </a:r>
            <a:r>
              <a:rPr lang="en" sz="1200" dirty="0">
                <a:solidFill>
                  <a:schemeClr val="dk1"/>
                </a:solidFill>
                <a:latin typeface="Proxima Nova"/>
                <a:ea typeface="Proxima Nova"/>
                <a:cs typeface="Proxima Nova"/>
                <a:sym typeface="Proxima Nova"/>
              </a:rPr>
              <a:t>alternate between an </a:t>
            </a:r>
            <a:r>
              <a:rPr lang="en" sz="1200" b="1" dirty="0">
                <a:solidFill>
                  <a:schemeClr val="dk1"/>
                </a:solidFill>
                <a:latin typeface="Proxima Nova"/>
                <a:ea typeface="Proxima Nova"/>
                <a:cs typeface="Proxima Nova"/>
                <a:sym typeface="Proxima Nova"/>
              </a:rPr>
              <a:t>A phase </a:t>
            </a:r>
            <a:r>
              <a:rPr lang="en" sz="1200" dirty="0">
                <a:solidFill>
                  <a:schemeClr val="dk1"/>
                </a:solidFill>
                <a:latin typeface="Proxima Nova"/>
                <a:ea typeface="Proxima Nova"/>
                <a:cs typeface="Proxima Nova"/>
                <a:sym typeface="Proxima Nova"/>
              </a:rPr>
              <a:t>in which there is no intervention (</a:t>
            </a:r>
            <a:r>
              <a:rPr lang="en" sz="1200" b="1" dirty="0">
                <a:solidFill>
                  <a:schemeClr val="dk1"/>
                </a:solidFill>
                <a:latin typeface="Proxima Nova"/>
                <a:ea typeface="Proxima Nova"/>
                <a:cs typeface="Proxima Nova"/>
                <a:sym typeface="Proxima Nova"/>
              </a:rPr>
              <a:t>baseline</a:t>
            </a:r>
            <a:r>
              <a:rPr lang="en" sz="1200" dirty="0">
                <a:solidFill>
                  <a:schemeClr val="dk1"/>
                </a:solidFill>
                <a:latin typeface="Proxima Nova"/>
                <a:ea typeface="Proxima Nova"/>
                <a:cs typeface="Proxima Nova"/>
                <a:sym typeface="Proxima Nova"/>
              </a:rPr>
              <a:t>), and the </a:t>
            </a:r>
            <a:r>
              <a:rPr lang="en" sz="1200" b="1" dirty="0">
                <a:solidFill>
                  <a:schemeClr val="dk1"/>
                </a:solidFill>
                <a:latin typeface="Proxima Nova"/>
                <a:ea typeface="Proxima Nova"/>
                <a:cs typeface="Proxima Nova"/>
                <a:sym typeface="Proxima Nova"/>
              </a:rPr>
              <a:t>B phase </a:t>
            </a:r>
            <a:r>
              <a:rPr lang="en" sz="1200" dirty="0">
                <a:solidFill>
                  <a:schemeClr val="dk1"/>
                </a:solidFill>
                <a:latin typeface="Proxima Nova"/>
                <a:ea typeface="Proxima Nova"/>
                <a:cs typeface="Proxima Nova"/>
                <a:sym typeface="Proxima Nova"/>
              </a:rPr>
              <a:t>where there is an </a:t>
            </a:r>
            <a:r>
              <a:rPr lang="en" sz="1200" b="1" dirty="0">
                <a:solidFill>
                  <a:schemeClr val="dk1"/>
                </a:solidFill>
                <a:latin typeface="Proxima Nova"/>
                <a:ea typeface="Proxima Nova"/>
                <a:cs typeface="Proxima Nova"/>
                <a:sym typeface="Proxima Nova"/>
              </a:rPr>
              <a:t>intervention</a:t>
            </a:r>
            <a:r>
              <a:rPr lang="en" sz="1200" dirty="0">
                <a:solidFill>
                  <a:schemeClr val="dk1"/>
                </a:solidFill>
                <a:latin typeface="Proxima Nova"/>
                <a:ea typeface="Proxima Nova"/>
                <a:cs typeface="Proxima Nova"/>
                <a:sym typeface="Proxima Nova"/>
              </a:rPr>
              <a:t>. For instance, imagine that</a:t>
            </a:r>
            <a:r>
              <a:rPr lang="en" sz="1200" baseline="0" dirty="0">
                <a:solidFill>
                  <a:schemeClr val="dk1"/>
                </a:solidFill>
                <a:latin typeface="Proxima Nova"/>
                <a:ea typeface="Proxima Nova"/>
                <a:cs typeface="Proxima Nova"/>
                <a:sym typeface="Proxima Nova"/>
              </a:rPr>
              <a:t> a client comes to you displaying the characteristic behaviors associated with </a:t>
            </a:r>
            <a:r>
              <a:rPr lang="en" sz="1200" dirty="0">
                <a:latin typeface="Proxima Nova"/>
                <a:ea typeface="Proxima Nova"/>
                <a:cs typeface="Proxima Nova"/>
                <a:sym typeface="Proxima Nova"/>
              </a:rPr>
              <a:t>Trichotillomania. </a:t>
            </a:r>
            <a:r>
              <a:rPr lang="en" sz="1200" dirty="0">
                <a:solidFill>
                  <a:schemeClr val="dk1"/>
                </a:solidFill>
                <a:latin typeface="Proxima Nova"/>
                <a:ea typeface="Proxima Nova"/>
                <a:cs typeface="Proxima Nova"/>
                <a:sym typeface="Proxima Nova"/>
              </a:rPr>
              <a:t>During the A-phase, you would repeatedly measure their behavior to determine how often the behavior occurs. In the B-phase you manipulate the contingencies that sustain this behavior. If there is a change in the client’s behavior (e.g., she no longer pulls her hair out</a:t>
            </a:r>
            <a:r>
              <a:rPr lang="en" sz="1200" baseline="0" dirty="0">
                <a:solidFill>
                  <a:schemeClr val="dk1"/>
                </a:solidFill>
                <a:latin typeface="Proxima Nova"/>
                <a:ea typeface="Proxima Nova"/>
                <a:cs typeface="Proxima Nova"/>
                <a:sym typeface="Proxima Nova"/>
              </a:rPr>
              <a:t> at a high rate</a:t>
            </a:r>
            <a:r>
              <a:rPr lang="en" sz="1200" dirty="0">
                <a:solidFill>
                  <a:schemeClr val="dk1"/>
                </a:solidFill>
                <a:latin typeface="Proxima Nova"/>
                <a:ea typeface="Proxima Nova"/>
                <a:cs typeface="Proxima Nova"/>
                <a:sym typeface="Proxima Nova"/>
              </a:rPr>
              <a:t>), and our intervention was responsible, then bringing back the A-phase should cause behavior to return to what it was before (i.e., the client should return to pulling their hair out at a high rate). Bringing the B-phase back should cause the behavior to change once more.</a:t>
            </a:r>
          </a:p>
          <a:p>
            <a:pPr marL="0" lvl="0" indent="0" algn="l" rtl="0">
              <a:spcBef>
                <a:spcPts val="0"/>
              </a:spcBef>
              <a:spcAft>
                <a:spcPts val="0"/>
              </a:spcAft>
              <a:buNone/>
            </a:pPr>
            <a:endParaRPr lang="en"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Note: we</a:t>
            </a:r>
            <a:r>
              <a:rPr lang="en" sz="1200" baseline="0" dirty="0">
                <a:solidFill>
                  <a:schemeClr val="dk1"/>
                </a:solidFill>
                <a:latin typeface="Proxima Nova"/>
                <a:ea typeface="Proxima Nova"/>
                <a:cs typeface="Proxima Nova"/>
                <a:sym typeface="Proxima Nova"/>
              </a:rPr>
              <a:t> often cannot do this in clinical settings because it would be unethical to re-expose the person to harm or problematic behaviors like this. Therefore A-B-A-B designs are useful but not in all situations. Therefore we need another way of measuring if our intervention was effective.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p:txBody>
      </p:sp>
      <p:sp>
        <p:nvSpPr>
          <p:cNvPr id="469" name="Google Shape;469;g59198b972a_2_2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9198b972a_2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59198b972a_2_3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b="1" dirty="0">
                <a:solidFill>
                  <a:schemeClr val="dk1"/>
                </a:solidFill>
                <a:latin typeface="Proxima Nova"/>
                <a:ea typeface="Proxima Nova"/>
                <a:cs typeface="Proxima Nova"/>
                <a:sym typeface="Proxima Nova"/>
              </a:rPr>
              <a:t>Multiple baseline designs </a:t>
            </a:r>
            <a:r>
              <a:rPr lang="en" sz="1200" dirty="0">
                <a:solidFill>
                  <a:schemeClr val="dk1"/>
                </a:solidFill>
                <a:latin typeface="Proxima Nova"/>
                <a:ea typeface="Proxima Nova"/>
                <a:cs typeface="Proxima Nova"/>
                <a:sym typeface="Proxima Nova"/>
              </a:rPr>
              <a:t>involve the intervention and baseline being applied </a:t>
            </a:r>
            <a:r>
              <a:rPr lang="en" sz="1200" dirty="0" smtClean="0">
                <a:solidFill>
                  <a:schemeClr val="dk1"/>
                </a:solidFill>
                <a:latin typeface="Proxima Nova"/>
                <a:ea typeface="Proxima Nova"/>
                <a:cs typeface="Proxima Nova"/>
                <a:sym typeface="Proxima Nova"/>
              </a:rPr>
              <a:t>one after another. </a:t>
            </a:r>
            <a:endParaRPr lang="en"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Font typeface="Arial"/>
              <a:buNone/>
            </a:pPr>
            <a:endParaRPr lang="en"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Font typeface="Arial"/>
              <a:buNone/>
            </a:pPr>
            <a:r>
              <a:rPr lang="en" sz="1200" dirty="0">
                <a:solidFill>
                  <a:schemeClr val="dk1"/>
                </a:solidFill>
                <a:latin typeface="Proxima Nova"/>
                <a:ea typeface="Proxima Nova"/>
                <a:cs typeface="Proxima Nova"/>
                <a:sym typeface="Proxima Nova"/>
              </a:rPr>
              <a:t>There</a:t>
            </a:r>
            <a:r>
              <a:rPr lang="en" sz="1200" baseline="0" dirty="0">
                <a:solidFill>
                  <a:schemeClr val="dk1"/>
                </a:solidFill>
                <a:latin typeface="Proxima Nova"/>
                <a:ea typeface="Proxima Nova"/>
                <a:cs typeface="Proxima Nova"/>
                <a:sym typeface="Proxima Nova"/>
              </a:rPr>
              <a:t> are d</a:t>
            </a:r>
            <a:r>
              <a:rPr lang="en" sz="1200" dirty="0">
                <a:solidFill>
                  <a:schemeClr val="dk1"/>
                </a:solidFill>
                <a:latin typeface="Proxima Nova"/>
                <a:ea typeface="Proxima Nova"/>
                <a:cs typeface="Proxima Nova"/>
                <a:sym typeface="Proxima Nova"/>
              </a:rPr>
              <a:t>ifferent types of multiple base line designs.</a:t>
            </a:r>
            <a:r>
              <a:rPr lang="en" sz="1200" baseline="0" dirty="0">
                <a:solidFill>
                  <a:schemeClr val="dk1"/>
                </a:solidFill>
                <a:latin typeface="Proxima Nova"/>
                <a:ea typeface="Proxima Nova"/>
                <a:cs typeface="Proxima Nova"/>
                <a:sym typeface="Proxima Nova"/>
              </a:rPr>
              <a:t> We can apply </a:t>
            </a:r>
            <a:r>
              <a:rPr lang="en" sz="1200" b="1" dirty="0">
                <a:solidFill>
                  <a:schemeClr val="dk1"/>
                </a:solidFill>
                <a:latin typeface="Proxima Nova"/>
                <a:ea typeface="Proxima Nova"/>
                <a:cs typeface="Proxima Nova"/>
                <a:sym typeface="Proxima Nova"/>
              </a:rPr>
              <a:t>multiple baselines across behaviors. </a:t>
            </a:r>
            <a:r>
              <a:rPr lang="en" sz="1200" b="0" dirty="0">
                <a:solidFill>
                  <a:schemeClr val="dk1"/>
                </a:solidFill>
                <a:latin typeface="Proxima Nova"/>
                <a:ea typeface="Proxima Nova"/>
                <a:cs typeface="Proxima Nova"/>
                <a:sym typeface="Proxima Nova"/>
              </a:rPr>
              <a:t>For instance, </a:t>
            </a:r>
            <a:r>
              <a:rPr lang="en" sz="1200" dirty="0">
                <a:solidFill>
                  <a:schemeClr val="dk1"/>
                </a:solidFill>
                <a:latin typeface="Proxima Nova"/>
                <a:ea typeface="Proxima Nova"/>
                <a:cs typeface="Proxima Nova"/>
                <a:sym typeface="Proxima Nova"/>
              </a:rPr>
              <a:t>we could first apply our intervention to one behavior (pulling hair from the head) and then to a second behavior (pulling hair from eyebrows) and then to a third behavior (pulling hair from the armpits).</a:t>
            </a:r>
            <a:r>
              <a:rPr lang="en" sz="1200" baseline="0" dirty="0">
                <a:solidFill>
                  <a:schemeClr val="dk1"/>
                </a:solidFill>
                <a:latin typeface="Proxima Nova"/>
                <a:ea typeface="Proxima Nova"/>
                <a:cs typeface="Proxima Nova"/>
                <a:sym typeface="Proxima Nova"/>
              </a:rPr>
              <a:t> In this way we see a decrease from pre to post intervention rates of behavior in each case. However, the baseline behavior is still high when the intervention is not being applied (see the second and third sections of the above graph).</a:t>
            </a:r>
            <a:endParaRPr dirty="0"/>
          </a:p>
        </p:txBody>
      </p:sp>
      <p:sp>
        <p:nvSpPr>
          <p:cNvPr id="491" name="Google Shape;491;g59198b972a_2_3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9198b972a_2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59198b972a_2_3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dirty="0">
                <a:solidFill>
                  <a:schemeClr val="dk1"/>
                </a:solidFill>
                <a:latin typeface="Proxima Nova"/>
                <a:ea typeface="Proxima Nova"/>
                <a:cs typeface="Proxima Nova"/>
                <a:sym typeface="Proxima Nova"/>
              </a:rPr>
              <a:t>We could also</a:t>
            </a:r>
            <a:r>
              <a:rPr lang="en" sz="1200" baseline="0" dirty="0">
                <a:solidFill>
                  <a:schemeClr val="dk1"/>
                </a:solidFill>
                <a:latin typeface="Proxima Nova"/>
                <a:ea typeface="Proxima Nova"/>
                <a:cs typeface="Proxima Nova"/>
                <a:sym typeface="Proxima Nova"/>
              </a:rPr>
              <a:t> test using a </a:t>
            </a:r>
            <a:r>
              <a:rPr lang="en" sz="1200" b="1" dirty="0">
                <a:solidFill>
                  <a:schemeClr val="dk1"/>
                </a:solidFill>
                <a:latin typeface="Proxima Nova"/>
                <a:ea typeface="Proxima Nova"/>
                <a:cs typeface="Proxima Nova"/>
                <a:sym typeface="Proxima Nova"/>
              </a:rPr>
              <a:t>Multiple baselines</a:t>
            </a:r>
            <a:r>
              <a:rPr lang="en" sz="1200" b="1" baseline="0" dirty="0">
                <a:solidFill>
                  <a:schemeClr val="dk1"/>
                </a:solidFill>
                <a:latin typeface="Proxima Nova"/>
                <a:ea typeface="Proxima Nova"/>
                <a:cs typeface="Proxima Nova"/>
                <a:sym typeface="Proxima Nova"/>
              </a:rPr>
              <a:t> </a:t>
            </a:r>
            <a:r>
              <a:rPr lang="en" sz="1200" b="1" dirty="0">
                <a:solidFill>
                  <a:schemeClr val="dk1"/>
                </a:solidFill>
                <a:latin typeface="Proxima Nova"/>
                <a:ea typeface="Proxima Nova"/>
                <a:cs typeface="Proxima Nova"/>
                <a:sym typeface="Proxima Nova"/>
              </a:rPr>
              <a:t>across subjects</a:t>
            </a:r>
            <a:r>
              <a:rPr lang="en" sz="1200" b="0" dirty="0">
                <a:solidFill>
                  <a:schemeClr val="dk1"/>
                </a:solidFill>
                <a:latin typeface="Proxima Nova"/>
                <a:ea typeface="Proxima Nova"/>
                <a:cs typeface="Proxima Nova"/>
                <a:sym typeface="Proxima Nova"/>
              </a:rPr>
              <a:t>. For instance, we could apply</a:t>
            </a:r>
            <a:r>
              <a:rPr lang="en" sz="1200" b="0" baseline="0" dirty="0">
                <a:solidFill>
                  <a:schemeClr val="dk1"/>
                </a:solidFill>
                <a:latin typeface="Proxima Nova"/>
                <a:ea typeface="Proxima Nova"/>
                <a:cs typeface="Proxima Nova"/>
                <a:sym typeface="Proxima Nova"/>
              </a:rPr>
              <a:t> the intervention to one person (Rachel) and then at a later point to a second person (Joey) and then at a later point in time to a third person (Monica). In this way we see that the baseline rates of behavior reduce within subjects. But the baseline levels of behavior between subjects is still high until the intervention is applied in their particular case. </a:t>
            </a:r>
          </a:p>
          <a:p>
            <a:pPr marL="0" lvl="0" indent="0" algn="l" rtl="0">
              <a:spcBef>
                <a:spcPts val="0"/>
              </a:spcBef>
              <a:spcAft>
                <a:spcPts val="0"/>
              </a:spcAft>
              <a:buClr>
                <a:schemeClr val="dk1"/>
              </a:buClr>
              <a:buFont typeface="Arial"/>
              <a:buNone/>
            </a:pPr>
            <a:endParaRPr lang="en" sz="1200" b="0" baseline="0" dirty="0">
              <a:solidFill>
                <a:schemeClr val="dk1"/>
              </a:solidFill>
              <a:latin typeface="Proxima Nova"/>
              <a:sym typeface="Proxima Nova"/>
            </a:endParaRPr>
          </a:p>
          <a:p>
            <a:pPr marL="0" lvl="0" indent="0" algn="l" rtl="0">
              <a:spcBef>
                <a:spcPts val="0"/>
              </a:spcBef>
              <a:spcAft>
                <a:spcPts val="0"/>
              </a:spcAft>
              <a:buClr>
                <a:schemeClr val="dk1"/>
              </a:buClr>
              <a:buFont typeface="Arial"/>
              <a:buNone/>
            </a:pPr>
            <a:r>
              <a:rPr lang="en" sz="1200" b="0" baseline="0" dirty="0">
                <a:solidFill>
                  <a:schemeClr val="dk1"/>
                </a:solidFill>
                <a:latin typeface="Proxima Nova"/>
                <a:sym typeface="Proxima Nova"/>
              </a:rPr>
              <a:t>Note: that this type of design is useful in non-clinical contexts where the behavior undesireable but not dangerous (e.g., in school or work settings).</a:t>
            </a:r>
            <a:endParaRPr dirty="0"/>
          </a:p>
        </p:txBody>
      </p:sp>
      <p:sp>
        <p:nvSpPr>
          <p:cNvPr id="491" name="Google Shape;491;g59198b972a_2_3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1841777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9198b972a_2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59198b972a_2_3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dirty="0">
                <a:solidFill>
                  <a:schemeClr val="dk1"/>
                </a:solidFill>
                <a:latin typeface="Proxima Nova"/>
                <a:ea typeface="Proxima Nova"/>
                <a:cs typeface="Proxima Nova"/>
                <a:sym typeface="Proxima Nova"/>
              </a:rPr>
              <a:t>Finally, we could test if </a:t>
            </a:r>
            <a:r>
              <a:rPr lang="en" sz="1200" baseline="0" dirty="0">
                <a:solidFill>
                  <a:schemeClr val="dk1"/>
                </a:solidFill>
                <a:latin typeface="Proxima Nova"/>
                <a:ea typeface="Proxima Nova"/>
                <a:cs typeface="Proxima Nova"/>
                <a:sym typeface="Proxima Nova"/>
              </a:rPr>
              <a:t>our intervention was effective using a </a:t>
            </a:r>
            <a:r>
              <a:rPr lang="en" sz="1200" b="1" dirty="0">
                <a:solidFill>
                  <a:schemeClr val="dk1"/>
                </a:solidFill>
                <a:latin typeface="Proxima Nova"/>
                <a:ea typeface="Proxima Nova"/>
                <a:cs typeface="Proxima Nova"/>
                <a:sym typeface="Proxima Nova"/>
              </a:rPr>
              <a:t>Multiple baseline across settings design.</a:t>
            </a:r>
            <a:r>
              <a:rPr lang="en" sz="1200" b="1" baseline="0" dirty="0">
                <a:solidFill>
                  <a:schemeClr val="dk1"/>
                </a:solidFill>
                <a:latin typeface="Proxima Nova"/>
                <a:ea typeface="Proxima Nova"/>
                <a:cs typeface="Proxima Nova"/>
                <a:sym typeface="Proxima Nova"/>
              </a:rPr>
              <a:t> </a:t>
            </a:r>
            <a:r>
              <a:rPr lang="en" sz="1200" b="0" baseline="0" dirty="0">
                <a:solidFill>
                  <a:schemeClr val="dk1"/>
                </a:solidFill>
                <a:latin typeface="Proxima Nova"/>
                <a:ea typeface="Proxima Nova"/>
                <a:cs typeface="Proxima Nova"/>
                <a:sym typeface="Proxima Nova"/>
              </a:rPr>
              <a:t>For instance, </a:t>
            </a:r>
            <a:r>
              <a:rPr lang="en" sz="1200" dirty="0">
                <a:solidFill>
                  <a:schemeClr val="dk1"/>
                </a:solidFill>
                <a:latin typeface="Proxima Nova"/>
                <a:ea typeface="Proxima Nova"/>
                <a:cs typeface="Proxima Nova"/>
                <a:sym typeface="Proxima Nova"/>
              </a:rPr>
              <a:t>we could</a:t>
            </a:r>
            <a:r>
              <a:rPr lang="en" sz="1200" baseline="0" dirty="0">
                <a:solidFill>
                  <a:schemeClr val="dk1"/>
                </a:solidFill>
                <a:latin typeface="Proxima Nova"/>
                <a:ea typeface="Proxima Nova"/>
                <a:cs typeface="Proxima Nova"/>
                <a:sym typeface="Proxima Nova"/>
              </a:rPr>
              <a:t>  first apply our intervention in one context (e.g., the bathroom) and then in a second context (e.g., the bedroom) and then in a third (e.g., living room). In this way we see a reduction from baseline to post intervention behavior within each setting. But the baseline level of behavior is still high between settings, until the intervention is applied (see the second and third parts of the graph).</a:t>
            </a:r>
            <a:endParaRPr dirty="0"/>
          </a:p>
        </p:txBody>
      </p:sp>
      <p:sp>
        <p:nvSpPr>
          <p:cNvPr id="491" name="Google Shape;491;g59198b972a_2_3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591480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9198b972a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Proxima Nova"/>
                <a:ea typeface="Proxima Nova"/>
                <a:cs typeface="Proxima Nova"/>
                <a:sym typeface="Proxima Nova"/>
              </a:rPr>
              <a:t>Imagine</a:t>
            </a:r>
            <a:r>
              <a:rPr lang="en-US" sz="1200" baseline="0" dirty="0">
                <a:latin typeface="Proxima Nova"/>
                <a:ea typeface="Proxima Nova"/>
                <a:cs typeface="Proxima Nova"/>
                <a:sym typeface="Proxima Nova"/>
              </a:rPr>
              <a:t> that we test and see that our intervention works. We want to make sure that the change in behavior we established is maintained across time and context (i.e., that the outcome sticks). </a:t>
            </a:r>
            <a:r>
              <a:rPr lang="en-US" sz="1200" dirty="0">
                <a:solidFill>
                  <a:schemeClr val="dk1"/>
                </a:solidFill>
                <a:latin typeface="Proxima Nova"/>
                <a:ea typeface="Proxima Nova"/>
                <a:cs typeface="Proxima Nova"/>
                <a:sym typeface="Proxima Nova"/>
              </a:rPr>
              <a:t>Take the previous example of hair pulling. Imagine that after treatment the client no longer pulls her hair at home but still does so</a:t>
            </a:r>
            <a:r>
              <a:rPr lang="en-US" sz="1200" baseline="0" dirty="0">
                <a:solidFill>
                  <a:schemeClr val="dk1"/>
                </a:solidFill>
                <a:latin typeface="Proxima Nova"/>
                <a:ea typeface="Proxima Nova"/>
                <a:cs typeface="Proxima Nova"/>
                <a:sym typeface="Proxima Nova"/>
              </a:rPr>
              <a:t> in the bathroom of work or at her sister’s house</a:t>
            </a:r>
            <a:r>
              <a:rPr lang="en-US" sz="1200" dirty="0">
                <a:solidFill>
                  <a:schemeClr val="dk1"/>
                </a:solidFill>
                <a:latin typeface="Proxima Nova"/>
                <a:ea typeface="Proxima Nova"/>
                <a:cs typeface="Proxima Nova"/>
                <a:sym typeface="Proxima Nova"/>
              </a:rPr>
              <a:t>. If so then the new behavior has not </a:t>
            </a:r>
            <a:r>
              <a:rPr lang="en-US" sz="1200" i="1" dirty="0">
                <a:solidFill>
                  <a:schemeClr val="dk1"/>
                </a:solidFill>
                <a:latin typeface="Proxima Nova"/>
                <a:ea typeface="Proxima Nova"/>
                <a:cs typeface="Proxima Nova"/>
                <a:sym typeface="Proxima Nova"/>
              </a:rPr>
              <a:t>generalized</a:t>
            </a:r>
            <a:r>
              <a:rPr lang="en-US" sz="1200" dirty="0">
                <a:solidFill>
                  <a:schemeClr val="dk1"/>
                </a:solidFill>
                <a:latin typeface="Proxima Nova"/>
                <a:ea typeface="Proxima Nova"/>
                <a:cs typeface="Proxima Nova"/>
                <a:sym typeface="Proxima Nova"/>
              </a:rPr>
              <a:t>. </a:t>
            </a:r>
            <a:endParaRPr lang="en-US" sz="1200" dirty="0">
              <a:latin typeface="Proxima Nova"/>
              <a:ea typeface="Proxima Nova"/>
              <a:cs typeface="Proxima Nova"/>
              <a:sym typeface="Proxima Nova"/>
            </a:endParaRPr>
          </a:p>
        </p:txBody>
      </p:sp>
      <p:sp>
        <p:nvSpPr>
          <p:cNvPr id="390" name="Google Shape;390;g59198b972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7547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9198b972a_2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59198b972a_2_3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Behavioral interventions are highly effective if they decreases problem behaviors across many different settings with different individuals. We can help this occur by</a:t>
            </a:r>
            <a:r>
              <a:rPr lang="en" sz="1200" baseline="0" dirty="0">
                <a:solidFill>
                  <a:schemeClr val="dk1"/>
                </a:solidFill>
                <a:latin typeface="Proxima Nova"/>
                <a:ea typeface="Proxima Nova"/>
                <a:cs typeface="Proxima Nova"/>
                <a:sym typeface="Proxima Nova"/>
              </a:rPr>
              <a:t> training for generalization. </a:t>
            </a:r>
            <a:r>
              <a:rPr lang="en-US" sz="1100" b="0" i="0" u="none" strike="noStrike" cap="none" dirty="0">
                <a:solidFill>
                  <a:srgbClr val="000000"/>
                </a:solidFill>
                <a:effectLst/>
                <a:latin typeface="Arial"/>
                <a:ea typeface="Arial"/>
                <a:cs typeface="Arial"/>
                <a:sym typeface="Arial"/>
              </a:rPr>
              <a:t>Generalization can happen across 1) settings, 2) time and 3) across people. It occurs</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when the behavior occurs in these various dimensions without the need for additional intervention.</a:t>
            </a:r>
            <a:endParaRPr lang="en" sz="1200" b="1" baseline="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lang="en" sz="1200" b="1" baseline="0" dirty="0">
              <a:solidFill>
                <a:schemeClr val="dk1"/>
              </a:solidFill>
              <a:latin typeface="Proxima Nova"/>
              <a:ea typeface="Proxima Nova"/>
              <a:cs typeface="Proxima Nova"/>
              <a:sym typeface="Proxima Nova"/>
            </a:endParaRPr>
          </a:p>
          <a:p>
            <a:pPr marL="228600" lvl="0" indent="-228600" algn="l" rtl="0">
              <a:spcBef>
                <a:spcPts val="0"/>
              </a:spcBef>
              <a:spcAft>
                <a:spcPts val="0"/>
              </a:spcAft>
              <a:buAutoNum type="arabicPeriod"/>
            </a:pPr>
            <a:r>
              <a:rPr lang="en" sz="1200" b="1" baseline="0" dirty="0">
                <a:solidFill>
                  <a:schemeClr val="dk1"/>
                </a:solidFill>
                <a:latin typeface="Proxima Nova"/>
                <a:ea typeface="Proxima Nova"/>
                <a:cs typeface="Proxima Nova"/>
                <a:sym typeface="Proxima Nova"/>
              </a:rPr>
              <a:t>S</a:t>
            </a:r>
            <a:r>
              <a:rPr lang="en" sz="1200" b="1" dirty="0">
                <a:solidFill>
                  <a:schemeClr val="dk1"/>
                </a:solidFill>
                <a:latin typeface="Proxima Nova"/>
                <a:ea typeface="Proxima Nova"/>
                <a:cs typeface="Proxima Nova"/>
                <a:sym typeface="Proxima Nova"/>
              </a:rPr>
              <a:t>timulus generalization</a:t>
            </a:r>
            <a:r>
              <a:rPr lang="en" sz="1200" dirty="0">
                <a:solidFill>
                  <a:schemeClr val="dk1"/>
                </a:solidFill>
                <a:latin typeface="Proxima Nova"/>
                <a:ea typeface="Proxima Nova"/>
                <a:cs typeface="Proxima Nova"/>
                <a:sym typeface="Proxima Nova"/>
              </a:rPr>
              <a:t> </a:t>
            </a:r>
            <a:r>
              <a:rPr lang="en" sz="1200" b="0" dirty="0">
                <a:solidFill>
                  <a:schemeClr val="dk1"/>
                </a:solidFill>
                <a:latin typeface="Proxima Nova"/>
                <a:ea typeface="Proxima Nova"/>
                <a:cs typeface="Proxima Nova"/>
                <a:sym typeface="Proxima Nova"/>
              </a:rPr>
              <a:t>(different</a:t>
            </a:r>
            <a:r>
              <a:rPr lang="en" sz="1200" b="0" baseline="0" dirty="0">
                <a:solidFill>
                  <a:schemeClr val="dk1"/>
                </a:solidFill>
                <a:latin typeface="Proxima Nova"/>
                <a:ea typeface="Proxima Nova"/>
                <a:cs typeface="Proxima Nova"/>
                <a:sym typeface="Proxima Nova"/>
              </a:rPr>
              <a:t> stimuli and contexts occasion the new behavior we established in the intervention</a:t>
            </a:r>
            <a:r>
              <a:rPr lang="en" sz="1200" b="0" dirty="0">
                <a:solidFill>
                  <a:schemeClr val="dk1"/>
                </a:solidFill>
                <a:latin typeface="Proxima Nova"/>
                <a:ea typeface="Proxima Nova"/>
                <a:cs typeface="Proxima Nova"/>
                <a:sym typeface="Proxima Nova"/>
              </a:rPr>
              <a:t>)</a:t>
            </a:r>
          </a:p>
          <a:p>
            <a:pPr marL="228600" lvl="0" indent="-228600" algn="l" rtl="0">
              <a:spcBef>
                <a:spcPts val="0"/>
              </a:spcBef>
              <a:spcAft>
                <a:spcPts val="0"/>
              </a:spcAft>
              <a:buAutoNum type="arabicPeriod"/>
            </a:pPr>
            <a:r>
              <a:rPr lang="en" sz="1200" b="1" dirty="0">
                <a:solidFill>
                  <a:schemeClr val="dk1"/>
                </a:solidFill>
                <a:latin typeface="Proxima Nova"/>
                <a:ea typeface="Proxima Nova"/>
                <a:cs typeface="Proxima Nova"/>
                <a:sym typeface="Proxima Nova"/>
              </a:rPr>
              <a:t>Response generalization</a:t>
            </a:r>
            <a:r>
              <a:rPr lang="en" sz="1200" dirty="0">
                <a:solidFill>
                  <a:schemeClr val="dk1"/>
                </a:solidFill>
                <a:latin typeface="Proxima Nova"/>
                <a:ea typeface="Proxima Nova"/>
                <a:cs typeface="Proxima Nova"/>
                <a:sym typeface="Proxima Nova"/>
              </a:rPr>
              <a:t> (different</a:t>
            </a:r>
            <a:r>
              <a:rPr lang="en" sz="1200" baseline="0" dirty="0">
                <a:solidFill>
                  <a:schemeClr val="dk1"/>
                </a:solidFill>
                <a:latin typeface="Proxima Nova"/>
                <a:ea typeface="Proxima Nova"/>
                <a:cs typeface="Proxima Nova"/>
                <a:sym typeface="Proxima Nova"/>
              </a:rPr>
              <a:t> members of </a:t>
            </a:r>
            <a:r>
              <a:rPr lang="nl-BE" sz="1200" baseline="0" dirty="0" err="1">
                <a:solidFill>
                  <a:schemeClr val="dk1"/>
                </a:solidFill>
                <a:latin typeface="Proxima Nova"/>
                <a:ea typeface="Proxima Nova"/>
                <a:cs typeface="Proxima Nova"/>
                <a:sym typeface="Proxima Nova"/>
              </a:rPr>
              <a:t>th</a:t>
            </a:r>
            <a:r>
              <a:rPr lang="en" sz="1200" baseline="0" dirty="0">
                <a:solidFill>
                  <a:schemeClr val="dk1"/>
                </a:solidFill>
                <a:latin typeface="Proxima Nova"/>
                <a:ea typeface="Proxima Nova"/>
                <a:cs typeface="Proxima Nova"/>
                <a:sym typeface="Proxima Nova"/>
              </a:rPr>
              <a:t>e behavioral class are also controlled by the stimuli that make up ou intervention</a:t>
            </a:r>
            <a:r>
              <a:rPr lang="en" sz="1200" dirty="0">
                <a:solidFill>
                  <a:schemeClr val="dk1"/>
                </a:solidFill>
                <a:latin typeface="Proxima Nova"/>
                <a:ea typeface="Proxima Nova"/>
                <a:cs typeface="Proxima Nova"/>
                <a:sym typeface="Proxima Nova"/>
              </a:rPr>
              <a:t>)</a:t>
            </a:r>
          </a:p>
          <a:p>
            <a:pPr marL="228600" lvl="0" indent="-228600" algn="l" rtl="0">
              <a:spcBef>
                <a:spcPts val="0"/>
              </a:spcBef>
              <a:spcAft>
                <a:spcPts val="0"/>
              </a:spcAft>
              <a:buAutoNum type="arabicPeriod"/>
            </a:pPr>
            <a:r>
              <a:rPr lang="en" sz="1200" b="1" dirty="0">
                <a:solidFill>
                  <a:schemeClr val="dk1"/>
                </a:solidFill>
                <a:latin typeface="Proxima Nova"/>
                <a:ea typeface="Proxima Nova"/>
                <a:cs typeface="Proxima Nova"/>
                <a:sym typeface="Proxima Nova"/>
              </a:rPr>
              <a:t>Behavioral maintenance</a:t>
            </a:r>
            <a:r>
              <a:rPr lang="en" sz="1200" b="0" baseline="0" dirty="0">
                <a:solidFill>
                  <a:schemeClr val="dk1"/>
                </a:solidFill>
                <a:latin typeface="Proxima Nova"/>
                <a:ea typeface="Proxima Nova"/>
                <a:cs typeface="Proxima Nova"/>
                <a:sym typeface="Proxima Nova"/>
              </a:rPr>
              <a:t> (the change in behavior we established in the intervention persists even after we remove the contingencies that made up the intervention)</a:t>
            </a:r>
            <a:endParaRPr dirty="0">
              <a:latin typeface="Proxima Nova"/>
              <a:ea typeface="Proxima Nova"/>
              <a:cs typeface="Proxima Nova"/>
              <a:sym typeface="Proxima Nova"/>
            </a:endParaRPr>
          </a:p>
        </p:txBody>
      </p:sp>
      <p:sp>
        <p:nvSpPr>
          <p:cNvPr id="546" name="Google Shape;546;g59198b972a_2_3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59198b972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59198b972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So in Part I of this lecture</a:t>
            </a:r>
            <a:r>
              <a:rPr lang="en-US" baseline="0" dirty="0" smtClean="0"/>
              <a:t> we just encountered applied learning psychology, and the baby in the backseat metaphor. We learned that many psychological problems can be conceptualized as problematic behaviors, that are caused by the past and present circumstances that people are embedded in. These problematic behavior are preventing people from living a valued life.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As applied behavior analysts, it is our job to help solve these problems. How do you do this? We engage in a functional analysis to identify what types of circumstances are causing these problem behavior, and then we take out our box </a:t>
            </a:r>
            <a:r>
              <a:rPr lang="en-US" baseline="0" dirty="0"/>
              <a:t>of tools </a:t>
            </a:r>
            <a:r>
              <a:rPr lang="en-US" baseline="0" dirty="0" smtClean="0"/>
              <a:t>(regularities + functional knowledge), and </a:t>
            </a:r>
            <a:r>
              <a:rPr lang="en-US" baseline="0" dirty="0"/>
              <a:t>use </a:t>
            </a:r>
            <a:r>
              <a:rPr lang="en-US" baseline="0" dirty="0" smtClean="0"/>
              <a:t>them to help address the problem (i.e., conduct </a:t>
            </a:r>
            <a:r>
              <a:rPr lang="en-US" baseline="0" dirty="0"/>
              <a:t>a functional analysis and test if it </a:t>
            </a:r>
            <a:r>
              <a:rPr lang="en-US" baseline="0" dirty="0" smtClean="0"/>
              <a:t>worked </a:t>
            </a:r>
            <a:r>
              <a:rPr lang="en-US" baseline="0" dirty="0"/>
              <a:t>in order to </a:t>
            </a:r>
            <a:r>
              <a:rPr lang="en-US" baseline="0" dirty="0" smtClean="0"/>
              <a:t>produce the </a:t>
            </a:r>
            <a:r>
              <a:rPr lang="en-US" baseline="0" dirty="0"/>
              <a:t>desired behavioral change).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dirty="0"/>
              <a:t>The</a:t>
            </a:r>
            <a:r>
              <a:rPr lang="en-US" baseline="0" dirty="0"/>
              <a:t> concepts and ideas covered in this course represent your toolbox and will form the basis of your intervention.</a:t>
            </a:r>
            <a:endParaRPr lang="en-US" dirty="0"/>
          </a:p>
        </p:txBody>
      </p:sp>
    </p:spTree>
    <p:extLst>
      <p:ext uri="{BB962C8B-B14F-4D97-AF65-F5344CB8AC3E}">
        <p14:creationId xmlns:p14="http://schemas.microsoft.com/office/powerpoint/2010/main" val="4291750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As</a:t>
            </a:r>
            <a:r>
              <a:rPr lang="en-US" sz="1100" b="0" i="0" u="none" strike="noStrike" cap="none" baseline="0" noProof="0" dirty="0">
                <a:solidFill>
                  <a:srgbClr val="000000"/>
                </a:solidFill>
                <a:effectLst/>
                <a:latin typeface="Arial"/>
                <a:ea typeface="Arial"/>
                <a:cs typeface="Arial"/>
                <a:sym typeface="Arial"/>
              </a:rPr>
              <a:t> we learned in the previous sections, gathering baseline data on behavior is crucial to better understand when and how much a certain behavior is occurring, and to allow us to compare that rate with the rate we observe after the intervention. So option a. is part of a functional analysis. We also need to understand what stimuli trigger and maintain behavior (ABCs) and WTF (what is the function) is of these stimuli. Therefore we definitely need to figure out what is functioning as an Sd. So option b. is part of a functional analysis. The intervention we develop is located at the functional level of analysis (i.e., centers on the relationship between environment and behavior) and says nothing about the mental level (e.g., associations). Therefore option. C is </a:t>
            </a:r>
            <a:r>
              <a:rPr lang="en-US" sz="1100" b="1" i="0" u="none" strike="noStrike" cap="none" baseline="0" noProof="0" dirty="0">
                <a:solidFill>
                  <a:srgbClr val="000000"/>
                </a:solidFill>
                <a:effectLst/>
                <a:latin typeface="Arial"/>
                <a:ea typeface="Arial"/>
                <a:cs typeface="Arial"/>
                <a:sym typeface="Arial"/>
              </a:rPr>
              <a:t>NOT </a:t>
            </a:r>
            <a:r>
              <a:rPr lang="en-US" sz="1100" b="0" i="0" u="none" strike="noStrike" cap="none" baseline="0" noProof="0" dirty="0">
                <a:solidFill>
                  <a:srgbClr val="000000"/>
                </a:solidFill>
                <a:effectLst/>
                <a:latin typeface="Arial"/>
                <a:ea typeface="Arial"/>
                <a:cs typeface="Arial"/>
                <a:sym typeface="Arial"/>
              </a:rPr>
              <a:t>a part of a functional analysis. Finally, we need to test if our intervention works – otherwise we do not know if we were successful. There are several ways we can do so (all of which rely on ‘single subject’ designs; e.g., A-B-A-B designs or multiple baseline designs). So option d. is part of a functional analysis.</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extLst>
      <p:ext uri="{BB962C8B-B14F-4D97-AF65-F5344CB8AC3E}">
        <p14:creationId xmlns:p14="http://schemas.microsoft.com/office/powerpoint/2010/main" val="125661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Response generalization </a:t>
            </a:r>
            <a:r>
              <a:rPr lang="en-US" sz="1100" b="0" i="0" u="none" strike="noStrike" cap="none" baseline="0" noProof="0" dirty="0">
                <a:solidFill>
                  <a:srgbClr val="000000"/>
                </a:solidFill>
                <a:effectLst/>
                <a:latin typeface="Arial"/>
                <a:ea typeface="Arial"/>
                <a:cs typeface="Arial"/>
                <a:sym typeface="Arial"/>
              </a:rPr>
              <a:t>aims for other members of the class of behaviors to be controlled by the stimuli in the same way as the behavior we established is. So if Facebook and email checking behaviors are part of the same class of behaviors, then response generalization would involve email checking also being influenced in a similar way as Facebook checking (i.e., being reduced). This option b is the correct response. It is unlikely that the checking behavior disappears completely, nor would be want the client to stop checking their email or Facebook altogether (i.e., it is useful to sometimes check one’s email). Just not 50 times per hour. So option a is incorrect. Our intervention is not designed to increase social media use so options c and d are also incorrect.</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extLst>
      <p:ext uri="{BB962C8B-B14F-4D97-AF65-F5344CB8AC3E}">
        <p14:creationId xmlns:p14="http://schemas.microsoft.com/office/powerpoint/2010/main" val="49894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9198b972a_2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59198b972a_2_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In this course you learned that there are systematic patterns in the environment (either put there by us, or which are naturally occurring), and that we call these patterns </a:t>
            </a:r>
            <a:r>
              <a:rPr lang="en" sz="1200" b="1" dirty="0">
                <a:solidFill>
                  <a:schemeClr val="dk1"/>
                </a:solidFill>
                <a:latin typeface="Proxima Nova"/>
                <a:ea typeface="Proxima Nova"/>
                <a:cs typeface="Proxima Nova"/>
                <a:sym typeface="Proxima Nova"/>
              </a:rPr>
              <a:t>regularities</a:t>
            </a:r>
            <a:r>
              <a:rPr lang="en" sz="1200" dirty="0">
                <a:solidFill>
                  <a:schemeClr val="dk1"/>
                </a:solidFill>
                <a:latin typeface="Proxima Nova"/>
                <a:ea typeface="Proxima Nova"/>
                <a:cs typeface="Proxima Nova"/>
                <a:sym typeface="Proxima Nova"/>
              </a:rPr>
              <a:t>. These regularities can lead our behavior to change in ways that we can predict and influence. Learning Psychology involves the study of these regularities, as well as the factors that moderate and mediate the relationship between them and changes in behavior.</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p:txBody>
      </p:sp>
      <p:sp>
        <p:nvSpPr>
          <p:cNvPr id="260" name="Google Shape;260;g59198b972a_2_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extLst>
      <p:ext uri="{BB962C8B-B14F-4D97-AF65-F5344CB8AC3E}">
        <p14:creationId xmlns:p14="http://schemas.microsoft.com/office/powerpoint/2010/main" val="203487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9198b972a_2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59198b972a_2_3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Proxima Nova"/>
                <a:ea typeface="Proxima Nova"/>
                <a:cs typeface="Proxima Nova"/>
                <a:sym typeface="Proxima Nova"/>
              </a:rPr>
              <a:t>So we have</a:t>
            </a:r>
            <a:r>
              <a:rPr lang="en-US" sz="1200" baseline="0" dirty="0">
                <a:solidFill>
                  <a:schemeClr val="dk1"/>
                </a:solidFill>
                <a:latin typeface="Proxima Nova"/>
                <a:ea typeface="Proxima Nova"/>
                <a:cs typeface="Proxima Nova"/>
                <a:sym typeface="Proxima Nova"/>
              </a:rPr>
              <a:t> briefly examined the six steps in a functional analysis. Let’s apply this to a real-world behavior in order to practice these steps some more. </a:t>
            </a:r>
            <a:endParaRPr dirty="0">
              <a:latin typeface="Proxima Nova"/>
              <a:ea typeface="Proxima Nova"/>
              <a:cs typeface="Proxima Nova"/>
              <a:sym typeface="Proxima Nova"/>
            </a:endParaRPr>
          </a:p>
        </p:txBody>
      </p:sp>
      <p:sp>
        <p:nvSpPr>
          <p:cNvPr id="546" name="Google Shape;546;g59198b972a_2_3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extLst>
      <p:ext uri="{BB962C8B-B14F-4D97-AF65-F5344CB8AC3E}">
        <p14:creationId xmlns:p14="http://schemas.microsoft.com/office/powerpoint/2010/main" val="257350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dirty="0">
                <a:sym typeface="Arial"/>
              </a:rPr>
              <a:t>It is worth noting that all the examples we discuss here are over simplified for the sake of</a:t>
            </a:r>
            <a:r>
              <a:rPr lang="en-US" baseline="0" dirty="0">
                <a:sym typeface="Arial"/>
              </a:rPr>
              <a:t> teaching purposes. In reality there will rarely be a single clear cut analysis, answer or approach. </a:t>
            </a:r>
            <a:endParaRPr lang="en-US" dirty="0">
              <a:sym typeface="Arial"/>
            </a:endParaRP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en-US" dirty="0">
              <a:sym typeface="Arial"/>
            </a:endParaRP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dirty="0">
                <a:sym typeface="Arial"/>
              </a:rPr>
              <a:t>Imagine</a:t>
            </a:r>
            <a:r>
              <a:rPr lang="en-US" baseline="0" dirty="0">
                <a:sym typeface="Arial"/>
              </a:rPr>
              <a:t> that your friend (Homer) works in a kindergarten along with two other people. The three of them are responsible for looking after 30 children. They don’t have much time for any individual child and are constantly busy during the day.  One day Homer notices that one of the children (Maggie) starts crying and now cries most days. He would prefer that the child stop crying and spend her time socializing with the other children. This would allow him to spend more time on his other duties and less time having to comfort the child and stop her from crying. The child could also use the time to learn to play with other children and socialize. </a:t>
            </a:r>
            <a:endParaRPr lang="nl-NL" dirty="0">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363547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So what is step 1?</a:t>
            </a:r>
            <a:r>
              <a:rPr lang="en-US" sz="1100" b="0" i="0" u="none" strike="noStrike" cap="none" baseline="0" noProof="0" dirty="0">
                <a:solidFill>
                  <a:srgbClr val="000000"/>
                </a:solidFill>
                <a:effectLst/>
                <a:latin typeface="Arial"/>
                <a:ea typeface="Arial"/>
                <a:cs typeface="Arial"/>
                <a:sym typeface="Arial"/>
              </a:rPr>
              <a:t> We identify the behavior we want to change. In this case it is the </a:t>
            </a:r>
            <a:r>
              <a:rPr lang="en-US" sz="1100" b="1" i="0" u="none" strike="noStrike" cap="none" baseline="0" noProof="0" dirty="0">
                <a:solidFill>
                  <a:srgbClr val="000000"/>
                </a:solidFill>
                <a:effectLst/>
                <a:latin typeface="Arial"/>
                <a:ea typeface="Arial"/>
                <a:cs typeface="Arial"/>
                <a:sym typeface="Arial"/>
              </a:rPr>
              <a:t>high rate </a:t>
            </a:r>
            <a:r>
              <a:rPr lang="en-US" sz="1100" b="0" i="0" u="none" strike="noStrike" cap="none" baseline="0" noProof="0" dirty="0">
                <a:solidFill>
                  <a:srgbClr val="000000"/>
                </a:solidFill>
                <a:effectLst/>
                <a:latin typeface="Arial"/>
                <a:ea typeface="Arial"/>
                <a:cs typeface="Arial"/>
                <a:sym typeface="Arial"/>
              </a:rPr>
              <a:t>of Maggie crying each day.</a:t>
            </a:r>
            <a:r>
              <a:rPr lang="en-US" sz="1100" b="0" i="0" u="none" strike="noStrike" cap="none" noProof="0" dirty="0">
                <a:solidFill>
                  <a:srgbClr val="000000"/>
                </a:solidFill>
                <a:effectLst/>
                <a:latin typeface="Arial"/>
                <a:ea typeface="Arial"/>
                <a:cs typeface="Arial"/>
                <a:sym typeface="Arial"/>
              </a:rPr>
              <a:t>  It is not that we don’t want Maggie to cry at all,</a:t>
            </a:r>
            <a:r>
              <a:rPr lang="en-US" sz="1100" b="0" i="0" u="none" strike="noStrike" cap="none" baseline="0" noProof="0" dirty="0">
                <a:solidFill>
                  <a:srgbClr val="000000"/>
                </a:solidFill>
                <a:effectLst/>
                <a:latin typeface="Arial"/>
                <a:ea typeface="Arial"/>
                <a:cs typeface="Arial"/>
                <a:sym typeface="Arial"/>
              </a:rPr>
              <a:t> just to reduce the high rate (and intensity) of that behavior.</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extLst>
      <p:ext uri="{BB962C8B-B14F-4D97-AF65-F5344CB8AC3E}">
        <p14:creationId xmlns:p14="http://schemas.microsoft.com/office/powerpoint/2010/main" val="42244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Step 2</a:t>
            </a:r>
            <a:r>
              <a:rPr lang="en-US" sz="1100" b="0" i="0" u="none" strike="noStrike" cap="none" baseline="0" noProof="0" dirty="0">
                <a:solidFill>
                  <a:srgbClr val="000000"/>
                </a:solidFill>
                <a:effectLst/>
                <a:latin typeface="Arial"/>
                <a:ea typeface="Arial"/>
                <a:cs typeface="Arial"/>
                <a:sym typeface="Arial"/>
              </a:rPr>
              <a:t> requires that we gather some baseline data on Maggie’s behavior. We see that there are many days where she did not cry. Then suddenly she starts to cry at high levels. But not all the time. Some days are better than others. This suggests that there is something in her environment that is triggering and maintaining the crying behavior. But for now we have a sense of her baseline crying rate.</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extLst>
      <p:ext uri="{BB962C8B-B14F-4D97-AF65-F5344CB8AC3E}">
        <p14:creationId xmlns:p14="http://schemas.microsoft.com/office/powerpoint/2010/main" val="3099267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Steps</a:t>
            </a:r>
            <a:r>
              <a:rPr lang="en-US" sz="1100" b="0" i="0" u="none" strike="noStrike" cap="none" baseline="0" noProof="0" dirty="0">
                <a:solidFill>
                  <a:srgbClr val="000000"/>
                </a:solidFill>
                <a:effectLst/>
                <a:latin typeface="Arial"/>
                <a:ea typeface="Arial"/>
                <a:cs typeface="Arial"/>
                <a:sym typeface="Arial"/>
              </a:rPr>
              <a:t> 3&amp;4: we need to figure out what stimuli come before and after the crying behavior we are interested in. We observe </a:t>
            </a:r>
            <a:r>
              <a:rPr lang="en-US" sz="1100" b="0" i="0" u="none" strike="noStrike" cap="none" baseline="0" noProof="0" dirty="0" smtClean="0">
                <a:solidFill>
                  <a:srgbClr val="000000"/>
                </a:solidFill>
                <a:effectLst/>
                <a:latin typeface="Arial"/>
                <a:ea typeface="Arial"/>
                <a:cs typeface="Arial"/>
                <a:sym typeface="Arial"/>
              </a:rPr>
              <a:t>Maggie in her environment </a:t>
            </a:r>
            <a:r>
              <a:rPr lang="en-US" sz="1100" b="0" i="0" u="none" strike="noStrike" cap="none" baseline="0" noProof="0" dirty="0">
                <a:solidFill>
                  <a:srgbClr val="000000"/>
                </a:solidFill>
                <a:effectLst/>
                <a:latin typeface="Arial"/>
                <a:ea typeface="Arial"/>
                <a:cs typeface="Arial"/>
                <a:sym typeface="Arial"/>
              </a:rPr>
              <a:t>and from talking to her parents we notice that the crying behavior only occurs in the kindergarten. It also only occurs when a certain staff member (Homer) is present, and when </a:t>
            </a:r>
            <a:r>
              <a:rPr lang="en-US" sz="1100" b="0" i="0" u="none" strike="noStrike" cap="none" baseline="0" noProof="0" dirty="0" smtClean="0">
                <a:solidFill>
                  <a:srgbClr val="000000"/>
                </a:solidFill>
                <a:effectLst/>
                <a:latin typeface="Arial"/>
                <a:ea typeface="Arial"/>
                <a:cs typeface="Arial"/>
                <a:sym typeface="Arial"/>
              </a:rPr>
              <a:t>she has </a:t>
            </a:r>
            <a:r>
              <a:rPr lang="en-US" sz="1100" b="0" i="0" u="none" strike="noStrike" cap="none" baseline="0" noProof="0" dirty="0">
                <a:solidFill>
                  <a:srgbClr val="000000"/>
                </a:solidFill>
                <a:effectLst/>
                <a:latin typeface="Arial"/>
                <a:ea typeface="Arial"/>
                <a:cs typeface="Arial"/>
                <a:sym typeface="Arial"/>
              </a:rPr>
              <a:t>no stimulation (i.e., is not engaged in play). We also notice that when she cries Homer runs over and soothes her, and engages in play behaviors with her. We notice that crying is less likely if Homer is not working on a given day or she is busy playing. </a:t>
            </a:r>
            <a:endParaRPr lang="en-US" sz="1100" b="0" i="0" u="none" strike="noStrike" cap="none" baseline="0" noProof="0" dirty="0" smtClean="0">
              <a:solidFill>
                <a:srgbClr val="000000"/>
              </a:solidFill>
              <a:effectLst/>
              <a:latin typeface="Arial"/>
              <a:ea typeface="Arial"/>
              <a:cs typeface="Arial"/>
              <a:sym typeface="Arial"/>
            </a:endParaRP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en-US" sz="1100" b="0" i="0" u="none" strike="noStrike" cap="none" baseline="0" noProof="0" dirty="0">
              <a:solidFill>
                <a:srgbClr val="000000"/>
              </a:solidFill>
              <a:effectLst/>
              <a:latin typeface="Arial"/>
              <a:ea typeface="Arial"/>
              <a:cs typeface="Arial"/>
              <a:sym typeface="Arial"/>
            </a:endParaRP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baseline="0" noProof="0" dirty="0">
                <a:solidFill>
                  <a:srgbClr val="000000"/>
                </a:solidFill>
                <a:effectLst/>
                <a:latin typeface="Arial"/>
                <a:ea typeface="Arial"/>
                <a:cs typeface="Arial"/>
                <a:sym typeface="Arial"/>
              </a:rPr>
              <a:t>So it seems that the kindergarten, Homer, and boredom all function as </a:t>
            </a:r>
            <a:r>
              <a:rPr lang="en-US" sz="1100" b="0" i="0" u="none" strike="noStrike" cap="none" baseline="0" noProof="0" dirty="0" err="1">
                <a:solidFill>
                  <a:srgbClr val="000000"/>
                </a:solidFill>
                <a:effectLst/>
                <a:latin typeface="Arial"/>
                <a:ea typeface="Arial"/>
                <a:cs typeface="Arial"/>
                <a:sym typeface="Arial"/>
              </a:rPr>
              <a:t>Sds</a:t>
            </a:r>
            <a:r>
              <a:rPr lang="en-US" sz="1100" b="0" i="0" u="none" strike="noStrike" cap="none" baseline="0" noProof="0" dirty="0">
                <a:solidFill>
                  <a:srgbClr val="000000"/>
                </a:solidFill>
                <a:effectLst/>
                <a:latin typeface="Arial"/>
                <a:ea typeface="Arial"/>
                <a:cs typeface="Arial"/>
                <a:sym typeface="Arial"/>
              </a:rPr>
              <a:t> whereas social attention, and escape from boredom might be functioning as </a:t>
            </a:r>
            <a:r>
              <a:rPr lang="en-US" sz="1100" b="0" i="0" u="none" strike="noStrike" cap="none" baseline="0" noProof="0" dirty="0" err="1" smtClean="0">
                <a:solidFill>
                  <a:srgbClr val="000000"/>
                </a:solidFill>
                <a:effectLst/>
                <a:latin typeface="Arial"/>
                <a:ea typeface="Arial"/>
                <a:cs typeface="Arial"/>
                <a:sym typeface="Arial"/>
              </a:rPr>
              <a:t>Srs</a:t>
            </a:r>
            <a:r>
              <a:rPr lang="en-US" sz="1100" b="0" i="0" u="none" strike="noStrike" cap="none" baseline="0" noProof="0" dirty="0" smtClean="0">
                <a:solidFill>
                  <a:srgbClr val="000000"/>
                </a:solidFill>
                <a:effectLst/>
                <a:latin typeface="Arial"/>
                <a:ea typeface="Arial"/>
                <a:cs typeface="Arial"/>
                <a:sym typeface="Arial"/>
              </a:rPr>
              <a:t>. But now we need to test if our functional analysis is correct or not…</a:t>
            </a:r>
            <a:endParaRPr lang="en-US" sz="1100" b="0" i="0" u="none" strike="noStrike" cap="none" baseline="0"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extLst>
      <p:ext uri="{BB962C8B-B14F-4D97-AF65-F5344CB8AC3E}">
        <p14:creationId xmlns:p14="http://schemas.microsoft.com/office/powerpoint/2010/main" val="1599138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Step 5: we devise a</a:t>
            </a:r>
            <a:r>
              <a:rPr lang="en-US" sz="1100" b="0" i="0" u="none" strike="noStrike" cap="none" baseline="0" noProof="0" dirty="0">
                <a:solidFill>
                  <a:srgbClr val="000000"/>
                </a:solidFill>
                <a:effectLst/>
                <a:latin typeface="Arial"/>
                <a:ea typeface="Arial"/>
                <a:cs typeface="Arial"/>
                <a:sym typeface="Arial"/>
              </a:rPr>
              <a:t> contingency management </a:t>
            </a:r>
            <a:r>
              <a:rPr lang="en-US" sz="1100" b="0" i="0" u="none" strike="noStrike" cap="none" noProof="0" dirty="0">
                <a:solidFill>
                  <a:srgbClr val="000000"/>
                </a:solidFill>
                <a:effectLst/>
                <a:latin typeface="Arial"/>
                <a:ea typeface="Arial"/>
                <a:cs typeface="Arial"/>
                <a:sym typeface="Arial"/>
              </a:rPr>
              <a:t>intervention.</a:t>
            </a:r>
            <a:r>
              <a:rPr lang="en-US" sz="1100" b="0" i="0" u="none" strike="noStrike" cap="none" baseline="0" noProof="0" dirty="0">
                <a:solidFill>
                  <a:srgbClr val="000000"/>
                </a:solidFill>
                <a:effectLst/>
                <a:latin typeface="Arial"/>
                <a:ea typeface="Arial"/>
                <a:cs typeface="Arial"/>
                <a:sym typeface="Arial"/>
              </a:rPr>
              <a:t> For instance, if social attention and escape from boredom are functioning as </a:t>
            </a:r>
            <a:r>
              <a:rPr lang="en-US" sz="1100" b="0" i="0" u="none" strike="noStrike" cap="none" baseline="0" noProof="0" dirty="0" err="1">
                <a:solidFill>
                  <a:srgbClr val="000000"/>
                </a:solidFill>
                <a:effectLst/>
                <a:latin typeface="Arial"/>
                <a:ea typeface="Arial"/>
                <a:cs typeface="Arial"/>
                <a:sym typeface="Arial"/>
              </a:rPr>
              <a:t>Sr</a:t>
            </a:r>
            <a:r>
              <a:rPr lang="en-US" sz="1100" b="0" i="0" u="none" strike="noStrike" cap="none" baseline="0" noProof="0" dirty="0">
                <a:solidFill>
                  <a:srgbClr val="000000"/>
                </a:solidFill>
                <a:effectLst/>
                <a:latin typeface="Arial"/>
                <a:ea typeface="Arial"/>
                <a:cs typeface="Arial"/>
                <a:sym typeface="Arial"/>
              </a:rPr>
              <a:t> then we need to put this R-</a:t>
            </a:r>
            <a:r>
              <a:rPr lang="en-US" sz="1100" b="0" i="0" u="none" strike="noStrike" cap="none" baseline="0" noProof="0" dirty="0" err="1">
                <a:solidFill>
                  <a:srgbClr val="000000"/>
                </a:solidFill>
                <a:effectLst/>
                <a:latin typeface="Arial"/>
                <a:ea typeface="Arial"/>
                <a:cs typeface="Arial"/>
                <a:sym typeface="Arial"/>
              </a:rPr>
              <a:t>Sr</a:t>
            </a:r>
            <a:r>
              <a:rPr lang="en-US" sz="1100" b="0" i="0" u="none" strike="noStrike" cap="none" baseline="0" noProof="0" dirty="0">
                <a:solidFill>
                  <a:srgbClr val="000000"/>
                </a:solidFill>
                <a:effectLst/>
                <a:latin typeface="Arial"/>
                <a:ea typeface="Arial"/>
                <a:cs typeface="Arial"/>
                <a:sym typeface="Arial"/>
              </a:rPr>
              <a:t> (crying </a:t>
            </a:r>
            <a:r>
              <a:rPr lang="en-US" sz="1100" b="0" i="0" u="none" strike="noStrike" cap="none" baseline="0" noProof="0" dirty="0">
                <a:solidFill>
                  <a:srgbClr val="000000"/>
                </a:solidFill>
                <a:effectLst/>
                <a:latin typeface="Arial"/>
                <a:ea typeface="Arial"/>
                <a:cs typeface="Arial"/>
                <a:sym typeface="Wingdings" panose="05000000000000000000" pitchFamily="2" charset="2"/>
              </a:rPr>
              <a:t> social attention) relationship into extinction. While doing so we can differentially reinforce access to the same reinforcer via other behaviors (DRO) – for instance, we ignore the crying behavior and praise and attend to the child when she plays cooperatively with other </a:t>
            </a:r>
            <a:r>
              <a:rPr lang="en-US" sz="1100" b="0" i="0" u="none" strike="noStrike" cap="none" baseline="0" noProof="0" dirty="0" smtClean="0">
                <a:solidFill>
                  <a:srgbClr val="000000"/>
                </a:solidFill>
                <a:effectLst/>
                <a:latin typeface="Arial"/>
                <a:ea typeface="Arial"/>
                <a:cs typeface="Arial"/>
                <a:sym typeface="Wingdings" panose="05000000000000000000" pitchFamily="2" charset="2"/>
              </a:rPr>
              <a:t>children (“Catch them being good” rather than “punishing them for being bad”). </a:t>
            </a:r>
            <a:r>
              <a:rPr lang="en-US" sz="1100" b="0" i="0" u="none" strike="noStrike" cap="none" baseline="0" noProof="0" dirty="0">
                <a:solidFill>
                  <a:srgbClr val="000000"/>
                </a:solidFill>
                <a:effectLst/>
                <a:latin typeface="Arial"/>
                <a:ea typeface="Arial"/>
                <a:cs typeface="Arial"/>
                <a:sym typeface="Wingdings" panose="05000000000000000000" pitchFamily="2" charset="2"/>
              </a:rPr>
              <a:t>We might also bring this relationship under the control of a particular setting (e.g., a certain part of the kindergarten). In other words, bring good behavior and access to reinforcers under </a:t>
            </a:r>
            <a:r>
              <a:rPr lang="en-US" sz="1100" b="0" i="1" u="none" strike="noStrike" cap="none" baseline="0" noProof="0" dirty="0">
                <a:solidFill>
                  <a:srgbClr val="000000"/>
                </a:solidFill>
                <a:effectLst/>
                <a:latin typeface="Arial"/>
                <a:ea typeface="Arial"/>
                <a:cs typeface="Arial"/>
                <a:sym typeface="Wingdings" panose="05000000000000000000" pitchFamily="2" charset="2"/>
              </a:rPr>
              <a:t>stimulus control</a:t>
            </a:r>
            <a:r>
              <a:rPr lang="en-US" sz="1100" b="0" i="0" u="none" strike="noStrike" cap="none" baseline="0" noProof="0" dirty="0">
                <a:solidFill>
                  <a:srgbClr val="000000"/>
                </a:solidFill>
                <a:effectLst/>
                <a:latin typeface="Arial"/>
                <a:ea typeface="Arial"/>
                <a:cs typeface="Arial"/>
                <a:sym typeface="Wingdings" panose="05000000000000000000" pitchFamily="2" charset="2"/>
              </a:rPr>
              <a:t>. </a:t>
            </a: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en-US" sz="1100" b="0" i="0" u="none" strike="noStrike" cap="none" baseline="0" noProof="0" dirty="0">
              <a:solidFill>
                <a:srgbClr val="000000"/>
              </a:solidFill>
              <a:effectLst/>
              <a:latin typeface="Arial"/>
              <a:ea typeface="Arial"/>
              <a:cs typeface="Arial"/>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baseline="0" noProof="0" dirty="0">
                <a:solidFill>
                  <a:srgbClr val="000000"/>
                </a:solidFill>
                <a:effectLst/>
                <a:latin typeface="Arial"/>
                <a:ea typeface="Arial"/>
                <a:cs typeface="Arial"/>
                <a:sym typeface="Wingdings" panose="05000000000000000000" pitchFamily="2" charset="2"/>
              </a:rPr>
              <a:t>Note: naturally our intervention will be more complex – but for the sake of simplicity – let’s pretend that we could stop here. </a:t>
            </a: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extLst>
      <p:ext uri="{BB962C8B-B14F-4D97-AF65-F5344CB8AC3E}">
        <p14:creationId xmlns:p14="http://schemas.microsoft.com/office/powerpoint/2010/main" val="176313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baseline="0" noProof="0" dirty="0">
                <a:solidFill>
                  <a:srgbClr val="000000"/>
                </a:solidFill>
                <a:effectLst/>
                <a:latin typeface="Arial"/>
                <a:ea typeface="Arial"/>
                <a:cs typeface="Arial"/>
                <a:sym typeface="Wingdings" panose="05000000000000000000" pitchFamily="2" charset="2"/>
              </a:rPr>
              <a:t>As a result of our intervention we notice that Maggie’s rate of crying behavior has reduced considerably. But we want to ensure that the behavior that we have shaped up generalizes across time (i.e., is evident today, next week, next month), across context (e.g., at home, the kindergarten, at the shop), and across individuals (e.g., not just with Homer but also with her mother Marge). This is why we would train for stimulus and response generalization and check for behavioral </a:t>
            </a:r>
            <a:r>
              <a:rPr lang="en-US" sz="1100" b="0" i="0" u="none" strike="noStrike" cap="none" baseline="0" noProof="0" dirty="0" smtClean="0">
                <a:solidFill>
                  <a:srgbClr val="000000"/>
                </a:solidFill>
                <a:effectLst/>
                <a:latin typeface="Arial"/>
                <a:ea typeface="Arial"/>
                <a:cs typeface="Arial"/>
                <a:sym typeface="Wingdings" panose="05000000000000000000" pitchFamily="2" charset="2"/>
              </a:rPr>
              <a:t>maintenance. </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extLst>
      <p:ext uri="{BB962C8B-B14F-4D97-AF65-F5344CB8AC3E}">
        <p14:creationId xmlns:p14="http://schemas.microsoft.com/office/powerpoint/2010/main" val="2512799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9198b972a_2_3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59198b972a_2_3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In Part I we learned that applied functional psychologists develop interventions that manipulate environment-behavior relationships to change behavior. </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Now let’s see how these interventions are used to improve wellbeing at the </a:t>
            </a:r>
            <a:r>
              <a:rPr lang="en" sz="1200" b="1" dirty="0">
                <a:solidFill>
                  <a:schemeClr val="dk1"/>
                </a:solidFill>
                <a:latin typeface="Proxima Nova"/>
                <a:ea typeface="Proxima Nova"/>
                <a:cs typeface="Proxima Nova"/>
                <a:sym typeface="Proxima Nova"/>
              </a:rPr>
              <a:t>individual level</a:t>
            </a:r>
            <a:r>
              <a:rPr lang="en" sz="1200" dirty="0">
                <a:solidFill>
                  <a:schemeClr val="dk1"/>
                </a:solidFill>
                <a:latin typeface="Proxima Nova"/>
                <a:ea typeface="Proxima Nova"/>
                <a:cs typeface="Proxima Nova"/>
                <a:sym typeface="Proxima Nova"/>
              </a:rPr>
              <a:t>. </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Let’s focus on three examples: issues to do with </a:t>
            </a:r>
            <a:r>
              <a:rPr lang="en" sz="1200" b="1" dirty="0">
                <a:solidFill>
                  <a:schemeClr val="dk1"/>
                </a:solidFill>
                <a:latin typeface="Proxima Nova"/>
                <a:ea typeface="Proxima Nova"/>
                <a:cs typeface="Proxima Nova"/>
                <a:sym typeface="Proxima Nova"/>
              </a:rPr>
              <a:t>intellectual disabilities</a:t>
            </a:r>
            <a:r>
              <a:rPr lang="en" sz="1200" dirty="0">
                <a:solidFill>
                  <a:schemeClr val="dk1"/>
                </a:solidFill>
                <a:latin typeface="Proxima Nova"/>
                <a:ea typeface="Proxima Nova"/>
                <a:cs typeface="Proxima Nova"/>
                <a:sym typeface="Proxima Nova"/>
              </a:rPr>
              <a:t>, </a:t>
            </a:r>
            <a:r>
              <a:rPr lang="en" sz="1200" b="1" dirty="0">
                <a:solidFill>
                  <a:schemeClr val="dk1"/>
                </a:solidFill>
                <a:latin typeface="Proxima Nova"/>
                <a:ea typeface="Proxima Nova"/>
                <a:cs typeface="Proxima Nova"/>
                <a:sym typeface="Proxima Nova"/>
              </a:rPr>
              <a:t>clinical problems</a:t>
            </a:r>
            <a:r>
              <a:rPr lang="en" sz="1200" dirty="0">
                <a:solidFill>
                  <a:schemeClr val="dk1"/>
                </a:solidFill>
                <a:latin typeface="Proxima Nova"/>
                <a:ea typeface="Proxima Nova"/>
                <a:cs typeface="Proxima Nova"/>
                <a:sym typeface="Proxima Nova"/>
              </a:rPr>
              <a:t>, and </a:t>
            </a:r>
            <a:r>
              <a:rPr lang="en" sz="1200" b="1" dirty="0">
                <a:solidFill>
                  <a:schemeClr val="dk1"/>
                </a:solidFill>
                <a:latin typeface="Proxima Nova"/>
                <a:ea typeface="Proxima Nova"/>
                <a:cs typeface="Proxima Nova"/>
                <a:sym typeface="Proxima Nova"/>
              </a:rPr>
              <a:t>substance abuse</a:t>
            </a:r>
            <a:r>
              <a:rPr lang="en" sz="1200" dirty="0">
                <a:solidFill>
                  <a:schemeClr val="dk1"/>
                </a:solidFill>
                <a:latin typeface="Proxima Nova"/>
                <a:ea typeface="Proxima Nova"/>
                <a:cs typeface="Proxima Nova"/>
                <a:sym typeface="Proxima Nova"/>
              </a:rPr>
              <a:t>.</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p:txBody>
      </p:sp>
      <p:sp>
        <p:nvSpPr>
          <p:cNvPr id="584" name="Google Shape;584;g59198b972a_2_3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59198b972a_2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59198b972a_2_3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Let’s first take a look at developmental and intellectual disabilities…</a:t>
            </a:r>
            <a:endParaRPr sz="1200">
              <a:solidFill>
                <a:schemeClr val="dk1"/>
              </a:solidFill>
              <a:latin typeface="Proxima Nova"/>
              <a:ea typeface="Proxima Nova"/>
              <a:cs typeface="Proxima Nova"/>
              <a:sym typeface="Proxima Nova"/>
            </a:endParaRPr>
          </a:p>
        </p:txBody>
      </p:sp>
      <p:sp>
        <p:nvSpPr>
          <p:cNvPr id="576" name="Google Shape;576;g59198b972a_2_3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42</a:t>
            </a:fld>
            <a:endParaRPr/>
          </a:p>
        </p:txBody>
      </p:sp>
    </p:spTree>
    <p:extLst>
      <p:ext uri="{BB962C8B-B14F-4D97-AF65-F5344CB8AC3E}">
        <p14:creationId xmlns:p14="http://schemas.microsoft.com/office/powerpoint/2010/main" val="3328514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9198b972a_2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59198b972a_2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t>Throughout this course we have defined learning as an </a:t>
            </a:r>
            <a:r>
              <a:rPr lang="en-US" sz="1200" i="1" dirty="0" smtClean="0"/>
              <a:t>effect </a:t>
            </a:r>
            <a:r>
              <a:rPr lang="en-US" sz="1200" dirty="0" smtClean="0"/>
              <a:t>(i.e., as a change in behavior due to regularities in the environment). Regularities refers simply to patterns or systematic occurrences that take place across time and/or space. </a:t>
            </a:r>
            <a:r>
              <a:rPr lang="en" sz="1200" baseline="0" dirty="0" smtClean="0">
                <a:solidFill>
                  <a:schemeClr val="dk1"/>
                </a:solidFill>
                <a:latin typeface="Proxima Nova"/>
                <a:sym typeface="Proxima Nova"/>
              </a:rPr>
              <a:t> </a:t>
            </a:r>
            <a:r>
              <a:rPr lang="en" sz="1200" dirty="0" smtClean="0">
                <a:solidFill>
                  <a:schemeClr val="dk1"/>
                </a:solidFill>
                <a:latin typeface="Proxima Nova"/>
                <a:ea typeface="Proxima Nova"/>
                <a:cs typeface="Proxima Nova"/>
                <a:sym typeface="Proxima Nova"/>
              </a:rPr>
              <a:t>There </a:t>
            </a:r>
            <a:r>
              <a:rPr lang="en" sz="1200" dirty="0">
                <a:solidFill>
                  <a:schemeClr val="dk1"/>
                </a:solidFill>
                <a:latin typeface="Proxima Nova"/>
                <a:ea typeface="Proxima Nova"/>
                <a:cs typeface="Proxima Nova"/>
                <a:sym typeface="Proxima Nova"/>
              </a:rPr>
              <a:t>are several </a:t>
            </a:r>
            <a:r>
              <a:rPr lang="en" sz="1200" dirty="0" smtClean="0">
                <a:solidFill>
                  <a:schemeClr val="dk1"/>
                </a:solidFill>
                <a:latin typeface="Proxima Nova"/>
                <a:ea typeface="Proxima Nova"/>
                <a:cs typeface="Proxima Nova"/>
                <a:sym typeface="Proxima Nova"/>
              </a:rPr>
              <a:t>types of regularities that</a:t>
            </a:r>
            <a:r>
              <a:rPr lang="en" sz="1200" baseline="0" dirty="0" smtClean="0">
                <a:solidFill>
                  <a:schemeClr val="dk1"/>
                </a:solidFill>
                <a:latin typeface="Proxima Nova"/>
                <a:ea typeface="Proxima Nova"/>
                <a:cs typeface="Proxima Nova"/>
                <a:sym typeface="Proxima Nova"/>
              </a:rPr>
              <a:t> can be used </a:t>
            </a:r>
            <a:r>
              <a:rPr lang="en" sz="1200" dirty="0" smtClean="0">
                <a:solidFill>
                  <a:schemeClr val="dk1"/>
                </a:solidFill>
                <a:latin typeface="Proxima Nova"/>
                <a:ea typeface="Proxima Nova"/>
                <a:cs typeface="Proxima Nova"/>
                <a:sym typeface="Proxima Nova"/>
              </a:rPr>
              <a:t>to </a:t>
            </a:r>
            <a:r>
              <a:rPr lang="en" sz="1200" dirty="0">
                <a:solidFill>
                  <a:schemeClr val="dk1"/>
                </a:solidFill>
                <a:latin typeface="Proxima Nova"/>
                <a:ea typeface="Proxima Nova"/>
                <a:cs typeface="Proxima Nova"/>
                <a:sym typeface="Proxima Nova"/>
              </a:rPr>
              <a:t>change behavior.</a:t>
            </a:r>
            <a:r>
              <a:rPr lang="en" sz="1200" baseline="0" dirty="0">
                <a:solidFill>
                  <a:schemeClr val="dk1"/>
                </a:solidFill>
                <a:latin typeface="Proxima Nova"/>
                <a:ea typeface="Proxima Nova"/>
                <a:cs typeface="Proxima Nova"/>
                <a:sym typeface="Proxima Nova"/>
              </a:rPr>
              <a:t> We can introduce:</a:t>
            </a:r>
            <a:r>
              <a:rPr lang="en" sz="1200" dirty="0">
                <a:solidFill>
                  <a:schemeClr val="dk1"/>
                </a:solidFill>
                <a:latin typeface="Proxima Nova"/>
                <a:ea typeface="Proxima Nova"/>
                <a:cs typeface="Proxima Nova"/>
                <a:sym typeface="Proxima Nova"/>
              </a:rPr>
              <a:t> </a:t>
            </a:r>
            <a:endParaRPr dirty="0">
              <a:latin typeface="Proxima Nova"/>
              <a:ea typeface="Proxima Nova"/>
              <a:cs typeface="Proxima Nova"/>
              <a:sym typeface="Proxima Nova"/>
            </a:endParaRPr>
          </a:p>
          <a:p>
            <a:pPr marL="228600" lvl="0" indent="-152400" algn="l" rtl="0">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Regularities in the presence of a </a:t>
            </a:r>
            <a:r>
              <a:rPr lang="en" sz="1200" b="1" dirty="0">
                <a:solidFill>
                  <a:schemeClr val="dk1"/>
                </a:solidFill>
                <a:latin typeface="Proxima Nova"/>
                <a:ea typeface="Proxima Nova"/>
                <a:cs typeface="Proxima Nova"/>
                <a:sym typeface="Proxima Nova"/>
              </a:rPr>
              <a:t>single stimulus </a:t>
            </a:r>
            <a:endParaRPr b="1" dirty="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Regularities in the presence of </a:t>
            </a:r>
            <a:r>
              <a:rPr lang="en" sz="1200" b="1" dirty="0">
                <a:solidFill>
                  <a:schemeClr val="dk1"/>
                </a:solidFill>
                <a:latin typeface="Proxima Nova"/>
                <a:ea typeface="Proxima Nova"/>
                <a:cs typeface="Proxima Nova"/>
                <a:sym typeface="Proxima Nova"/>
              </a:rPr>
              <a:t>two stimuli </a:t>
            </a:r>
            <a:endParaRPr b="1" dirty="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dirty="0">
                <a:solidFill>
                  <a:schemeClr val="dk1"/>
                </a:solidFill>
                <a:latin typeface="Proxima Nova"/>
                <a:ea typeface="Proxima Nova"/>
                <a:cs typeface="Proxima Nova"/>
                <a:sym typeface="Proxima Nova"/>
              </a:rPr>
              <a:t>Regularities in the presence of </a:t>
            </a:r>
            <a:r>
              <a:rPr lang="en" sz="1200" b="1" dirty="0">
                <a:solidFill>
                  <a:schemeClr val="dk1"/>
                </a:solidFill>
                <a:latin typeface="Proxima Nova"/>
                <a:ea typeface="Proxima Nova"/>
                <a:cs typeface="Proxima Nova"/>
                <a:sym typeface="Proxima Nova"/>
              </a:rPr>
              <a:t>stimuli and responses </a:t>
            </a:r>
            <a:endParaRPr b="1" dirty="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 sz="1200" b="1" dirty="0">
                <a:solidFill>
                  <a:schemeClr val="dk1"/>
                </a:solidFill>
                <a:latin typeface="Proxima Nova"/>
                <a:ea typeface="Proxima Nova"/>
                <a:cs typeface="Proxima Nova"/>
                <a:sym typeface="Proxima Nova"/>
              </a:rPr>
              <a:t>Interactions between regularities and meta-regularities</a:t>
            </a:r>
            <a:endParaRPr b="1" dirty="0">
              <a:latin typeface="Proxima Nova"/>
              <a:ea typeface="Proxima Nova"/>
              <a:cs typeface="Proxima Nova"/>
              <a:sym typeface="Proxima Nova"/>
            </a:endParaRPr>
          </a:p>
          <a:p>
            <a:pPr marL="228600" lvl="0" indent="-152400" algn="l" rtl="0">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Now if our interventions are going to be successful we need to not only consider regularities but also their moderators. In other words, we have to think of our interventions as something like cake recipes…if you want to bake a cake you don’t just throw butter and sugar and flour into the oven. You find the right levels of each and add them at just the right time. The same with interventions. You have to figure out what are the important regularities, and what their moderators are. </a:t>
            </a:r>
          </a:p>
          <a:p>
            <a:pPr marL="0" lvl="0" indent="0" algn="l" rtl="0">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In short, we can use regularities and the functional knowledge</a:t>
            </a:r>
            <a:r>
              <a:rPr lang="en" sz="1200" baseline="0" dirty="0">
                <a:solidFill>
                  <a:schemeClr val="dk1"/>
                </a:solidFill>
                <a:latin typeface="Proxima Nova"/>
                <a:ea typeface="Proxima Nova"/>
                <a:cs typeface="Proxima Nova"/>
                <a:sym typeface="Proxima Nova"/>
              </a:rPr>
              <a:t> to </a:t>
            </a:r>
            <a:r>
              <a:rPr lang="en" sz="1200" dirty="0">
                <a:solidFill>
                  <a:schemeClr val="dk1"/>
                </a:solidFill>
                <a:latin typeface="Proxima Nova"/>
                <a:ea typeface="Proxima Nova"/>
                <a:cs typeface="Proxima Nova"/>
                <a:sym typeface="Proxima Nova"/>
              </a:rPr>
              <a:t>influence our own behavior and that of others...</a:t>
            </a:r>
            <a:r>
              <a:rPr lang="en" dirty="0">
                <a:latin typeface="Proxima Nova"/>
                <a:ea typeface="Proxima Nova"/>
                <a:cs typeface="Proxima Nova"/>
                <a:sym typeface="Proxima Nova"/>
              </a:rPr>
              <a:t> </a:t>
            </a:r>
            <a:endParaRPr sz="1200" dirty="0">
              <a:solidFill>
                <a:schemeClr val="dk1"/>
              </a:solidFill>
              <a:latin typeface="Proxima Nova"/>
              <a:ea typeface="Proxima Nova"/>
              <a:cs typeface="Proxima Nova"/>
              <a:sym typeface="Proxima Nova"/>
            </a:endParaRPr>
          </a:p>
        </p:txBody>
      </p:sp>
      <p:sp>
        <p:nvSpPr>
          <p:cNvPr id="325" name="Google Shape;325;g59198b972a_2_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59198b972a_2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59198b972a_2_3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The learning principles we discovered in the laboratory have been used to produce interventions that improve the lives of those living with developmental or intellectual disabilities. </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Before operant techniques were used to help children and adults acquire skills like self-care, social, and communication repertoires, many lived short and unfulfilled lives, isolated and secluded in institutions.</a:t>
            </a:r>
            <a:r>
              <a:rPr lang="en" dirty="0">
                <a:latin typeface="Proxima Nova"/>
                <a:ea typeface="Proxima Nova"/>
                <a:cs typeface="Proxima Nova"/>
                <a:sym typeface="Proxima Nova"/>
              </a:rPr>
              <a:t> </a:t>
            </a:r>
            <a:endParaRPr dirty="0">
              <a:latin typeface="Proxima Nova"/>
              <a:ea typeface="Proxima Nova"/>
              <a:cs typeface="Proxima Nova"/>
              <a:sym typeface="Proxima Nova"/>
            </a:endParaRPr>
          </a:p>
          <a:p>
            <a:pPr marL="0" lvl="0" indent="0" algn="l" rtl="0">
              <a:spcBef>
                <a:spcPts val="0"/>
              </a:spcBef>
              <a:spcAft>
                <a:spcPts val="0"/>
              </a:spcAft>
              <a:buNone/>
            </a:pPr>
            <a:endParaRPr dirty="0">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Take autism spectrum disorders (ASD). Individuals with ASD often show: (a) </a:t>
            </a:r>
            <a:r>
              <a:rPr lang="en" sz="1200" b="1" dirty="0">
                <a:solidFill>
                  <a:schemeClr val="dk1"/>
                </a:solidFill>
                <a:latin typeface="Proxima Nova"/>
                <a:ea typeface="Proxima Nova"/>
                <a:cs typeface="Proxima Nova"/>
                <a:sym typeface="Proxima Nova"/>
              </a:rPr>
              <a:t>impaired communication </a:t>
            </a:r>
            <a:r>
              <a:rPr lang="en" sz="1200" dirty="0">
                <a:solidFill>
                  <a:schemeClr val="dk1"/>
                </a:solidFill>
                <a:latin typeface="Proxima Nova"/>
                <a:ea typeface="Proxima Nova"/>
                <a:cs typeface="Proxima Nova"/>
                <a:sym typeface="Proxima Nova"/>
              </a:rPr>
              <a:t>(repetitive speech patterns, delayed development), (b) </a:t>
            </a:r>
            <a:r>
              <a:rPr lang="en" sz="1200" b="1" dirty="0">
                <a:solidFill>
                  <a:schemeClr val="dk1"/>
                </a:solidFill>
                <a:latin typeface="Proxima Nova"/>
                <a:ea typeface="Proxima Nova"/>
                <a:cs typeface="Proxima Nova"/>
                <a:sym typeface="Proxima Nova"/>
              </a:rPr>
              <a:t>deficits in social interactions </a:t>
            </a:r>
            <a:r>
              <a:rPr lang="en" sz="1200" dirty="0">
                <a:solidFill>
                  <a:schemeClr val="dk1"/>
                </a:solidFill>
                <a:latin typeface="Proxima Nova"/>
                <a:ea typeface="Proxima Nova"/>
                <a:cs typeface="Proxima Nova"/>
                <a:sym typeface="Proxima Nova"/>
              </a:rPr>
              <a:t>(poor eye contact, or emotional reciprocity), and (c) </a:t>
            </a:r>
            <a:r>
              <a:rPr lang="en" sz="1200" b="1" dirty="0">
                <a:solidFill>
                  <a:schemeClr val="dk1"/>
                </a:solidFill>
                <a:latin typeface="Proxima Nova"/>
                <a:ea typeface="Proxima Nova"/>
                <a:cs typeface="Proxima Nova"/>
                <a:sym typeface="Proxima Nova"/>
              </a:rPr>
              <a:t>abnormal behavioral patterns </a:t>
            </a:r>
            <a:r>
              <a:rPr lang="en" sz="1200" dirty="0">
                <a:solidFill>
                  <a:schemeClr val="dk1"/>
                </a:solidFill>
                <a:latin typeface="Proxima Nova"/>
                <a:ea typeface="Proxima Nova"/>
                <a:cs typeface="Proxima Nova"/>
                <a:sym typeface="Proxima Nova"/>
              </a:rPr>
              <a:t>(repetitive or stereotypical interests and activities). People with ASD often suffer from other issues, such as sleeping and feeding disorders, delays in toilet training, self-injury, aggressive behavior, genetic and medical conditions, as well as cognitive impairments. Many of these behavioral problems and deficits can be addressed with </a:t>
            </a:r>
            <a:r>
              <a:rPr lang="en" sz="1200" b="1" dirty="0">
                <a:solidFill>
                  <a:schemeClr val="dk1"/>
                </a:solidFill>
                <a:latin typeface="Proxima Nova"/>
                <a:ea typeface="Proxima Nova"/>
                <a:cs typeface="Proxima Nova"/>
                <a:sym typeface="Proxima Nova"/>
              </a:rPr>
              <a:t>EIBI</a:t>
            </a:r>
            <a:r>
              <a:rPr lang="en" sz="1200" dirty="0">
                <a:solidFill>
                  <a:schemeClr val="dk1"/>
                </a:solidFill>
                <a:latin typeface="Proxima Nova"/>
                <a:ea typeface="Proxima Nova"/>
                <a:cs typeface="Proxima Nova"/>
                <a:sym typeface="Proxima Nova"/>
              </a:rPr>
              <a:t>.</a:t>
            </a:r>
            <a:endParaRPr dirty="0">
              <a:latin typeface="Proxima Nova"/>
              <a:ea typeface="Proxima Nova"/>
              <a:cs typeface="Proxima Nova"/>
              <a:sym typeface="Proxima Nova"/>
            </a:endParaRPr>
          </a:p>
        </p:txBody>
      </p:sp>
      <p:sp>
        <p:nvSpPr>
          <p:cNvPr id="599" name="Google Shape;599;g59198b972a_2_3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59198b972a_2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59198b972a_2_3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Proxima Nova"/>
                <a:ea typeface="Proxima Nova"/>
                <a:cs typeface="Proxima Nova"/>
                <a:sym typeface="Proxima Nova"/>
              </a:rPr>
              <a:t>Early and intensive behavioral intervention (EIBIs) </a:t>
            </a:r>
            <a:r>
              <a:rPr lang="en" sz="1200" dirty="0">
                <a:solidFill>
                  <a:schemeClr val="dk1"/>
                </a:solidFill>
                <a:latin typeface="Proxima Nova"/>
                <a:ea typeface="Proxima Nova"/>
                <a:cs typeface="Proxima Nova"/>
                <a:sym typeface="Proxima Nova"/>
              </a:rPr>
              <a:t>are one of the more scientifically established approaches available for treating the behavioral deficits and issues associated with ASD.</a:t>
            </a:r>
            <a:r>
              <a:rPr lang="en" sz="1200" i="1" dirty="0">
                <a:solidFill>
                  <a:schemeClr val="dk1"/>
                </a:solidFill>
                <a:latin typeface="Proxima Nova"/>
                <a:ea typeface="Proxima Nova"/>
                <a:cs typeface="Proxima Nova"/>
                <a:sym typeface="Proxima Nova"/>
              </a:rPr>
              <a:t> </a:t>
            </a:r>
            <a:r>
              <a:rPr lang="en" sz="1200" dirty="0">
                <a:solidFill>
                  <a:schemeClr val="dk1"/>
                </a:solidFill>
                <a:latin typeface="Proxima Nova"/>
                <a:ea typeface="Proxima Nova"/>
                <a:cs typeface="Proxima Nova"/>
                <a:sym typeface="Proxima Nova"/>
              </a:rPr>
              <a:t>EIBIs typically consist of a ‘package’ of procedures that are systematically applied from an early age (from 3-4 years), are intensive (20-40 hours per week), individualized, comprehensive, and train parents and caregivers to serve as co-therapists.</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EIBIs are typically implemented across several years and try to improve the child’s overall functioning (e.g., increase social behavior, develop speaking and communication skills, eliminate self-stimulation and aggressive behavior). When training a new skill (e.g., playing with others), the skill is broken down into smaller </a:t>
            </a:r>
            <a:r>
              <a:rPr lang="en" dirty="0">
                <a:latin typeface="Proxima Nova"/>
                <a:ea typeface="Proxima Nova"/>
                <a:cs typeface="Proxima Nova"/>
                <a:sym typeface="Proxima Nova"/>
              </a:rPr>
              <a:t>behaviors</a:t>
            </a:r>
            <a:r>
              <a:rPr lang="en" sz="1200" dirty="0">
                <a:solidFill>
                  <a:schemeClr val="dk1"/>
                </a:solidFill>
                <a:latin typeface="Proxima Nova"/>
                <a:ea typeface="Proxima Nova"/>
                <a:cs typeface="Proxima Nova"/>
                <a:sym typeface="Proxima Nova"/>
              </a:rPr>
              <a:t>. They provide the child with numerous learning opportunities that shape the desired behavior in a progressive, developmental sequence, starting with basic behaviors and then moving on to more complex skills and repertoires. </a:t>
            </a:r>
            <a:endParaRPr sz="1200" dirty="0">
              <a:solidFill>
                <a:schemeClr val="dk1"/>
              </a:solidFill>
              <a:latin typeface="Proxima Nova"/>
              <a:ea typeface="Proxima Nova"/>
              <a:cs typeface="Proxima Nova"/>
              <a:sym typeface="Proxima Nova"/>
            </a:endParaRPr>
          </a:p>
        </p:txBody>
      </p:sp>
      <p:sp>
        <p:nvSpPr>
          <p:cNvPr id="615" name="Google Shape;615;g59198b972a_2_3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9198b972a_2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59198b972a_2_4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latin typeface="Proxima Nova"/>
                <a:ea typeface="Proxima Nova"/>
                <a:cs typeface="Proxima Nova"/>
                <a:sym typeface="Proxima Nova"/>
              </a:rPr>
              <a:t>All parts of a child’s day need to be included in the program (e.g., mealtimes, getting dressed, and social interactions). Let’s consider</a:t>
            </a:r>
            <a:r>
              <a:rPr lang="en" sz="1200" baseline="0" dirty="0">
                <a:latin typeface="Proxima Nova"/>
                <a:ea typeface="Proxima Nova"/>
                <a:cs typeface="Proxima Nova"/>
                <a:sym typeface="Proxima Nova"/>
              </a:rPr>
              <a:t> just one small part of EIBI called </a:t>
            </a:r>
            <a:r>
              <a:rPr lang="en" sz="1200" b="1" dirty="0">
                <a:latin typeface="Proxima Nova"/>
                <a:ea typeface="Proxima Nova"/>
                <a:cs typeface="Proxima Nova"/>
                <a:sym typeface="Proxima Nova"/>
              </a:rPr>
              <a:t>natural environment training</a:t>
            </a:r>
            <a:r>
              <a:rPr lang="en" sz="1200" baseline="0" dirty="0">
                <a:latin typeface="Proxima Nova"/>
                <a:ea typeface="Proxima Nova"/>
                <a:cs typeface="Proxima Nova"/>
                <a:sym typeface="Proxima Nova"/>
              </a:rPr>
              <a:t>. This procedure </a:t>
            </a:r>
            <a:r>
              <a:rPr lang="en" sz="1200" dirty="0">
                <a:solidFill>
                  <a:schemeClr val="dk1"/>
                </a:solidFill>
                <a:latin typeface="Proxima Nova"/>
                <a:ea typeface="Proxima Nova"/>
                <a:cs typeface="Proxima Nova"/>
                <a:sym typeface="Proxima Nova"/>
              </a:rPr>
              <a:t>uses naturally occurring establishing operations (e.g., hunger) to teach language skills (making the sign for ‘Eat’ to gain access to reinforcers such as cookies). We might need to initially use prompts, and build generalization into the training (e.g., use of different stimuli, settings, and therapists) so that the verbal responses being trained are more likely to occur in different settings.</a:t>
            </a:r>
            <a:endParaRPr sz="1200" dirty="0">
              <a:latin typeface="Proxima Nova"/>
              <a:ea typeface="Proxima Nova"/>
              <a:cs typeface="Proxima Nova"/>
              <a:sym typeface="Proxima Nova"/>
            </a:endParaRPr>
          </a:p>
        </p:txBody>
      </p:sp>
      <p:sp>
        <p:nvSpPr>
          <p:cNvPr id="634" name="Google Shape;634;g59198b972a_2_4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Although seemingly time-consuming and resource-intensive, EIBIs are far more cost- effective than providing a lifetime of supervision or institutionalization. More importantly, they seem to work: these interventions equip children and adults with daily living skills, improving intellectual functioning, language development and communication skills, and are allowing many to live in ways that would have been previously unimaginable.</a:t>
            </a:r>
            <a:r>
              <a:rPr lang="en" dirty="0">
                <a:latin typeface="Proxima Nova"/>
                <a:ea typeface="Proxima Nova"/>
                <a:cs typeface="Proxima Nova"/>
                <a:sym typeface="Proxima Nova"/>
              </a:rPr>
              <a:t> </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59198b972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59198b972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393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chemeClr val="dk1"/>
                </a:solidFill>
                <a:latin typeface="Proxima Nova"/>
                <a:ea typeface="Proxima Nova"/>
                <a:cs typeface="Proxima Nova"/>
                <a:sym typeface="Proxima Nova"/>
              </a:rPr>
              <a:t>Let’s</a:t>
            </a:r>
            <a:r>
              <a:rPr lang="en-US" sz="1200" baseline="0" dirty="0">
                <a:solidFill>
                  <a:schemeClr val="dk1"/>
                </a:solidFill>
                <a:latin typeface="Proxima Nova"/>
                <a:ea typeface="Proxima Nova"/>
                <a:cs typeface="Proxima Nova"/>
                <a:sym typeface="Proxima Nova"/>
              </a:rPr>
              <a:t> consider what a functional analysis might look like in this domain. First, watch a video of a parent and child interaction. The child is autistic and is demonstrating problematic (self-injury) behavior. This behavior occurs after he comes home from a walk with his mother and when he wants to immediately go back out again. To give you a sense of the problem watch the following clip. </a:t>
            </a:r>
            <a:endParaRPr lang="en-US"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extLst>
      <p:ext uri="{BB962C8B-B14F-4D97-AF65-F5344CB8AC3E}">
        <p14:creationId xmlns:p14="http://schemas.microsoft.com/office/powerpoint/2010/main" val="24192799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extLst>
      <p:ext uri="{BB962C8B-B14F-4D97-AF65-F5344CB8AC3E}">
        <p14:creationId xmlns:p14="http://schemas.microsoft.com/office/powerpoint/2010/main" val="957241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Proxima Nova"/>
                <a:ea typeface="Proxima Nova"/>
                <a:cs typeface="Proxima Nova"/>
                <a:sym typeface="Proxima Nova"/>
              </a:rPr>
              <a:t>In</a:t>
            </a:r>
            <a:r>
              <a:rPr lang="en-US" sz="1200" baseline="0" dirty="0">
                <a:solidFill>
                  <a:schemeClr val="dk1"/>
                </a:solidFill>
                <a:latin typeface="Proxima Nova"/>
                <a:ea typeface="Proxima Nova"/>
                <a:cs typeface="Proxima Nova"/>
                <a:sym typeface="Proxima Nova"/>
              </a:rPr>
              <a:t> this situation there are multiple behaviors we want to change. The most pressing is the self-injurious behavior. The child is physically harming himself and this is the main behavior we want to address. That said, there are other behaviors we will want to address here as well: the mother’s comforting behavior seems (in this example) to be reinforcing the self-injury behavior – so that needs attention. The same goes for the boys crying – but it is lower down our list. Taking the boy for a walk is not a problem per se, unless it is talking him for a second walk when he engages in problem behavior. </a:t>
            </a:r>
          </a:p>
          <a:p>
            <a:pPr marL="0" marR="0" lvl="0" indent="0" algn="l" rtl="0">
              <a:lnSpc>
                <a:spcPct val="100000"/>
              </a:lnSpc>
              <a:spcBef>
                <a:spcPts val="0"/>
              </a:spcBef>
              <a:spcAft>
                <a:spcPts val="0"/>
              </a:spcAft>
              <a:buClr>
                <a:schemeClr val="dk1"/>
              </a:buClr>
              <a:buSzPts val="1200"/>
              <a:buFont typeface="Calibri"/>
              <a:buNone/>
            </a:pPr>
            <a:endParaRPr lang="en-US" sz="1200" baseline="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US" sz="1200" baseline="0" dirty="0">
                <a:solidFill>
                  <a:schemeClr val="dk1"/>
                </a:solidFill>
                <a:latin typeface="Proxima Nova"/>
                <a:ea typeface="Proxima Nova"/>
                <a:cs typeface="Proxima Nova"/>
                <a:sym typeface="Proxima Nova"/>
              </a:rPr>
              <a:t>So hopefully you can see that we want to address both the behavior of the parent (which is sustaining the boys behavior) as well as the boy’s behavior itself. </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51</a:t>
            </a:fld>
            <a:endParaRPr/>
          </a:p>
        </p:txBody>
      </p:sp>
    </p:spTree>
    <p:extLst>
      <p:ext uri="{BB962C8B-B14F-4D97-AF65-F5344CB8AC3E}">
        <p14:creationId xmlns:p14="http://schemas.microsoft.com/office/powerpoint/2010/main" val="3400956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Proxima Nova"/>
                <a:ea typeface="Proxima Nova"/>
                <a:cs typeface="Proxima Nova"/>
                <a:sym typeface="Proxima Nova"/>
              </a:rPr>
              <a:t>In this example, the crying</a:t>
            </a:r>
            <a:r>
              <a:rPr lang="en-US" sz="1200" baseline="0" dirty="0">
                <a:solidFill>
                  <a:schemeClr val="dk1"/>
                </a:solidFill>
                <a:latin typeface="Proxima Nova"/>
                <a:ea typeface="Proxima Nova"/>
                <a:cs typeface="Proxima Nova"/>
                <a:sym typeface="Proxima Nova"/>
              </a:rPr>
              <a:t> is a behavior that we want to target and not a stimulus for another behavior. So option d is incorrect. Going for the first walk certainly comes before the behavior but it is not signaling that a response (self-injury) will be </a:t>
            </a:r>
            <a:r>
              <a:rPr lang="en-US" sz="1200" baseline="0" dirty="0" err="1">
                <a:solidFill>
                  <a:schemeClr val="dk1"/>
                </a:solidFill>
                <a:latin typeface="Proxima Nova"/>
                <a:ea typeface="Proxima Nova"/>
                <a:cs typeface="Proxima Nova"/>
                <a:sym typeface="Proxima Nova"/>
              </a:rPr>
              <a:t>consequated</a:t>
            </a:r>
            <a:r>
              <a:rPr lang="en-US" sz="1200" baseline="0" dirty="0">
                <a:solidFill>
                  <a:schemeClr val="dk1"/>
                </a:solidFill>
                <a:latin typeface="Proxima Nova"/>
                <a:ea typeface="Proxima Nova"/>
                <a:cs typeface="Proxima Nova"/>
                <a:sym typeface="Proxima Nova"/>
              </a:rPr>
              <a:t> with attention or another walk (e.g., crying on the first walk does not signal that crying will increase a second walk). So option c is not correct. If you read the text above, the problem behavior only occurs when the mother is present – not the father so. So the father is not a signal that problem behavior will lead to the Sr. So option a is the correct answer. The mother’s presence is a stimulus which signals that a response (problem) will lead to a consequence (attention and a second walk).</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extLst>
      <p:ext uri="{BB962C8B-B14F-4D97-AF65-F5344CB8AC3E}">
        <p14:creationId xmlns:p14="http://schemas.microsoft.com/office/powerpoint/2010/main" val="2258813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Proxima Nova"/>
                <a:ea typeface="Proxima Nova"/>
                <a:cs typeface="Proxima Nova"/>
                <a:sym typeface="Proxima Nova"/>
              </a:rPr>
              <a:t>Although there seems to be a single clear cut answer in this case (and I’ve set it up this way for simplicity purposes) in reality there are likely many consequences. Exercise that comes from walking or counting cars on a walk do not seem</a:t>
            </a:r>
            <a:r>
              <a:rPr lang="en-US" sz="1200" baseline="0" dirty="0">
                <a:solidFill>
                  <a:schemeClr val="dk1"/>
                </a:solidFill>
                <a:latin typeface="Proxima Nova"/>
                <a:ea typeface="Proxima Nova"/>
                <a:cs typeface="Proxima Nova"/>
                <a:sym typeface="Proxima Nova"/>
              </a:rPr>
              <a:t> to function as stimuli which increases the probably of problem behavior (in the above example). But a further analysis might indicate that they are (e.g., if manipulating these variables influences the rate of problem behavior then we can be more sure). The mother’s presence is an </a:t>
            </a:r>
            <a:r>
              <a:rPr lang="en-US" sz="1200" baseline="0" dirty="0" err="1">
                <a:solidFill>
                  <a:schemeClr val="dk1"/>
                </a:solidFill>
                <a:latin typeface="Proxima Nova"/>
                <a:ea typeface="Proxima Nova"/>
                <a:cs typeface="Proxima Nova"/>
                <a:sym typeface="Proxima Nova"/>
              </a:rPr>
              <a:t>Sd</a:t>
            </a:r>
            <a:r>
              <a:rPr lang="en-US" sz="1200" baseline="0" dirty="0">
                <a:solidFill>
                  <a:schemeClr val="dk1"/>
                </a:solidFill>
                <a:latin typeface="Proxima Nova"/>
                <a:ea typeface="Proxima Nova"/>
                <a:cs typeface="Proxima Nova"/>
                <a:sym typeface="Proxima Nova"/>
              </a:rPr>
              <a:t> for self-injury. If she was present but does not interact with him then it is likely that the behavior might go into extinction. Thus option a is incorrect. We see from the above example that self-injury increases as a function of the attempts to comfort him (and likely the opportunity to go for a second walk which follow). So option b is most fitting.</a:t>
            </a:r>
            <a:endParaRPr lang="en-US"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extLst>
      <p:ext uri="{BB962C8B-B14F-4D97-AF65-F5344CB8AC3E}">
        <p14:creationId xmlns:p14="http://schemas.microsoft.com/office/powerpoint/2010/main" val="30749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9198b972a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59198b972a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Proxima Nova"/>
                <a:ea typeface="Proxima Nova"/>
                <a:cs typeface="Proxima Nova"/>
                <a:sym typeface="Proxima Nova"/>
              </a:rPr>
              <a:t>When</a:t>
            </a:r>
            <a:r>
              <a:rPr lang="en-US" sz="1200" baseline="0" dirty="0">
                <a:solidFill>
                  <a:schemeClr val="dk1"/>
                </a:solidFill>
                <a:latin typeface="Proxima Nova"/>
                <a:ea typeface="Proxima Nova"/>
                <a:cs typeface="Proxima Nova"/>
                <a:sym typeface="Proxima Nova"/>
              </a:rPr>
              <a:t> answering this question try to move yourself away from the idea that our aim is to simply decrease self-harm and towards the idea that our goal is to replace the problem behavior with another more adaptive one.</a:t>
            </a:r>
          </a:p>
          <a:p>
            <a:pPr marL="0" marR="0" lvl="0" indent="0" algn="l" rtl="0">
              <a:lnSpc>
                <a:spcPct val="100000"/>
              </a:lnSpc>
              <a:spcBef>
                <a:spcPts val="0"/>
              </a:spcBef>
              <a:spcAft>
                <a:spcPts val="0"/>
              </a:spcAft>
              <a:buClr>
                <a:schemeClr val="dk1"/>
              </a:buClr>
              <a:buSzPts val="1200"/>
              <a:buFont typeface="Calibri"/>
              <a:buNone/>
            </a:pPr>
            <a:endParaRPr lang="en-US" sz="1200" baseline="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US" sz="1200" baseline="0" dirty="0">
                <a:solidFill>
                  <a:schemeClr val="dk1"/>
                </a:solidFill>
                <a:latin typeface="Proxima Nova"/>
                <a:ea typeface="Proxima Nova"/>
                <a:cs typeface="Proxima Nova"/>
                <a:sym typeface="Proxima Nova"/>
              </a:rPr>
              <a:t>We cannot simply ignore the self-injury (even though this puts it into extinction) because doing so would increase injury to the child and this is ethically improper. So option a is incorrect. Going on a second walk will terminate the self-injury in the short term but it will increase its probability in the long term. So option c is incorrect. We could have the father shout at the child until he stops crying (i.e., punish the crying and self-injury behaviors). But this is undesirable because it only leads to a short term decrease in behavior (recall that behavior normally returns when the punishment procedure is terminated) and it is aversive to both parent and child. We could attempt to put the problem into extinction via a differential reinforcement of other behavior (DRO) procedure. For instance, it seems that counting cars and exercise are two components of the walk that are appetitive to the child. If we can provide access to these contingent on good behavior then we can (a) reduce problem behavior, and (b) increase the probability of good behavior in its place. Thus option b.  is the most appropriate of the options provided here.</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extLst>
      <p:ext uri="{BB962C8B-B14F-4D97-AF65-F5344CB8AC3E}">
        <p14:creationId xmlns:p14="http://schemas.microsoft.com/office/powerpoint/2010/main" val="2901451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Proxima Nova"/>
                <a:ea typeface="Proxima Nova"/>
                <a:cs typeface="Proxima Nova"/>
                <a:sym typeface="Proxima Nova"/>
              </a:rPr>
              <a:t>If we use an A-B-A-B</a:t>
            </a:r>
            <a:r>
              <a:rPr lang="en-US" sz="1200" baseline="0" dirty="0">
                <a:solidFill>
                  <a:schemeClr val="dk1"/>
                </a:solidFill>
                <a:latin typeface="Proxima Nova"/>
                <a:ea typeface="Proxima Nova"/>
                <a:cs typeface="Proxima Nova"/>
                <a:sym typeface="Proxima Nova"/>
              </a:rPr>
              <a:t> design then we would measure the self-injury behavior (A), intervene (B), take our intervention away (A), and bring it back again (B). We could do this but it would involve increasing the child’s contact with self-injury behaviors during the A phases and this is not ethical. So option a. is incorrect. We could use a multiple baselines approach – but comparing the intervention across subjects (e.g., different children) won’t tell us if it is effective in the child we are interested in – just that the intervention is effective. So option b. is not so useful here. We could use options c and d. Measure if the intervention serves to decrease problem behaviors across different situations and behaviors. </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extLst>
      <p:ext uri="{BB962C8B-B14F-4D97-AF65-F5344CB8AC3E}">
        <p14:creationId xmlns:p14="http://schemas.microsoft.com/office/powerpoint/2010/main" val="3536335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9198b972a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59198b972a_2_4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Proxima Nova"/>
                <a:ea typeface="Proxima Nova"/>
                <a:cs typeface="Proxima Nova"/>
                <a:sym typeface="Proxima Nova"/>
              </a:rPr>
              <a:t>The main issue with</a:t>
            </a:r>
            <a:r>
              <a:rPr lang="en-US" sz="1200" baseline="0" dirty="0">
                <a:solidFill>
                  <a:schemeClr val="dk1"/>
                </a:solidFill>
                <a:latin typeface="Proxima Nova"/>
                <a:ea typeface="Proxima Nova"/>
                <a:cs typeface="Proxima Nova"/>
                <a:sym typeface="Proxima Nova"/>
              </a:rPr>
              <a:t> our </a:t>
            </a:r>
            <a:r>
              <a:rPr lang="en-US" sz="1200" b="1" baseline="0" dirty="0">
                <a:solidFill>
                  <a:schemeClr val="dk1"/>
                </a:solidFill>
                <a:latin typeface="Proxima Nova"/>
                <a:ea typeface="Proxima Nova"/>
                <a:cs typeface="Proxima Nova"/>
                <a:sym typeface="Proxima Nova"/>
              </a:rPr>
              <a:t>descriptive </a:t>
            </a:r>
            <a:r>
              <a:rPr lang="en-US" sz="1200" baseline="0" dirty="0">
                <a:solidFill>
                  <a:schemeClr val="dk1"/>
                </a:solidFill>
                <a:latin typeface="Proxima Nova"/>
                <a:ea typeface="Proxima Nova"/>
                <a:cs typeface="Proxima Nova"/>
                <a:sym typeface="Proxima Nova"/>
              </a:rPr>
              <a:t>functional analysis is that it is merely a description of what we think is happening here. We cannot be sure until we intervene and test it for ourselves. This we might think we have identified the correct </a:t>
            </a:r>
            <a:r>
              <a:rPr lang="en-US" sz="1200" baseline="0" dirty="0" err="1">
                <a:solidFill>
                  <a:schemeClr val="dk1"/>
                </a:solidFill>
                <a:latin typeface="Proxima Nova"/>
                <a:ea typeface="Proxima Nova"/>
                <a:cs typeface="Proxima Nova"/>
                <a:sym typeface="Proxima Nova"/>
              </a:rPr>
              <a:t>Sds</a:t>
            </a:r>
            <a:r>
              <a:rPr lang="en-US" sz="1200" baseline="0" dirty="0">
                <a:solidFill>
                  <a:schemeClr val="dk1"/>
                </a:solidFill>
                <a:latin typeface="Proxima Nova"/>
                <a:ea typeface="Proxima Nova"/>
                <a:cs typeface="Proxima Nova"/>
                <a:sym typeface="Proxima Nova"/>
              </a:rPr>
              <a:t> – R – </a:t>
            </a:r>
            <a:r>
              <a:rPr lang="en-US" sz="1200" baseline="0" dirty="0" err="1">
                <a:solidFill>
                  <a:schemeClr val="dk1"/>
                </a:solidFill>
                <a:latin typeface="Proxima Nova"/>
                <a:ea typeface="Proxima Nova"/>
                <a:cs typeface="Proxima Nova"/>
                <a:sym typeface="Proxima Nova"/>
              </a:rPr>
              <a:t>Sr</a:t>
            </a:r>
            <a:r>
              <a:rPr lang="en-US" sz="1200" baseline="0" dirty="0">
                <a:solidFill>
                  <a:schemeClr val="dk1"/>
                </a:solidFill>
                <a:latin typeface="Proxima Nova"/>
                <a:ea typeface="Proxima Nova"/>
                <a:cs typeface="Proxima Nova"/>
                <a:sym typeface="Proxima Nova"/>
              </a:rPr>
              <a:t> and the relationship between them, but we cannot be sure until we check. This option a is the correct answer. The analyses we just preformed did not take much time or effort so option c is incorrect, the mental mechanisms are irrelevant for behavior change from an applied functional perspective so option d is incorrect. And the approach we consider here can be reliable in determining what behavior and environments are involved. So option b is incorrect.</a:t>
            </a:r>
            <a:endParaRPr sz="1200" dirty="0">
              <a:solidFill>
                <a:schemeClr val="dk1"/>
              </a:solidFill>
              <a:latin typeface="Proxima Nova"/>
              <a:ea typeface="Proxima Nova"/>
              <a:cs typeface="Proxima Nova"/>
              <a:sym typeface="Proxima Nova"/>
            </a:endParaRPr>
          </a:p>
        </p:txBody>
      </p:sp>
      <p:sp>
        <p:nvSpPr>
          <p:cNvPr id="654" name="Google Shape;654;g59198b972a_2_4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extLst>
      <p:ext uri="{BB962C8B-B14F-4D97-AF65-F5344CB8AC3E}">
        <p14:creationId xmlns:p14="http://schemas.microsoft.com/office/powerpoint/2010/main" val="2815321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59198b972a_2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59198b972a_2_4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Mental health problems and substance abuse represent an enormous economic burden on society. Learning psychology has played a role here as well. It has guided our understanding of how, when, and why many clinically problems develop, and helped us craft effective treatments to alleviate those problems. </a:t>
            </a:r>
            <a:endParaRPr>
              <a:latin typeface="Proxima Nova"/>
              <a:ea typeface="Proxima Nova"/>
              <a:cs typeface="Proxima Nova"/>
              <a:sym typeface="Proxima Nova"/>
            </a:endParaRPr>
          </a:p>
        </p:txBody>
      </p:sp>
      <p:sp>
        <p:nvSpPr>
          <p:cNvPr id="661" name="Google Shape;661;g59198b972a_2_4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59198b972a_2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59198b972a_2_4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dirty="0">
                <a:solidFill>
                  <a:schemeClr val="dk1"/>
                </a:solidFill>
                <a:latin typeface="Proxima Nova"/>
                <a:ea typeface="Proxima Nova"/>
                <a:cs typeface="Proxima Nova"/>
                <a:sym typeface="Proxima Nova"/>
              </a:rPr>
              <a:t>Traditional Behavioral Therapy.</a:t>
            </a:r>
            <a:r>
              <a:rPr lang="en" sz="1200" dirty="0">
                <a:solidFill>
                  <a:schemeClr val="dk1"/>
                </a:solidFill>
                <a:latin typeface="Proxima Nova"/>
                <a:ea typeface="Proxima Nova"/>
                <a:cs typeface="Proxima Nova"/>
                <a:sym typeface="Proxima Nova"/>
              </a:rPr>
              <a:t> Behavioral principles were central to the emergence of behavioral therapy early in the 20</a:t>
            </a:r>
            <a:r>
              <a:rPr lang="en" sz="1200" baseline="30000" dirty="0">
                <a:solidFill>
                  <a:schemeClr val="dk1"/>
                </a:solidFill>
                <a:latin typeface="Proxima Nova"/>
                <a:ea typeface="Proxima Nova"/>
                <a:cs typeface="Proxima Nova"/>
                <a:sym typeface="Proxima Nova"/>
              </a:rPr>
              <a:t>th</a:t>
            </a:r>
            <a:r>
              <a:rPr lang="en" sz="1200" dirty="0">
                <a:solidFill>
                  <a:schemeClr val="dk1"/>
                </a:solidFill>
                <a:latin typeface="Proxima Nova"/>
                <a:ea typeface="Proxima Nova"/>
                <a:cs typeface="Proxima Nova"/>
                <a:sym typeface="Proxima Nova"/>
              </a:rPr>
              <a:t> century. The core aim of BT is to (a) change those environmental factors that influence maladaptive behaviors by (b) using behavioral principles to explain and treat the problems. Therapy typically involves similar steps to what we discussed earlier: engage in a functional analysis of the problem behavior - often through single-case designs – and then operate on the contingencies maintaining that behavior.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For instance, imagine that a person enters the clinic with a fear of flying and says that this phobia first emerged when they experienced extreme turbulence on a prior flight. The clinician would first engage in a functional analysis (i.e., what are the antecedent, behaviors, and consequences, as well as properties of the person and context that need to changed in order to decrease the problem (target) behavior and increase alternative behaviors)?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They might find out that the fear of flying is a conditioned fear response stemming from past experiences (e.g., turbulence during a flight) in which flying was paired with an aversive experience. Avoiding flying is likely reinforced because it serves to decrease contact with that fear response. Based on this functional analysis the clinician would create an individualized treatment plan that tries to put the fear and avoidance into extinction by altering the relevant contingencies. They assess the effectiveness of this intervention by comparing pre-treatment to post-treatment rates of fear and avoidance.</a:t>
            </a:r>
            <a:endParaRPr sz="1200" dirty="0">
              <a:solidFill>
                <a:schemeClr val="dk1"/>
              </a:solidFill>
              <a:latin typeface="Proxima Nova"/>
              <a:ea typeface="Proxima Nova"/>
              <a:cs typeface="Proxima Nova"/>
              <a:sym typeface="Proxima Nova"/>
            </a:endParaRPr>
          </a:p>
        </p:txBody>
      </p:sp>
      <p:sp>
        <p:nvSpPr>
          <p:cNvPr id="674" name="Google Shape;674;g59198b972a_2_4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9198b972a_2_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59198b972a_2_4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dirty="0">
                <a:solidFill>
                  <a:schemeClr val="dk1"/>
                </a:solidFill>
                <a:latin typeface="Proxima Nova"/>
                <a:ea typeface="Proxima Nova"/>
                <a:cs typeface="Proxima Nova"/>
                <a:sym typeface="Proxima Nova"/>
              </a:rPr>
              <a:t>BT gave rise to many procedures for treating clinical problems. One well-known technique is exposure.</a:t>
            </a:r>
            <a:endParaRPr sz="1200" b="1"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b="1"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Proxima Nova"/>
                <a:ea typeface="Proxima Nova"/>
                <a:cs typeface="Proxima Nova"/>
                <a:sym typeface="Proxima Nova"/>
              </a:rPr>
              <a:t>Exposure techniques </a:t>
            </a:r>
            <a:r>
              <a:rPr lang="en" sz="1200" dirty="0">
                <a:solidFill>
                  <a:schemeClr val="dk1"/>
                </a:solidFill>
                <a:latin typeface="Proxima Nova"/>
                <a:ea typeface="Proxima Nova"/>
                <a:cs typeface="Proxima Nova"/>
                <a:sym typeface="Proxima Nova"/>
              </a:rPr>
              <a:t>have the individual gradually exposed to the feared event with the aim of decreasing fear responding across successive and incrementally increased exposure.</a:t>
            </a:r>
            <a:r>
              <a:rPr lang="en" dirty="0">
                <a:latin typeface="Proxima Nova"/>
                <a:ea typeface="Proxima Nova"/>
                <a:cs typeface="Proxima Nova"/>
                <a:sym typeface="Proxima Nova"/>
              </a:rPr>
              <a:t> </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p:txBody>
      </p:sp>
      <p:sp>
        <p:nvSpPr>
          <p:cNvPr id="671" name="Google Shape;671;g59198b972a_2_4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59</a:t>
            </a:fld>
            <a:endParaRPr/>
          </a:p>
        </p:txBody>
      </p:sp>
    </p:spTree>
    <p:extLst>
      <p:ext uri="{BB962C8B-B14F-4D97-AF65-F5344CB8AC3E}">
        <p14:creationId xmlns:p14="http://schemas.microsoft.com/office/powerpoint/2010/main" val="3825537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59198b972a_2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g59198b972a_2_4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Concepts from learning psychology also play a role in more modern therapeutic approaches such as DBT, IBCT and ACT. These approaches share two core ideas: (a) that we need to focus on the link between environment-behavior if we are to change clinical behaviors and (b) unlike traditional BT, language and cognition also influence our behavior and should be included in one’s functional analysis.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These </a:t>
            </a:r>
            <a:r>
              <a:rPr lang="en" sz="1200" dirty="0" smtClean="0">
                <a:solidFill>
                  <a:schemeClr val="dk1"/>
                </a:solidFill>
                <a:latin typeface="Proxima Nova"/>
                <a:ea typeface="Proxima Nova"/>
                <a:cs typeface="Proxima Nova"/>
                <a:sym typeface="Proxima Nova"/>
              </a:rPr>
              <a:t>modern behavoral therapies </a:t>
            </a:r>
            <a:r>
              <a:rPr lang="en" sz="1200" dirty="0">
                <a:solidFill>
                  <a:schemeClr val="dk1"/>
                </a:solidFill>
                <a:latin typeface="Proxima Nova"/>
                <a:ea typeface="Proxima Nova"/>
                <a:cs typeface="Proxima Nova"/>
                <a:sym typeface="Proxima Nova"/>
              </a:rPr>
              <a:t>do </a:t>
            </a:r>
            <a:r>
              <a:rPr lang="en" sz="1200" dirty="0" smtClean="0">
                <a:solidFill>
                  <a:schemeClr val="dk1"/>
                </a:solidFill>
                <a:latin typeface="Proxima Nova"/>
                <a:ea typeface="Proxima Nova"/>
                <a:cs typeface="Proxima Nova"/>
                <a:sym typeface="Proxima Nova"/>
              </a:rPr>
              <a:t>not</a:t>
            </a:r>
            <a:r>
              <a:rPr lang="en" sz="1200" baseline="0" dirty="0" smtClean="0">
                <a:solidFill>
                  <a:schemeClr val="dk1"/>
                </a:solidFill>
                <a:latin typeface="Proxima Nova"/>
                <a:ea typeface="Proxima Nova"/>
                <a:cs typeface="Proxima Nova"/>
                <a:sym typeface="Proxima Nova"/>
              </a:rPr>
              <a:t> focus on </a:t>
            </a:r>
            <a:r>
              <a:rPr lang="en" sz="1200" dirty="0" smtClean="0">
                <a:solidFill>
                  <a:schemeClr val="dk1"/>
                </a:solidFill>
                <a:latin typeface="Proxima Nova"/>
                <a:ea typeface="Proxima Nova"/>
                <a:cs typeface="Proxima Nova"/>
                <a:sym typeface="Proxima Nova"/>
              </a:rPr>
              <a:t>restructuring </a:t>
            </a:r>
            <a:r>
              <a:rPr lang="en" sz="1200" dirty="0">
                <a:solidFill>
                  <a:schemeClr val="dk1"/>
                </a:solidFill>
                <a:latin typeface="Proxima Nova"/>
                <a:ea typeface="Proxima Nova"/>
                <a:cs typeface="Proxima Nova"/>
                <a:sym typeface="Proxima Nova"/>
              </a:rPr>
              <a:t>or </a:t>
            </a:r>
            <a:r>
              <a:rPr lang="en" sz="1200" dirty="0" smtClean="0">
                <a:solidFill>
                  <a:schemeClr val="dk1"/>
                </a:solidFill>
                <a:latin typeface="Proxima Nova"/>
                <a:ea typeface="Proxima Nova"/>
                <a:cs typeface="Proxima Nova"/>
                <a:sym typeface="Proxima Nova"/>
              </a:rPr>
              <a:t>eliminating thoughts </a:t>
            </a:r>
            <a:r>
              <a:rPr lang="en" sz="1200" dirty="0">
                <a:solidFill>
                  <a:schemeClr val="dk1"/>
                </a:solidFill>
                <a:latin typeface="Proxima Nova"/>
                <a:ea typeface="Proxima Nova"/>
                <a:cs typeface="Proxima Nova"/>
                <a:sym typeface="Proxima Nova"/>
              </a:rPr>
              <a:t>or feelings: instead they </a:t>
            </a:r>
            <a:r>
              <a:rPr lang="en" sz="1200" dirty="0" smtClean="0">
                <a:solidFill>
                  <a:schemeClr val="dk1"/>
                </a:solidFill>
                <a:latin typeface="Proxima Nova"/>
                <a:ea typeface="Proxima Nova"/>
                <a:cs typeface="Proxima Nova"/>
                <a:sym typeface="Proxima Nova"/>
              </a:rPr>
              <a:t>try to figure out:</a:t>
            </a:r>
            <a:r>
              <a:rPr lang="en" sz="1200" baseline="0" dirty="0" smtClean="0">
                <a:solidFill>
                  <a:schemeClr val="dk1"/>
                </a:solidFill>
                <a:latin typeface="Proxima Nova"/>
                <a:ea typeface="Proxima Nova"/>
                <a:cs typeface="Proxima Nova"/>
                <a:sym typeface="Proxima Nova"/>
              </a:rPr>
              <a:t> </a:t>
            </a:r>
            <a:r>
              <a:rPr lang="en" sz="1200" dirty="0" smtClean="0">
                <a:solidFill>
                  <a:schemeClr val="dk1"/>
                </a:solidFill>
                <a:latin typeface="Proxima Nova"/>
                <a:ea typeface="Proxima Nova"/>
                <a:cs typeface="Proxima Nova"/>
                <a:sym typeface="Proxima Nova"/>
              </a:rPr>
              <a:t>what </a:t>
            </a:r>
            <a:r>
              <a:rPr lang="en" sz="1200" dirty="0">
                <a:solidFill>
                  <a:schemeClr val="dk1"/>
                </a:solidFill>
                <a:latin typeface="Proxima Nova"/>
                <a:ea typeface="Proxima Nova"/>
                <a:cs typeface="Proxima Nova"/>
                <a:sym typeface="Proxima Nova"/>
              </a:rPr>
              <a:t>‘</a:t>
            </a:r>
            <a:r>
              <a:rPr lang="en" sz="1200" dirty="0" smtClean="0">
                <a:solidFill>
                  <a:schemeClr val="dk1"/>
                </a:solidFill>
                <a:latin typeface="Proxima Nova"/>
                <a:ea typeface="Proxima Nova"/>
                <a:cs typeface="Proxima Nova"/>
                <a:sym typeface="Proxima Nova"/>
              </a:rPr>
              <a:t>functions’ do thoughts </a:t>
            </a:r>
            <a:r>
              <a:rPr lang="en" sz="1200" dirty="0">
                <a:solidFill>
                  <a:schemeClr val="dk1"/>
                </a:solidFill>
                <a:latin typeface="Proxima Nova"/>
                <a:ea typeface="Proxima Nova"/>
                <a:cs typeface="Proxima Nova"/>
                <a:sym typeface="Proxima Nova"/>
              </a:rPr>
              <a:t>and feelings have for the individual, and how </a:t>
            </a:r>
            <a:r>
              <a:rPr lang="en" sz="1200" dirty="0" smtClean="0">
                <a:solidFill>
                  <a:schemeClr val="dk1"/>
                </a:solidFill>
                <a:latin typeface="Proxima Nova"/>
                <a:ea typeface="Proxima Nova"/>
                <a:cs typeface="Proxima Nova"/>
                <a:sym typeface="Proxima Nova"/>
              </a:rPr>
              <a:t>does the </a:t>
            </a:r>
            <a:r>
              <a:rPr lang="en" sz="1200" dirty="0">
                <a:solidFill>
                  <a:schemeClr val="dk1"/>
                </a:solidFill>
                <a:latin typeface="Proxima Nova"/>
                <a:ea typeface="Proxima Nova"/>
                <a:cs typeface="Proxima Nova"/>
                <a:sym typeface="Proxima Nova"/>
              </a:rPr>
              <a:t>environment </a:t>
            </a:r>
            <a:r>
              <a:rPr lang="en" sz="1200" dirty="0" smtClean="0">
                <a:solidFill>
                  <a:schemeClr val="dk1"/>
                </a:solidFill>
                <a:latin typeface="Proxima Nova"/>
                <a:ea typeface="Proxima Nova"/>
                <a:cs typeface="Proxima Nova"/>
                <a:sym typeface="Proxima Nova"/>
              </a:rPr>
              <a:t>establish and sustain </a:t>
            </a:r>
            <a:r>
              <a:rPr lang="en" sz="1200" dirty="0">
                <a:solidFill>
                  <a:schemeClr val="dk1"/>
                </a:solidFill>
                <a:latin typeface="Proxima Nova"/>
                <a:ea typeface="Proxima Nova"/>
                <a:cs typeface="Proxima Nova"/>
                <a:sym typeface="Proxima Nova"/>
              </a:rPr>
              <a:t>those </a:t>
            </a:r>
            <a:r>
              <a:rPr lang="en" sz="1200" dirty="0" smtClean="0">
                <a:solidFill>
                  <a:schemeClr val="dk1"/>
                </a:solidFill>
                <a:latin typeface="Proxima Nova"/>
                <a:ea typeface="Proxima Nova"/>
                <a:cs typeface="Proxima Nova"/>
                <a:sym typeface="Proxima Nova"/>
              </a:rPr>
              <a:t>functions? </a:t>
            </a:r>
            <a:r>
              <a:rPr lang="en" sz="1200" dirty="0">
                <a:solidFill>
                  <a:schemeClr val="dk1"/>
                </a:solidFill>
                <a:latin typeface="Proxima Nova"/>
                <a:ea typeface="Proxima Nova"/>
                <a:cs typeface="Proxima Nova"/>
                <a:sym typeface="Proxima Nova"/>
              </a:rPr>
              <a:t>For instance, imagine a public speaker who has the thought “I’m going to have a panic attack” as she walks towards a podium. An ACT therapist might not assume that this thought is necessarily harmful or that it has to be eradicated or revised. Rather they might ask “How can you relate to this thought in a way that will </a:t>
            </a:r>
            <a:r>
              <a:rPr lang="en" sz="1200" dirty="0" smtClean="0">
                <a:solidFill>
                  <a:schemeClr val="dk1"/>
                </a:solidFill>
                <a:latin typeface="Proxima Nova"/>
                <a:ea typeface="Proxima Nova"/>
                <a:cs typeface="Proxima Nova"/>
                <a:sym typeface="Proxima Nova"/>
              </a:rPr>
              <a:t>lead to a valued outcome?”</a:t>
            </a:r>
            <a:endParaRPr sz="1200" dirty="0">
              <a:solidFill>
                <a:schemeClr val="dk1"/>
              </a:solidFill>
              <a:latin typeface="Proxima Nova"/>
              <a:ea typeface="Proxima Nova"/>
              <a:cs typeface="Proxima Nova"/>
              <a:sym typeface="Proxima Nova"/>
            </a:endParaRPr>
          </a:p>
        </p:txBody>
      </p:sp>
      <p:sp>
        <p:nvSpPr>
          <p:cNvPr id="718" name="Google Shape;718;g59198b972a_2_4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59198b972a_2_5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59198b972a_2_5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smtClean="0">
                <a:solidFill>
                  <a:schemeClr val="dk1"/>
                </a:solidFill>
                <a:latin typeface="Proxima Nova"/>
                <a:ea typeface="Proxima Nova"/>
                <a:cs typeface="Proxima Nova"/>
                <a:sym typeface="Proxima Nova"/>
              </a:rPr>
              <a:t>let’s </a:t>
            </a:r>
            <a:r>
              <a:rPr lang="en" sz="1200" dirty="0">
                <a:solidFill>
                  <a:schemeClr val="dk1"/>
                </a:solidFill>
                <a:latin typeface="Proxima Nova"/>
                <a:ea typeface="Proxima Nova"/>
                <a:cs typeface="Proxima Nova"/>
                <a:sym typeface="Proxima Nova"/>
              </a:rPr>
              <a:t>consider </a:t>
            </a:r>
            <a:r>
              <a:rPr lang="en" sz="1200" dirty="0" smtClean="0">
                <a:solidFill>
                  <a:schemeClr val="dk1"/>
                </a:solidFill>
                <a:latin typeface="Proxima Nova"/>
                <a:ea typeface="Proxima Nova"/>
                <a:cs typeface="Proxima Nova"/>
                <a:sym typeface="Proxima Nova"/>
              </a:rPr>
              <a:t>one last example of</a:t>
            </a:r>
            <a:r>
              <a:rPr lang="en" sz="1200" baseline="0" dirty="0" smtClean="0">
                <a:solidFill>
                  <a:schemeClr val="dk1"/>
                </a:solidFill>
                <a:latin typeface="Proxima Nova"/>
                <a:ea typeface="Proxima Nova"/>
                <a:cs typeface="Proxima Nova"/>
                <a:sym typeface="Proxima Nova"/>
              </a:rPr>
              <a:t> how learning psychology can be used to help individuals. Let’s talk about </a:t>
            </a:r>
            <a:r>
              <a:rPr lang="en" sz="1200" dirty="0" smtClean="0">
                <a:solidFill>
                  <a:schemeClr val="dk1"/>
                </a:solidFill>
                <a:latin typeface="Proxima Nova"/>
                <a:ea typeface="Proxima Nova"/>
                <a:cs typeface="Proxima Nova"/>
                <a:sym typeface="Proxima Nova"/>
              </a:rPr>
              <a:t>drug abuse</a:t>
            </a:r>
            <a:r>
              <a:rPr lang="en" sz="1200" dirty="0">
                <a:solidFill>
                  <a:schemeClr val="dk1"/>
                </a:solidFill>
                <a:latin typeface="Proxima Nova"/>
                <a:ea typeface="Proxima Nova"/>
                <a:cs typeface="Proxima Nova"/>
                <a:sym typeface="Proxima Nova"/>
              </a:rPr>
              <a:t>. The principles of learning have also had a direct impact in this domain as well. </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For instance, we now know that humans and non-humans will self-administer (R) drugs (Sd) such as cocaine, heroin, alcohol, nicotine, and marijuana, and that the physiological consequences of doing do (Sr) can exert overwhelming control over their behavior, regardless of the costs. Indeed, studies show that in situations where there is unlimited access to drugs and no other reinforcers, non-human animals will persistently self-administer them over-and-over again, even to the point of death…</a:t>
            </a:r>
            <a:endParaRPr dirty="0">
              <a:latin typeface="Proxima Nova"/>
              <a:ea typeface="Proxima Nova"/>
              <a:cs typeface="Proxima Nova"/>
              <a:sym typeface="Proxima Nova"/>
            </a:endParaRPr>
          </a:p>
        </p:txBody>
      </p:sp>
      <p:sp>
        <p:nvSpPr>
          <p:cNvPr id="757" name="Google Shape;757;g59198b972a_2_5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570e894dfa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g570e894dfa_0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latin typeface="Proxima Nova"/>
              <a:ea typeface="Proxima Nova"/>
              <a:cs typeface="Proxima Nova"/>
              <a:sym typeface="Proxima Nova"/>
            </a:endParaRPr>
          </a:p>
        </p:txBody>
      </p:sp>
      <p:sp>
        <p:nvSpPr>
          <p:cNvPr id="718" name="Google Shape;718;g570e894dfa_0_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62</a:t>
            </a:fld>
            <a:endParaRPr/>
          </a:p>
        </p:txBody>
      </p:sp>
    </p:spTree>
    <p:extLst>
      <p:ext uri="{BB962C8B-B14F-4D97-AF65-F5344CB8AC3E}">
        <p14:creationId xmlns:p14="http://schemas.microsoft.com/office/powerpoint/2010/main" val="30277073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59198b972a_2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59198b972a_2_5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smtClean="0">
                <a:solidFill>
                  <a:schemeClr val="dk1"/>
                </a:solidFill>
                <a:latin typeface="Proxima Nova"/>
                <a:ea typeface="Proxima Nova"/>
                <a:cs typeface="Proxima Nova"/>
                <a:sym typeface="Proxima Nova"/>
              </a:rPr>
              <a:t>Wlak them through the example</a:t>
            </a:r>
            <a:r>
              <a:rPr lang="en" sz="1200" baseline="0" dirty="0" smtClean="0">
                <a:solidFill>
                  <a:schemeClr val="dk1"/>
                </a:solidFill>
                <a:latin typeface="Proxima Nova"/>
                <a:ea typeface="Proxima Nova"/>
                <a:cs typeface="Proxima Nova"/>
                <a:sym typeface="Proxima Nova"/>
              </a:rPr>
              <a:t> first. Then…</a:t>
            </a:r>
            <a:endParaRPr lang="en"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lang="en"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smtClean="0">
                <a:solidFill>
                  <a:schemeClr val="dk1"/>
                </a:solidFill>
                <a:latin typeface="Proxima Nova"/>
                <a:ea typeface="Proxima Nova"/>
                <a:cs typeface="Proxima Nova"/>
                <a:sym typeface="Proxima Nova"/>
              </a:rPr>
              <a:t>Drug </a:t>
            </a:r>
            <a:r>
              <a:rPr lang="en" sz="1200" dirty="0">
                <a:solidFill>
                  <a:schemeClr val="dk1"/>
                </a:solidFill>
                <a:latin typeface="Proxima Nova"/>
                <a:ea typeface="Proxima Nova"/>
                <a:cs typeface="Proxima Nova"/>
                <a:sym typeface="Proxima Nova"/>
              </a:rPr>
              <a:t>addiction can be viewed as an operant behavior and drug use as a particular type of operant behavior (i.e., </a:t>
            </a:r>
            <a:r>
              <a:rPr lang="en" sz="1200" b="1" dirty="0">
                <a:solidFill>
                  <a:schemeClr val="dk1"/>
                </a:solidFill>
                <a:latin typeface="Proxima Nova"/>
                <a:ea typeface="Proxima Nova"/>
                <a:cs typeface="Proxima Nova"/>
                <a:sym typeface="Proxima Nova"/>
              </a:rPr>
              <a:t>a </a:t>
            </a:r>
            <a:r>
              <a:rPr lang="en" sz="1200" b="1" i="1" dirty="0">
                <a:solidFill>
                  <a:schemeClr val="dk1"/>
                </a:solidFill>
                <a:latin typeface="Proxima Nova"/>
                <a:ea typeface="Proxima Nova"/>
                <a:cs typeface="Proxima Nova"/>
                <a:sym typeface="Proxima Nova"/>
              </a:rPr>
              <a:t>choice</a:t>
            </a:r>
            <a:r>
              <a:rPr lang="en" sz="1200" b="1" dirty="0">
                <a:solidFill>
                  <a:schemeClr val="dk1"/>
                </a:solidFill>
                <a:latin typeface="Proxima Nova"/>
                <a:ea typeface="Proxima Nova"/>
                <a:cs typeface="Proxima Nova"/>
                <a:sym typeface="Proxima Nova"/>
              </a:rPr>
              <a:t> </a:t>
            </a:r>
            <a:r>
              <a:rPr lang="en" sz="1200" dirty="0">
                <a:solidFill>
                  <a:schemeClr val="dk1"/>
                </a:solidFill>
                <a:latin typeface="Proxima Nova"/>
                <a:ea typeface="Proxima Nova"/>
                <a:cs typeface="Proxima Nova"/>
                <a:sym typeface="Proxima Nova"/>
              </a:rPr>
              <a:t>between using a drug and not using a drug) (think back to your lesson on choice behavior in the operant learning section). Now from this perspective, there is a competition between the reinforcing (or punishing) consequences for using versus not using drugs. In the language of learning psychology, the </a:t>
            </a:r>
            <a:r>
              <a:rPr lang="en" sz="1200" b="1" dirty="0">
                <a:solidFill>
                  <a:schemeClr val="dk1"/>
                </a:solidFill>
                <a:latin typeface="Proxima Nova"/>
                <a:ea typeface="Proxima Nova"/>
                <a:cs typeface="Proxima Nova"/>
                <a:sym typeface="Proxima Nova"/>
              </a:rPr>
              <a:t>relative reinforcing (or punishing) value </a:t>
            </a:r>
            <a:r>
              <a:rPr lang="en" sz="1200" dirty="0">
                <a:solidFill>
                  <a:schemeClr val="dk1"/>
                </a:solidFill>
                <a:latin typeface="Proxima Nova"/>
                <a:ea typeface="Proxima Nova"/>
                <a:cs typeface="Proxima Nova"/>
                <a:sym typeface="Proxima Nova"/>
              </a:rPr>
              <a:t>of drug and non-drug stimuli exerts powerful control over a person’s choices. </a:t>
            </a:r>
            <a:endParaRPr sz="1200" dirty="0">
              <a:solidFill>
                <a:schemeClr val="dk1"/>
              </a:solidFill>
              <a:latin typeface="Proxima Nova"/>
              <a:ea typeface="Proxima Nova"/>
              <a:cs typeface="Proxima Nova"/>
              <a:sym typeface="Proxima Nova"/>
            </a:endParaRPr>
          </a:p>
        </p:txBody>
      </p:sp>
      <p:sp>
        <p:nvSpPr>
          <p:cNvPr id="774" name="Google Shape;774;g59198b972a_2_5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9198b972a_2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59198b972a_2_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nl-BE" sz="1100" b="0" i="0" u="none" strike="noStrike" cap="none" dirty="0" smtClean="0">
                <a:solidFill>
                  <a:srgbClr val="000000"/>
                </a:solidFill>
                <a:effectLst/>
                <a:latin typeface="Arial"/>
                <a:ea typeface="Arial"/>
                <a:cs typeface="Arial"/>
                <a:sym typeface="Arial"/>
              </a:rPr>
              <a:t>You may still think that learning psychology only</a:t>
            </a:r>
            <a:r>
              <a:rPr lang="nl-BE" sz="1100" b="0" i="0" u="none" strike="noStrike" cap="none" baseline="0" dirty="0" smtClean="0">
                <a:solidFill>
                  <a:srgbClr val="000000"/>
                </a:solidFill>
                <a:effectLst/>
                <a:latin typeface="Arial"/>
                <a:ea typeface="Arial"/>
                <a:cs typeface="Arial"/>
                <a:sym typeface="Arial"/>
              </a:rPr>
              <a:t> </a:t>
            </a:r>
            <a:r>
              <a:rPr lang="nl-BE" sz="1100" b="0" i="0" u="none" strike="noStrike" cap="none" dirty="0" smtClean="0">
                <a:solidFill>
                  <a:srgbClr val="000000"/>
                </a:solidFill>
                <a:effectLst/>
                <a:latin typeface="Arial"/>
                <a:ea typeface="Arial"/>
                <a:cs typeface="Arial"/>
                <a:sym typeface="Arial"/>
              </a:rPr>
              <a:t>applies to nonhuman animals. Indeed, humans seem to have all sorts of unique characteristics such as language, creativity, and free will, characteristics that make it difficult to predict or influence their behavior, thoughts, and feelings. A superficial reading of our book might reinforce this idea because we have often referred to research with seemingly simple organisms (e.g., rats and pigeons) and procedures (e.g., mazes and Skinner boxes).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nl-BE"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nl-BE" sz="1100" b="0" i="0" u="none" strike="noStrike" cap="none" dirty="0" smtClean="0">
                <a:solidFill>
                  <a:srgbClr val="000000"/>
                </a:solidFill>
                <a:effectLst/>
                <a:latin typeface="Arial"/>
                <a:ea typeface="Arial"/>
                <a:cs typeface="Arial"/>
                <a:sym typeface="Arial"/>
              </a:rPr>
              <a:t>But to conclude that learning psychology is only relevant to rats and pigeons would be a gross misrepresentation of the contents of our book. It is often the case that the factors that affect the behavior of previously simple organisms such as plants, fish, rats, and pigeons also affect the behavior of more complex animals such as dolphins, octopuses, bonobos, and, yes, humans.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nl-BE" sz="1100" b="0" i="0" u="none" strike="noStrike" cap="none" dirty="0">
              <a:solidFill>
                <a:srgbClr val="000000"/>
              </a:solidFill>
              <a:effectLst/>
              <a:latin typeface="Arial"/>
              <a:ea typeface="Arial"/>
              <a:cs typeface="Arial"/>
              <a:sym typeface="Arial"/>
            </a:endParaRPr>
          </a:p>
        </p:txBody>
      </p:sp>
      <p:sp>
        <p:nvSpPr>
          <p:cNvPr id="281" name="Google Shape;281;g59198b972a_2_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59198b972a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59198b972a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smtClean="0">
                <a:solidFill>
                  <a:schemeClr val="dk1"/>
                </a:solidFill>
                <a:latin typeface="Proxima Nova"/>
                <a:ea typeface="Proxima Nova"/>
                <a:cs typeface="Proxima Nova"/>
                <a:sym typeface="Proxima Nova"/>
              </a:rPr>
              <a:t>So if drug </a:t>
            </a:r>
            <a:r>
              <a:rPr lang="en" sz="1200" dirty="0">
                <a:solidFill>
                  <a:schemeClr val="dk1"/>
                </a:solidFill>
                <a:latin typeface="Proxima Nova"/>
                <a:ea typeface="Proxima Nova"/>
                <a:cs typeface="Proxima Nova"/>
                <a:sym typeface="Proxima Nova"/>
              </a:rPr>
              <a:t>use </a:t>
            </a:r>
            <a:r>
              <a:rPr lang="en" sz="1200" dirty="0" smtClean="0">
                <a:solidFill>
                  <a:schemeClr val="dk1"/>
                </a:solidFill>
                <a:latin typeface="Proxima Nova"/>
                <a:ea typeface="Proxima Nova"/>
                <a:cs typeface="Proxima Nova"/>
                <a:sym typeface="Proxima Nova"/>
              </a:rPr>
              <a:t>is an </a:t>
            </a:r>
            <a:r>
              <a:rPr lang="en" sz="1200" dirty="0">
                <a:solidFill>
                  <a:schemeClr val="dk1"/>
                </a:solidFill>
                <a:latin typeface="Proxima Nova"/>
                <a:ea typeface="Proxima Nova"/>
                <a:cs typeface="Proxima Nova"/>
                <a:sym typeface="Proxima Nova"/>
              </a:rPr>
              <a:t>operant behavior then </a:t>
            </a:r>
            <a:r>
              <a:rPr lang="en" sz="1200" dirty="0" smtClean="0">
                <a:solidFill>
                  <a:schemeClr val="dk1"/>
                </a:solidFill>
                <a:latin typeface="Proxima Nova"/>
                <a:ea typeface="Proxima Nova"/>
                <a:cs typeface="Proxima Nova"/>
                <a:sym typeface="Proxima Nova"/>
              </a:rPr>
              <a:t>this means that drug </a:t>
            </a:r>
            <a:r>
              <a:rPr lang="en" sz="1200" b="1" i="1" dirty="0">
                <a:solidFill>
                  <a:schemeClr val="dk1"/>
                </a:solidFill>
                <a:latin typeface="Proxima Nova"/>
                <a:ea typeface="Proxima Nova"/>
                <a:cs typeface="Proxima Nova"/>
                <a:sym typeface="Proxima Nova"/>
              </a:rPr>
              <a:t>abuse</a:t>
            </a:r>
            <a:r>
              <a:rPr lang="en" sz="1200" dirty="0">
                <a:solidFill>
                  <a:schemeClr val="dk1"/>
                </a:solidFill>
                <a:latin typeface="Proxima Nova"/>
                <a:ea typeface="Proxima Nova"/>
                <a:cs typeface="Proxima Nova"/>
                <a:sym typeface="Proxima Nova"/>
              </a:rPr>
              <a:t> can be treated </a:t>
            </a:r>
            <a:r>
              <a:rPr lang="en" sz="1200" dirty="0" smtClean="0">
                <a:solidFill>
                  <a:schemeClr val="dk1"/>
                </a:solidFill>
                <a:latin typeface="Proxima Nova"/>
                <a:ea typeface="Proxima Nova"/>
                <a:cs typeface="Proxima Nova"/>
                <a:sym typeface="Proxima Nova"/>
              </a:rPr>
              <a:t>using ideas from the learning psychology literature. Take, for instance, C</a:t>
            </a:r>
            <a:r>
              <a:rPr lang="en" sz="1200" b="1" dirty="0" smtClean="0">
                <a:solidFill>
                  <a:schemeClr val="dk1"/>
                </a:solidFill>
                <a:latin typeface="Proxima Nova"/>
                <a:ea typeface="Proxima Nova"/>
                <a:cs typeface="Proxima Nova"/>
                <a:sym typeface="Proxima Nova"/>
              </a:rPr>
              <a:t>ontingency </a:t>
            </a:r>
            <a:r>
              <a:rPr lang="en" sz="1200" b="1" dirty="0">
                <a:solidFill>
                  <a:schemeClr val="dk1"/>
                </a:solidFill>
                <a:latin typeface="Proxima Nova"/>
                <a:ea typeface="Proxima Nova"/>
                <a:cs typeface="Proxima Nova"/>
                <a:sym typeface="Proxima Nova"/>
              </a:rPr>
              <a:t>management treatments </a:t>
            </a:r>
            <a:r>
              <a:rPr lang="en" sz="1200" dirty="0">
                <a:solidFill>
                  <a:schemeClr val="dk1"/>
                </a:solidFill>
                <a:latin typeface="Proxima Nova"/>
                <a:ea typeface="Proxima Nova"/>
                <a:cs typeface="Proxima Nova"/>
                <a:sym typeface="Proxima Nova"/>
              </a:rPr>
              <a:t>for drug </a:t>
            </a:r>
            <a:r>
              <a:rPr lang="en" sz="1200" dirty="0" smtClean="0">
                <a:solidFill>
                  <a:schemeClr val="dk1"/>
                </a:solidFill>
                <a:latin typeface="Proxima Nova"/>
                <a:ea typeface="Proxima Nova"/>
                <a:cs typeface="Proxima Nova"/>
                <a:sym typeface="Proxima Nova"/>
              </a:rPr>
              <a:t>addiction. </a:t>
            </a:r>
            <a:r>
              <a:rPr lang="en" sz="1200" dirty="0">
                <a:solidFill>
                  <a:schemeClr val="dk1"/>
                </a:solidFill>
                <a:latin typeface="Proxima Nova"/>
                <a:ea typeface="Proxima Nova"/>
                <a:cs typeface="Proxima Nova"/>
                <a:sym typeface="Proxima Nova"/>
              </a:rPr>
              <a:t>These basically create operant contingencies that reinforce behavior that is </a:t>
            </a:r>
            <a:r>
              <a:rPr lang="en" sz="1200" u="sng" dirty="0">
                <a:solidFill>
                  <a:schemeClr val="dk1"/>
                </a:solidFill>
                <a:latin typeface="Proxima Nova"/>
                <a:ea typeface="Proxima Nova"/>
                <a:cs typeface="Proxima Nova"/>
                <a:sym typeface="Proxima Nova"/>
              </a:rPr>
              <a:t>incompatible with drug use</a:t>
            </a:r>
            <a:r>
              <a:rPr lang="en" sz="1200" dirty="0">
                <a:solidFill>
                  <a:schemeClr val="dk1"/>
                </a:solidFill>
                <a:latin typeface="Proxima Nova"/>
                <a:ea typeface="Proxima Nova"/>
                <a:cs typeface="Proxima Nova"/>
                <a:sym typeface="Proxima Nova"/>
              </a:rPr>
              <a:t>. Let’s </a:t>
            </a:r>
            <a:r>
              <a:rPr lang="en" sz="1200" dirty="0" smtClean="0">
                <a:solidFill>
                  <a:schemeClr val="dk1"/>
                </a:solidFill>
                <a:latin typeface="Proxima Nova"/>
                <a:ea typeface="Proxima Nova"/>
                <a:cs typeface="Proxima Nova"/>
                <a:sym typeface="Proxima Nova"/>
              </a:rPr>
              <a:t>look at two examples of contingency management</a:t>
            </a:r>
            <a:r>
              <a:rPr lang="en" sz="1200" baseline="0" dirty="0" smtClean="0">
                <a:solidFill>
                  <a:schemeClr val="dk1"/>
                </a:solidFill>
                <a:latin typeface="Proxima Nova"/>
                <a:ea typeface="Proxima Nova"/>
                <a:cs typeface="Proxima Nova"/>
                <a:sym typeface="Proxima Nova"/>
              </a:rPr>
              <a:t> treatments</a:t>
            </a:r>
            <a:r>
              <a:rPr lang="en" sz="1200" dirty="0" smtClean="0">
                <a:solidFill>
                  <a:schemeClr val="dk1"/>
                </a:solidFill>
                <a:latin typeface="Proxima Nova"/>
                <a:ea typeface="Proxima Nova"/>
                <a:cs typeface="Proxima Nova"/>
                <a:sym typeface="Proxima Nova"/>
              </a:rPr>
              <a:t>: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chemeClr val="dk1"/>
                </a:solidFill>
                <a:latin typeface="Proxima Nova"/>
                <a:ea typeface="Proxima Nova"/>
                <a:cs typeface="Proxima Nova"/>
                <a:sym typeface="Proxima Nova"/>
              </a:rPr>
              <a:t>1.. </a:t>
            </a:r>
            <a:r>
              <a:rPr lang="en" sz="1200" i="1" dirty="0" smtClean="0">
                <a:solidFill>
                  <a:schemeClr val="dk1"/>
                </a:solidFill>
                <a:latin typeface="Proxima Nova"/>
                <a:ea typeface="Proxima Nova"/>
                <a:cs typeface="Proxima Nova"/>
                <a:sym typeface="Proxima Nova"/>
              </a:rPr>
              <a:t>The first is known as </a:t>
            </a:r>
            <a:r>
              <a:rPr lang="en" sz="1200" i="1" u="sng" dirty="0" smtClean="0">
                <a:solidFill>
                  <a:schemeClr val="dk1"/>
                </a:solidFill>
                <a:latin typeface="Proxima Nova"/>
                <a:ea typeface="Proxima Nova"/>
                <a:cs typeface="Proxima Nova"/>
                <a:sym typeface="Proxima Nova"/>
              </a:rPr>
              <a:t>Deposit </a:t>
            </a:r>
            <a:r>
              <a:rPr lang="en" sz="1200" i="1" u="sng" dirty="0">
                <a:solidFill>
                  <a:schemeClr val="dk1"/>
                </a:solidFill>
                <a:latin typeface="Proxima Nova"/>
                <a:ea typeface="Proxima Nova"/>
                <a:cs typeface="Proxima Nova"/>
                <a:sym typeface="Proxima Nova"/>
              </a:rPr>
              <a:t>contracting </a:t>
            </a:r>
            <a:r>
              <a:rPr lang="en" sz="1200" i="1" u="sng" dirty="0" smtClean="0">
                <a:solidFill>
                  <a:schemeClr val="dk1"/>
                </a:solidFill>
                <a:latin typeface="Proxima Nova"/>
                <a:ea typeface="Proxima Nova"/>
                <a:cs typeface="Proxima Nova"/>
                <a:sym typeface="Proxima Nova"/>
              </a:rPr>
              <a:t>and </a:t>
            </a:r>
            <a:r>
              <a:rPr lang="en" sz="1200" dirty="0" smtClean="0">
                <a:solidFill>
                  <a:schemeClr val="dk1"/>
                </a:solidFill>
                <a:latin typeface="Proxima Nova"/>
                <a:ea typeface="Proxima Nova"/>
                <a:cs typeface="Proxima Nova"/>
                <a:sym typeface="Proxima Nova"/>
              </a:rPr>
              <a:t>requires </a:t>
            </a:r>
            <a:r>
              <a:rPr lang="en" sz="1200" dirty="0">
                <a:solidFill>
                  <a:schemeClr val="dk1"/>
                </a:solidFill>
                <a:latin typeface="Proxima Nova"/>
                <a:ea typeface="Proxima Nova"/>
                <a:cs typeface="Proxima Nova"/>
                <a:sym typeface="Proxima Nova"/>
              </a:rPr>
              <a:t>people </a:t>
            </a:r>
            <a:r>
              <a:rPr lang="en" sz="1200" dirty="0" smtClean="0">
                <a:solidFill>
                  <a:schemeClr val="dk1"/>
                </a:solidFill>
                <a:latin typeface="Proxima Nova"/>
                <a:ea typeface="Proxima Nova"/>
                <a:cs typeface="Proxima Nova"/>
                <a:sym typeface="Proxima Nova"/>
              </a:rPr>
              <a:t>to deposit </a:t>
            </a:r>
            <a:r>
              <a:rPr lang="en" sz="1200" dirty="0">
                <a:solidFill>
                  <a:schemeClr val="dk1"/>
                </a:solidFill>
                <a:latin typeface="Proxima Nova"/>
                <a:ea typeface="Proxima Nova"/>
                <a:cs typeface="Proxima Nova"/>
                <a:sym typeface="Proxima Nova"/>
              </a:rPr>
              <a:t>a certain </a:t>
            </a:r>
            <a:r>
              <a:rPr lang="en" sz="1200" dirty="0" smtClean="0">
                <a:solidFill>
                  <a:schemeClr val="dk1"/>
                </a:solidFill>
                <a:latin typeface="Proxima Nova"/>
                <a:ea typeface="Proxima Nova"/>
                <a:cs typeface="Proxima Nova"/>
                <a:sym typeface="Proxima Nova"/>
              </a:rPr>
              <a:t>amount </a:t>
            </a:r>
            <a:r>
              <a:rPr lang="en" sz="1200" dirty="0">
                <a:solidFill>
                  <a:schemeClr val="dk1"/>
                </a:solidFill>
                <a:latin typeface="Proxima Nova"/>
                <a:ea typeface="Proxima Nova"/>
                <a:cs typeface="Proxima Nova"/>
                <a:sym typeface="Proxima Nova"/>
              </a:rPr>
              <a:t>of money </a:t>
            </a:r>
            <a:r>
              <a:rPr lang="en" sz="1200" dirty="0" smtClean="0">
                <a:solidFill>
                  <a:schemeClr val="dk1"/>
                </a:solidFill>
                <a:latin typeface="Proxima Nova"/>
                <a:ea typeface="Proxima Nova"/>
                <a:cs typeface="Proxima Nova"/>
                <a:sym typeface="Proxima Nova"/>
              </a:rPr>
              <a:t>before the treatment</a:t>
            </a:r>
            <a:r>
              <a:rPr lang="en" sz="1200" baseline="0" dirty="0" smtClean="0">
                <a:solidFill>
                  <a:schemeClr val="dk1"/>
                </a:solidFill>
                <a:latin typeface="Proxima Nova"/>
                <a:ea typeface="Proxima Nova"/>
                <a:cs typeface="Proxima Nova"/>
                <a:sym typeface="Proxima Nova"/>
              </a:rPr>
              <a:t> </a:t>
            </a:r>
            <a:r>
              <a:rPr lang="en" sz="1200" dirty="0" smtClean="0">
                <a:solidFill>
                  <a:schemeClr val="dk1"/>
                </a:solidFill>
                <a:latin typeface="Proxima Nova"/>
                <a:ea typeface="Proxima Nova"/>
                <a:cs typeface="Proxima Nova"/>
                <a:sym typeface="Proxima Nova"/>
              </a:rPr>
              <a:t>program starts. This money can </a:t>
            </a:r>
            <a:r>
              <a:rPr lang="en" sz="1200" dirty="0">
                <a:solidFill>
                  <a:schemeClr val="dk1"/>
                </a:solidFill>
                <a:latin typeface="Proxima Nova"/>
                <a:ea typeface="Proxima Nova"/>
                <a:cs typeface="Proxima Nova"/>
                <a:sym typeface="Proxima Nova"/>
              </a:rPr>
              <a:t>be earned back across time by demonstrating reductions in drug intake. Committing resources serves as a ‘contract’ between the person trying to quit and the clinician. The person’s own funds are used to reinforce abstinence along with social reinforcement.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2. </a:t>
            </a:r>
            <a:r>
              <a:rPr lang="en" sz="1200" i="1" dirty="0">
                <a:solidFill>
                  <a:schemeClr val="dk1"/>
                </a:solidFill>
                <a:latin typeface="Proxima Nova"/>
                <a:ea typeface="Proxima Nova"/>
                <a:cs typeface="Proxima Nova"/>
                <a:sym typeface="Proxima Nova"/>
              </a:rPr>
              <a:t>Voucher-based procedures</a:t>
            </a:r>
            <a:r>
              <a:rPr lang="en" sz="1200" dirty="0">
                <a:solidFill>
                  <a:schemeClr val="dk1"/>
                </a:solidFill>
                <a:latin typeface="Proxima Nova"/>
                <a:ea typeface="Proxima Nova"/>
                <a:cs typeface="Proxima Nova"/>
                <a:sym typeface="Proxima Nova"/>
              </a:rPr>
              <a:t> deliver vouchers (Sr) which can be exchanged for goods or services </a:t>
            </a:r>
            <a:r>
              <a:rPr lang="en" sz="1200" dirty="0" smtClean="0">
                <a:solidFill>
                  <a:schemeClr val="dk1"/>
                </a:solidFill>
                <a:latin typeface="Proxima Nova"/>
                <a:ea typeface="Proxima Nova"/>
                <a:cs typeface="Proxima Nova"/>
                <a:sym typeface="Proxima Nova"/>
              </a:rPr>
              <a:t>so long as the person reduces</a:t>
            </a:r>
            <a:r>
              <a:rPr lang="en" sz="1200" baseline="0" dirty="0" smtClean="0">
                <a:solidFill>
                  <a:schemeClr val="dk1"/>
                </a:solidFill>
                <a:latin typeface="Proxima Nova"/>
                <a:ea typeface="Proxima Nova"/>
                <a:cs typeface="Proxima Nova"/>
                <a:sym typeface="Proxima Nova"/>
              </a:rPr>
              <a:t> their intake of </a:t>
            </a:r>
            <a:r>
              <a:rPr lang="en" sz="1200" dirty="0" smtClean="0">
                <a:solidFill>
                  <a:schemeClr val="dk1"/>
                </a:solidFill>
                <a:latin typeface="Proxima Nova"/>
                <a:ea typeface="Proxima Nova"/>
                <a:cs typeface="Proxima Nova"/>
                <a:sym typeface="Proxima Nova"/>
              </a:rPr>
              <a:t>drugs (</a:t>
            </a:r>
            <a:r>
              <a:rPr lang="en" sz="1200" dirty="0">
                <a:solidFill>
                  <a:schemeClr val="dk1"/>
                </a:solidFill>
                <a:latin typeface="Proxima Nova"/>
                <a:ea typeface="Proxima Nova"/>
                <a:cs typeface="Proxima Nova"/>
                <a:sym typeface="Proxima Nova"/>
              </a:rPr>
              <a:t>R). Imagine, we were working with cocaine addiction. Participants in the program would have to provide biological samples (R) (e.g., urine) that are tested for the presence of the target drug. Biological samples provides an objective assessment of drug use outside the clinic, given that verbal reports of drug use are often unreliable because people will lie to gain access to reinforcers. The individual is reinforced when the test confirms the absence of the drug from their </a:t>
            </a:r>
            <a:r>
              <a:rPr lang="en" sz="1200" dirty="0" smtClean="0">
                <a:solidFill>
                  <a:schemeClr val="dk1"/>
                </a:solidFill>
                <a:latin typeface="Proxima Nova"/>
                <a:ea typeface="Proxima Nova"/>
                <a:cs typeface="Proxima Nova"/>
                <a:sym typeface="Proxima Nova"/>
              </a:rPr>
              <a:t>system (e.g., provided with a voucher </a:t>
            </a:r>
            <a:r>
              <a:rPr lang="en" sz="1200" dirty="0">
                <a:solidFill>
                  <a:schemeClr val="dk1"/>
                </a:solidFill>
                <a:latin typeface="Proxima Nova"/>
                <a:ea typeface="Proxima Nova"/>
                <a:cs typeface="Proxima Nova"/>
                <a:sym typeface="Proxima Nova"/>
              </a:rPr>
              <a:t>[conditioned </a:t>
            </a:r>
            <a:r>
              <a:rPr lang="en" sz="1200" dirty="0" smtClean="0">
                <a:solidFill>
                  <a:schemeClr val="dk1"/>
                </a:solidFill>
                <a:latin typeface="Proxima Nova"/>
                <a:ea typeface="Proxima Nova"/>
                <a:cs typeface="Proxima Nova"/>
                <a:sym typeface="Proxima Nova"/>
              </a:rPr>
              <a:t>reinforcer] </a:t>
            </a:r>
            <a:r>
              <a:rPr lang="en" sz="1200" dirty="0">
                <a:solidFill>
                  <a:schemeClr val="dk1"/>
                </a:solidFill>
                <a:latin typeface="Proxima Nova"/>
                <a:ea typeface="Proxima Nova"/>
                <a:cs typeface="Proxima Nova"/>
                <a:sym typeface="Proxima Nova"/>
              </a:rPr>
              <a:t>that can be exchanged for money at a later </a:t>
            </a:r>
            <a:r>
              <a:rPr lang="en" sz="1200" dirty="0" smtClean="0">
                <a:solidFill>
                  <a:schemeClr val="dk1"/>
                </a:solidFill>
                <a:latin typeface="Proxima Nova"/>
                <a:ea typeface="Proxima Nova"/>
                <a:cs typeface="Proxima Nova"/>
                <a:sym typeface="Proxima Nova"/>
              </a:rPr>
              <a:t>time). </a:t>
            </a:r>
            <a:r>
              <a:rPr lang="en" sz="1200" dirty="0">
                <a:solidFill>
                  <a:schemeClr val="dk1"/>
                </a:solidFill>
                <a:latin typeface="Proxima Nova"/>
                <a:ea typeface="Proxima Nova"/>
                <a:cs typeface="Proxima Nova"/>
                <a:sym typeface="Proxima Nova"/>
              </a:rPr>
              <a:t>Whenever the drug is present, reinforcers are </a:t>
            </a:r>
            <a:r>
              <a:rPr lang="en" sz="1200" dirty="0" smtClean="0">
                <a:solidFill>
                  <a:schemeClr val="dk1"/>
                </a:solidFill>
                <a:latin typeface="Proxima Nova"/>
                <a:ea typeface="Proxima Nova"/>
                <a:cs typeface="Proxima Nova"/>
                <a:sym typeface="Proxima Nova"/>
              </a:rPr>
              <a:t>not</a:t>
            </a:r>
            <a:r>
              <a:rPr lang="en" sz="1200" baseline="0" dirty="0" smtClean="0">
                <a:solidFill>
                  <a:schemeClr val="dk1"/>
                </a:solidFill>
                <a:latin typeface="Proxima Nova"/>
                <a:ea typeface="Proxima Nova"/>
                <a:cs typeface="Proxima Nova"/>
                <a:sym typeface="Proxima Nova"/>
              </a:rPr>
              <a:t> provided </a:t>
            </a:r>
            <a:r>
              <a:rPr lang="en" sz="1200" dirty="0" smtClean="0">
                <a:solidFill>
                  <a:schemeClr val="dk1"/>
                </a:solidFill>
                <a:latin typeface="Proxima Nova"/>
                <a:ea typeface="Proxima Nova"/>
                <a:cs typeface="Proxima Nova"/>
                <a:sym typeface="Proxima Nova"/>
              </a:rPr>
              <a:t>or </a:t>
            </a:r>
            <a:r>
              <a:rPr lang="en" sz="1200" dirty="0">
                <a:solidFill>
                  <a:schemeClr val="dk1"/>
                </a:solidFill>
                <a:latin typeface="Proxima Nova"/>
                <a:ea typeface="Proxima Nova"/>
                <a:cs typeface="Proxima Nova"/>
                <a:sym typeface="Proxima Nova"/>
              </a:rPr>
              <a:t>punishers </a:t>
            </a:r>
            <a:r>
              <a:rPr lang="en" sz="1200" dirty="0" smtClean="0">
                <a:solidFill>
                  <a:schemeClr val="dk1"/>
                </a:solidFill>
                <a:latin typeface="Proxima Nova"/>
                <a:ea typeface="Proxima Nova"/>
                <a:cs typeface="Proxima Nova"/>
                <a:sym typeface="Proxima Nova"/>
              </a:rPr>
              <a:t>are introduced </a:t>
            </a:r>
            <a:r>
              <a:rPr lang="en" sz="1200" dirty="0">
                <a:solidFill>
                  <a:schemeClr val="dk1"/>
                </a:solidFill>
                <a:latin typeface="Proxima Nova"/>
                <a:ea typeface="Proxima Nova"/>
                <a:cs typeface="Proxima Nova"/>
                <a:sym typeface="Proxima Nova"/>
              </a:rPr>
              <a:t>(e.g., reset of the reinforcer value to a lower level). </a:t>
            </a:r>
            <a:endParaRPr sz="1200" dirty="0">
              <a:solidFill>
                <a:schemeClr val="dk1"/>
              </a:solidFill>
              <a:latin typeface="Proxima Nova"/>
              <a:ea typeface="Proxima Nova"/>
              <a:cs typeface="Proxima Nova"/>
              <a:sym typeface="Proxima Nova"/>
            </a:endParaRPr>
          </a:p>
        </p:txBody>
      </p:sp>
      <p:sp>
        <p:nvSpPr>
          <p:cNvPr id="808" name="Google Shape;808;g59198b972a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59198b972a_2_6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59198b972a_2_6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These types of interventions reduce drug use in many populations (e.g., pregnant mothers, </a:t>
            </a:r>
            <a:r>
              <a:rPr lang="en" sz="1200" dirty="0" smtClean="0">
                <a:solidFill>
                  <a:schemeClr val="dk1"/>
                </a:solidFill>
                <a:latin typeface="Proxima Nova"/>
                <a:ea typeface="Proxima Nova"/>
                <a:cs typeface="Proxima Nova"/>
                <a:sym typeface="Proxima Nova"/>
              </a:rPr>
              <a:t>teenagers, </a:t>
            </a:r>
            <a:r>
              <a:rPr lang="en" sz="1200" dirty="0">
                <a:solidFill>
                  <a:schemeClr val="dk1"/>
                </a:solidFill>
                <a:latin typeface="Proxima Nova"/>
                <a:ea typeface="Proxima Nova"/>
                <a:cs typeface="Proxima Nova"/>
                <a:sym typeface="Proxima Nova"/>
              </a:rPr>
              <a:t>employees, </a:t>
            </a:r>
            <a:r>
              <a:rPr lang="en" sz="1200" dirty="0" smtClean="0">
                <a:solidFill>
                  <a:schemeClr val="dk1"/>
                </a:solidFill>
                <a:latin typeface="Proxima Nova"/>
                <a:ea typeface="Proxima Nova"/>
                <a:cs typeface="Proxima Nova"/>
                <a:sym typeface="Proxima Nova"/>
              </a:rPr>
              <a:t>health-care </a:t>
            </a:r>
            <a:r>
              <a:rPr lang="en" sz="1200" dirty="0">
                <a:solidFill>
                  <a:schemeClr val="dk1"/>
                </a:solidFill>
                <a:latin typeface="Proxima Nova"/>
                <a:ea typeface="Proxima Nova"/>
                <a:cs typeface="Proxima Nova"/>
                <a:sym typeface="Proxima Nova"/>
              </a:rPr>
              <a:t>professionals, and those with mental health problems), with a range of reinforcers (e.g., food, money, shelter, clothes), contingencies (e.g., intermittent vs. continuous reinforcement), contexts (e.g., clinics and workplaces), and types of drugs (e.g., cocaine, methadone use, cigarettes, heroin, marijuana, and alcohol).</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Voucher-based reinforcement is one of the most effective treatment available for cocaine addiction, whereas CM is among the more effective approaches to promoting abstinence during and after drug treatment. This class of procedures not only reduces drug use but also promote adherence to taking prescribed medication, and increase retention in treatment programs.  </a:t>
            </a:r>
            <a:endParaRPr sz="1200" dirty="0">
              <a:solidFill>
                <a:schemeClr val="dk1"/>
              </a:solidFill>
              <a:latin typeface="Proxima Nova"/>
              <a:ea typeface="Proxima Nova"/>
              <a:cs typeface="Proxima Nova"/>
              <a:sym typeface="Proxima Nova"/>
            </a:endParaRPr>
          </a:p>
        </p:txBody>
      </p:sp>
      <p:sp>
        <p:nvSpPr>
          <p:cNvPr id="855" name="Google Shape;855;g59198b972a_2_6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59198b972a_2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59198b972a_2_6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So far we have seen how </a:t>
            </a:r>
            <a:r>
              <a:rPr lang="en" sz="1200" dirty="0" smtClean="0">
                <a:solidFill>
                  <a:schemeClr val="dk1"/>
                </a:solidFill>
                <a:latin typeface="Proxima Nova"/>
                <a:ea typeface="Proxima Nova"/>
                <a:cs typeface="Proxima Nova"/>
                <a:sym typeface="Proxima Nova"/>
              </a:rPr>
              <a:t>concepts from learning psychology can </a:t>
            </a:r>
            <a:r>
              <a:rPr lang="en" sz="1200" dirty="0">
                <a:solidFill>
                  <a:schemeClr val="dk1"/>
                </a:solidFill>
                <a:latin typeface="Proxima Nova"/>
                <a:ea typeface="Proxima Nova"/>
                <a:cs typeface="Proxima Nova"/>
                <a:sym typeface="Proxima Nova"/>
              </a:rPr>
              <a:t>be used to improve the lives of </a:t>
            </a:r>
            <a:r>
              <a:rPr lang="en" sz="1200" dirty="0" smtClean="0">
                <a:solidFill>
                  <a:schemeClr val="dk1"/>
                </a:solidFill>
                <a:latin typeface="Proxima Nova"/>
                <a:ea typeface="Proxima Nova"/>
                <a:cs typeface="Proxima Nova"/>
                <a:sym typeface="Proxima Nova"/>
              </a:rPr>
              <a:t>individuals, (e.g., individuals with developmental </a:t>
            </a:r>
            <a:r>
              <a:rPr lang="en" sz="1200" dirty="0">
                <a:solidFill>
                  <a:schemeClr val="dk1"/>
                </a:solidFill>
                <a:latin typeface="Proxima Nova"/>
                <a:ea typeface="Proxima Nova"/>
                <a:cs typeface="Proxima Nova"/>
                <a:sym typeface="Proxima Nova"/>
              </a:rPr>
              <a:t>disabilities, mental health problems, or </a:t>
            </a:r>
            <a:r>
              <a:rPr lang="en" sz="1200" dirty="0" smtClean="0">
                <a:solidFill>
                  <a:schemeClr val="dk1"/>
                </a:solidFill>
                <a:latin typeface="Proxima Nova"/>
                <a:ea typeface="Proxima Nova"/>
                <a:cs typeface="Proxima Nova"/>
                <a:sym typeface="Proxima Nova"/>
              </a:rPr>
              <a:t>addictions). </a:t>
            </a:r>
            <a:r>
              <a:rPr lang="en" sz="1200" dirty="0">
                <a:solidFill>
                  <a:schemeClr val="dk1"/>
                </a:solidFill>
                <a:latin typeface="Proxima Nova"/>
                <a:ea typeface="Proxima Nova"/>
                <a:cs typeface="Proxima Nova"/>
                <a:sym typeface="Proxima Nova"/>
              </a:rPr>
              <a:t>But </a:t>
            </a:r>
            <a:r>
              <a:rPr lang="en" sz="1200" dirty="0" smtClean="0">
                <a:solidFill>
                  <a:schemeClr val="dk1"/>
                </a:solidFill>
                <a:latin typeface="Proxima Nova"/>
                <a:ea typeface="Proxima Nova"/>
                <a:cs typeface="Proxima Nova"/>
                <a:sym typeface="Proxima Nova"/>
              </a:rPr>
              <a:t>can </a:t>
            </a:r>
            <a:r>
              <a:rPr lang="en" sz="1200" dirty="0">
                <a:solidFill>
                  <a:schemeClr val="dk1"/>
                </a:solidFill>
                <a:latin typeface="Proxima Nova"/>
                <a:ea typeface="Proxima Nova"/>
                <a:cs typeface="Proxima Nova"/>
                <a:sym typeface="Proxima Nova"/>
              </a:rPr>
              <a:t>we </a:t>
            </a:r>
            <a:r>
              <a:rPr lang="en" sz="1200" dirty="0" smtClean="0">
                <a:solidFill>
                  <a:schemeClr val="dk1"/>
                </a:solidFill>
                <a:latin typeface="Proxima Nova"/>
                <a:ea typeface="Proxima Nova"/>
                <a:cs typeface="Proxima Nova"/>
                <a:sym typeface="Proxima Nova"/>
              </a:rPr>
              <a:t>also use </a:t>
            </a:r>
            <a:r>
              <a:rPr lang="en" sz="1200" dirty="0">
                <a:solidFill>
                  <a:schemeClr val="dk1"/>
                </a:solidFill>
                <a:latin typeface="Proxima Nova"/>
                <a:ea typeface="Proxima Nova"/>
                <a:cs typeface="Proxima Nova"/>
                <a:sym typeface="Proxima Nova"/>
              </a:rPr>
              <a:t>those same concepts to influence the behavior of </a:t>
            </a:r>
            <a:r>
              <a:rPr lang="en" sz="1200" i="1" dirty="0">
                <a:solidFill>
                  <a:schemeClr val="dk1"/>
                </a:solidFill>
                <a:latin typeface="Proxima Nova"/>
                <a:ea typeface="Proxima Nova"/>
                <a:cs typeface="Proxima Nova"/>
                <a:sym typeface="Proxima Nova"/>
              </a:rPr>
              <a:t>groups </a:t>
            </a:r>
            <a:r>
              <a:rPr lang="en" sz="1200" dirty="0">
                <a:solidFill>
                  <a:schemeClr val="dk1"/>
                </a:solidFill>
                <a:latin typeface="Proxima Nova"/>
                <a:ea typeface="Proxima Nova"/>
                <a:cs typeface="Proxima Nova"/>
                <a:sym typeface="Proxima Nova"/>
              </a:rPr>
              <a:t>as well?</a:t>
            </a:r>
            <a:endParaRPr dirty="0">
              <a:latin typeface="Proxima Nova"/>
              <a:ea typeface="Proxima Nova"/>
              <a:cs typeface="Proxima Nova"/>
              <a:sym typeface="Proxima Nova"/>
            </a:endParaRPr>
          </a:p>
        </p:txBody>
      </p:sp>
      <p:sp>
        <p:nvSpPr>
          <p:cNvPr id="883" name="Google Shape;883;g59198b972a_2_6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59198b972a_2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59198b972a_2_7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Proxima Nova"/>
                <a:ea typeface="Proxima Nova"/>
                <a:cs typeface="Proxima Nova"/>
                <a:sym typeface="Proxima Nova"/>
              </a:rPr>
              <a:t>Take families. We can influence the contingencies that shape family life, and as a result, how parents and children thrive and develop. </a:t>
            </a:r>
            <a:endParaRPr>
              <a:latin typeface="Proxima Nova"/>
              <a:ea typeface="Proxima Nova"/>
              <a:cs typeface="Proxima Nova"/>
              <a:sym typeface="Proxima Nova"/>
            </a:endParaRPr>
          </a:p>
        </p:txBody>
      </p:sp>
      <p:sp>
        <p:nvSpPr>
          <p:cNvPr id="912" name="Google Shape;912;g59198b972a_2_7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9198b972a_2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g59198b972a_2_7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Proxima Nova"/>
                <a:ea typeface="Proxima Nova"/>
                <a:cs typeface="Proxima Nova"/>
                <a:sym typeface="Proxima Nova"/>
              </a:rPr>
              <a:t>Coercion </a:t>
            </a:r>
            <a:r>
              <a:rPr lang="en" sz="1200" dirty="0">
                <a:solidFill>
                  <a:schemeClr val="dk1"/>
                </a:solidFill>
                <a:latin typeface="Proxima Nova"/>
                <a:ea typeface="Proxima Nova"/>
                <a:cs typeface="Proxima Nova"/>
                <a:sym typeface="Proxima Nova"/>
              </a:rPr>
              <a:t>refers to the control of behavior through (a) </a:t>
            </a:r>
            <a:r>
              <a:rPr lang="en" sz="1200" dirty="0" smtClean="0">
                <a:solidFill>
                  <a:schemeClr val="dk1"/>
                </a:solidFill>
                <a:latin typeface="Proxima Nova"/>
                <a:ea typeface="Proxima Nova"/>
                <a:cs typeface="Proxima Nova"/>
                <a:sym typeface="Proxima Nova"/>
              </a:rPr>
              <a:t>punishment, </a:t>
            </a:r>
            <a:r>
              <a:rPr lang="en" sz="1200" dirty="0">
                <a:solidFill>
                  <a:schemeClr val="dk1"/>
                </a:solidFill>
                <a:latin typeface="Proxima Nova"/>
                <a:ea typeface="Proxima Nova"/>
                <a:cs typeface="Proxima Nova"/>
                <a:sym typeface="Proxima Nova"/>
              </a:rPr>
              <a:t>or (b) negative reinforcement (i.e., the removal of a punisher).</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Coercion can </a:t>
            </a:r>
            <a:r>
              <a:rPr lang="en" sz="1200" dirty="0" smtClean="0">
                <a:solidFill>
                  <a:schemeClr val="dk1"/>
                </a:solidFill>
                <a:latin typeface="Proxima Nova"/>
                <a:ea typeface="Proxima Nova"/>
                <a:cs typeface="Proxima Nova"/>
                <a:sym typeface="Proxima Nova"/>
              </a:rPr>
              <a:t>control</a:t>
            </a:r>
            <a:r>
              <a:rPr lang="en" sz="1200" baseline="0" dirty="0" smtClean="0">
                <a:solidFill>
                  <a:schemeClr val="dk1"/>
                </a:solidFill>
                <a:latin typeface="Proxima Nova"/>
                <a:ea typeface="Proxima Nova"/>
                <a:cs typeface="Proxima Nova"/>
                <a:sym typeface="Proxima Nova"/>
              </a:rPr>
              <a:t> </a:t>
            </a:r>
            <a:r>
              <a:rPr lang="en" sz="1200" dirty="0" smtClean="0">
                <a:solidFill>
                  <a:schemeClr val="dk1"/>
                </a:solidFill>
                <a:latin typeface="Proxima Nova"/>
                <a:ea typeface="Proxima Nova"/>
                <a:cs typeface="Proxima Nova"/>
                <a:sym typeface="Proxima Nova"/>
              </a:rPr>
              <a:t>behavior in families</a:t>
            </a:r>
            <a:r>
              <a:rPr lang="en" sz="1200" baseline="0" dirty="0" smtClean="0">
                <a:solidFill>
                  <a:schemeClr val="dk1"/>
                </a:solidFill>
                <a:latin typeface="Proxima Nova"/>
                <a:ea typeface="Proxima Nova"/>
                <a:cs typeface="Proxima Nova"/>
                <a:sym typeface="Proxima Nova"/>
              </a:rPr>
              <a:t> and relationships </a:t>
            </a:r>
            <a:r>
              <a:rPr lang="en" sz="1200" dirty="0" smtClean="0">
                <a:solidFill>
                  <a:schemeClr val="dk1"/>
                </a:solidFill>
                <a:latin typeface="Proxima Nova"/>
                <a:ea typeface="Proxima Nova"/>
                <a:cs typeface="Proxima Nova"/>
                <a:sym typeface="Proxima Nova"/>
              </a:rPr>
              <a:t>in </a:t>
            </a:r>
            <a:r>
              <a:rPr lang="en" sz="1200" dirty="0">
                <a:solidFill>
                  <a:schemeClr val="dk1"/>
                </a:solidFill>
                <a:latin typeface="Proxima Nova"/>
                <a:ea typeface="Proxima Nova"/>
                <a:cs typeface="Proxima Nova"/>
                <a:sym typeface="Proxima Nova"/>
              </a:rPr>
              <a:t>many ways:</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1. One child might tease or criticize another, and the second might do the same. Because neither child finds such behavior appetitive, they get angry, shout, or hit (R) and this ends (negatively reinforces) the entire interaction (Sr).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2. A parent might request that the child engage in some activity (R) (e.g., clean bedroom), causing the child to respond aversively (Sr) (e.g., scream) in an attempt to avoid that behavior. If the child is “successful,” and the parent backs down, then two things occur: (a) avoidance of the unwanted behavior reinforces the child’s aversive responding, and (b) the termination of the child’s aversive behavior reinforces the mother’s backing down.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3. The same pattern often emerges in marital conflict – romantic partners often respond to each other’s verbal criticisms (Sd) with their own nasty reactions (R). The same cycle of negative reinforcement occurs when one person occasionally escalates their angry behavior and this temporarily puts a stop to their partner’s unpleasant behavior (Sr). </a:t>
            </a: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p:txBody>
      </p:sp>
      <p:sp>
        <p:nvSpPr>
          <p:cNvPr id="927" name="Google Shape;927;g59198b972a_2_7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59198b972a_2_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59198b972a_2_7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Although learning to control the behavior of others via coercion might be effective in the short-term, it can be devastating pattern to fall into in the long-run. Researchers followed a sample of aggressive and nonaggressive children into adulthood (Capaldi, Pears, and Kerr 2012). They found that patterns of coercion learned within the family gave rise to aggressive children (by the age of five) who were quick to be aggressive and who had a deficit of pro-social skills like cooperation and impulse control - skills that </a:t>
            </a:r>
            <a:r>
              <a:rPr lang="en" sz="1200" i="1" dirty="0">
                <a:solidFill>
                  <a:schemeClr val="dk1"/>
                </a:solidFill>
                <a:latin typeface="Proxima Nova"/>
                <a:ea typeface="Proxima Nova"/>
                <a:cs typeface="Proxima Nova"/>
                <a:sym typeface="Proxima Nova"/>
              </a:rPr>
              <a:t>were </a:t>
            </a:r>
            <a:r>
              <a:rPr lang="en" sz="1200" dirty="0">
                <a:solidFill>
                  <a:schemeClr val="dk1"/>
                </a:solidFill>
                <a:latin typeface="Proxima Nova"/>
                <a:ea typeface="Proxima Nova"/>
                <a:cs typeface="Proxima Nova"/>
                <a:sym typeface="Proxima Nova"/>
              </a:rPr>
              <a:t>found in the families of nonaggressive children.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At school, aggressive kids were uncooperative with teachers and did not learn as much as their prosocial counterparts. They </a:t>
            </a:r>
            <a:r>
              <a:rPr lang="en" sz="1200" dirty="0" smtClean="0">
                <a:solidFill>
                  <a:schemeClr val="dk1"/>
                </a:solidFill>
                <a:latin typeface="Proxima Nova"/>
                <a:ea typeface="Proxima Nova"/>
                <a:cs typeface="Proxima Nova"/>
                <a:sym typeface="Proxima Nova"/>
              </a:rPr>
              <a:t>annoyed </a:t>
            </a:r>
            <a:r>
              <a:rPr lang="en" sz="1200" dirty="0">
                <a:solidFill>
                  <a:schemeClr val="dk1"/>
                </a:solidFill>
                <a:latin typeface="Proxima Nova"/>
                <a:ea typeface="Proxima Nova"/>
                <a:cs typeface="Proxima Nova"/>
                <a:sym typeface="Proxima Nova"/>
              </a:rPr>
              <a:t>other kids who actively avoided them. When they reached high-school, they were falling behind in school and had fewer friends. The conflict created at home meant that their parents had given up trying to check their adolescent behavior or set limits on their activities. So they were free to interact with other aggressive teenagers. These groups further trained multiple problem behaviors. As adults, the aggressive kids were more likely to have conflict with their romantic partners, get divorced, and raise children with similar problems…thus continuing the same cycle.</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p:txBody>
      </p:sp>
      <p:sp>
        <p:nvSpPr>
          <p:cNvPr id="958" name="Google Shape;958;g59198b972a_2_7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Option a.</a:t>
            </a:r>
            <a:r>
              <a:rPr lang="en-US" sz="1100" b="0" i="0" u="none" strike="noStrike" cap="none" baseline="0" noProof="0" dirty="0">
                <a:solidFill>
                  <a:srgbClr val="000000"/>
                </a:solidFill>
                <a:effectLst/>
                <a:latin typeface="Arial"/>
                <a:ea typeface="Arial"/>
                <a:cs typeface="Arial"/>
                <a:sym typeface="Arial"/>
              </a:rPr>
              <a:t> seems like the contingency that is influencing the mothers behavior. But the behavior we are interested in is the child’s. Thus in this case option a is incorrect. Being alone in the bed is not a stimulus that signals that crying will lead to him stopping crying so option b is incorrect. The presence of the mother in the video was a signal that if the child cries he will gain access to the TV. So option c is an acceptable answer. The absence of the father AND the presence of the mother might signal that crying will be </a:t>
            </a:r>
            <a:r>
              <a:rPr lang="en-US" sz="1100" b="0" i="0" u="none" strike="noStrike" cap="none" baseline="0" noProof="0" dirty="0" err="1">
                <a:solidFill>
                  <a:srgbClr val="000000"/>
                </a:solidFill>
                <a:effectLst/>
                <a:latin typeface="Arial"/>
                <a:ea typeface="Arial"/>
                <a:cs typeface="Arial"/>
                <a:sym typeface="Arial"/>
              </a:rPr>
              <a:t>consequated</a:t>
            </a:r>
            <a:r>
              <a:rPr lang="en-US" sz="1100" b="0" i="0" u="none" strike="noStrike" cap="none" baseline="0" noProof="0" dirty="0">
                <a:solidFill>
                  <a:srgbClr val="000000"/>
                </a:solidFill>
                <a:effectLst/>
                <a:latin typeface="Arial"/>
                <a:ea typeface="Arial"/>
                <a:cs typeface="Arial"/>
                <a:sym typeface="Arial"/>
              </a:rPr>
              <a:t> with access to TV. But the absence of the father (and thus absence of a parent) will not result in access to the TV if one cries thus option d in this case is incorrect.</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72</a:t>
            </a:fld>
            <a:endParaRPr/>
          </a:p>
        </p:txBody>
      </p:sp>
    </p:spTree>
    <p:extLst>
      <p:ext uri="{BB962C8B-B14F-4D97-AF65-F5344CB8AC3E}">
        <p14:creationId xmlns:p14="http://schemas.microsoft.com/office/powerpoint/2010/main" val="1582724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By sitting beside the child and</a:t>
            </a:r>
            <a:r>
              <a:rPr lang="en-US" sz="1100" b="0" i="0" u="none" strike="noStrike" cap="none" baseline="0" noProof="0" dirty="0">
                <a:solidFill>
                  <a:srgbClr val="000000"/>
                </a:solidFill>
                <a:effectLst/>
                <a:latin typeface="Arial"/>
                <a:ea typeface="Arial"/>
                <a:cs typeface="Arial"/>
                <a:sym typeface="Arial"/>
              </a:rPr>
              <a:t> ignoring his crying behavior the mother is terminating the relationship between crying (R) and gaining access to the TV (</a:t>
            </a:r>
            <a:r>
              <a:rPr lang="en-US" sz="1100" b="0" i="0" u="none" strike="noStrike" cap="none" baseline="0" noProof="0" dirty="0" err="1">
                <a:solidFill>
                  <a:srgbClr val="000000"/>
                </a:solidFill>
                <a:effectLst/>
                <a:latin typeface="Arial"/>
                <a:ea typeface="Arial"/>
                <a:cs typeface="Arial"/>
                <a:sym typeface="Arial"/>
              </a:rPr>
              <a:t>Sr</a:t>
            </a:r>
            <a:r>
              <a:rPr lang="en-US" sz="1100" b="0" i="0" u="none" strike="noStrike" cap="none" baseline="0" noProof="0" dirty="0">
                <a:solidFill>
                  <a:srgbClr val="000000"/>
                </a:solidFill>
                <a:effectLst/>
                <a:latin typeface="Arial"/>
                <a:ea typeface="Arial"/>
                <a:cs typeface="Arial"/>
                <a:sym typeface="Arial"/>
              </a:rPr>
              <a:t>). So she is utilizing an extinction procedure. </a:t>
            </a:r>
          </a:p>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baseline="0" noProof="0" dirty="0">
                <a:solidFill>
                  <a:srgbClr val="000000"/>
                </a:solidFill>
                <a:effectLst/>
                <a:latin typeface="Arial"/>
                <a:ea typeface="Arial"/>
                <a:cs typeface="Arial"/>
                <a:sym typeface="Arial"/>
              </a:rPr>
              <a:t>Note that by sitting beside the child and not reacting the child learns this relationship quicker than if she leaves the bedroom (in such a case the child is uncertain if the </a:t>
            </a:r>
            <a:r>
              <a:rPr lang="en-US" sz="1100" b="0" i="0" u="none" strike="noStrike" cap="none" baseline="0" noProof="0" dirty="0" err="1">
                <a:solidFill>
                  <a:srgbClr val="000000"/>
                </a:solidFill>
                <a:effectLst/>
                <a:latin typeface="Arial"/>
                <a:ea typeface="Arial"/>
                <a:cs typeface="Arial"/>
                <a:sym typeface="Arial"/>
              </a:rPr>
              <a:t>Sd</a:t>
            </a:r>
            <a:r>
              <a:rPr lang="en-US" sz="1100" b="0" i="0" u="none" strike="noStrike" cap="none" baseline="0" noProof="0" dirty="0">
                <a:solidFill>
                  <a:srgbClr val="000000"/>
                </a:solidFill>
                <a:effectLst/>
                <a:latin typeface="Arial"/>
                <a:ea typeface="Arial"/>
                <a:cs typeface="Arial"/>
                <a:sym typeface="Arial"/>
              </a:rPr>
              <a:t> (mother) that signals that the R (crying) will lead to the </a:t>
            </a:r>
            <a:r>
              <a:rPr lang="en-US" sz="1100" b="0" i="0" u="none" strike="noStrike" cap="none" baseline="0" noProof="0" dirty="0" err="1">
                <a:solidFill>
                  <a:srgbClr val="000000"/>
                </a:solidFill>
                <a:effectLst/>
                <a:latin typeface="Arial"/>
                <a:ea typeface="Arial"/>
                <a:cs typeface="Arial"/>
                <a:sym typeface="Arial"/>
              </a:rPr>
              <a:t>Sr</a:t>
            </a:r>
            <a:r>
              <a:rPr lang="en-US" sz="1100" b="0" i="0" u="none" strike="noStrike" cap="none" baseline="0" noProof="0" dirty="0">
                <a:solidFill>
                  <a:srgbClr val="000000"/>
                </a:solidFill>
                <a:effectLst/>
                <a:latin typeface="Arial"/>
                <a:ea typeface="Arial"/>
                <a:cs typeface="Arial"/>
                <a:sym typeface="Arial"/>
              </a:rPr>
              <a:t> (TV) is present. </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73</a:t>
            </a:fld>
            <a:endParaRPr/>
          </a:p>
        </p:txBody>
      </p:sp>
    </p:spTree>
    <p:extLst>
      <p:ext uri="{BB962C8B-B14F-4D97-AF65-F5344CB8AC3E}">
        <p14:creationId xmlns:p14="http://schemas.microsoft.com/office/powerpoint/2010/main" val="23795932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Extinction burst is the answer. We covered this during</a:t>
            </a:r>
            <a:r>
              <a:rPr lang="en-US" sz="1100" b="0" i="0" u="none" strike="noStrike" cap="none" baseline="0" noProof="0" dirty="0">
                <a:solidFill>
                  <a:srgbClr val="000000"/>
                </a:solidFill>
                <a:effectLst/>
                <a:latin typeface="Arial"/>
                <a:ea typeface="Arial"/>
                <a:cs typeface="Arial"/>
                <a:sym typeface="Arial"/>
              </a:rPr>
              <a:t> the section on extinction during the operant conditioning lectures. This period of variability is a good time to introduce a new shaping procedure to replace the original (problematic) contingency with a new one.</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74</a:t>
            </a:fld>
            <a:endParaRPr/>
          </a:p>
        </p:txBody>
      </p:sp>
    </p:spTree>
    <p:extLst>
      <p:ext uri="{BB962C8B-B14F-4D97-AF65-F5344CB8AC3E}">
        <p14:creationId xmlns:p14="http://schemas.microsoft.com/office/powerpoint/2010/main" val="18151359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In this example access to the reinforcer (TV)</a:t>
            </a:r>
            <a:r>
              <a:rPr lang="en-US" sz="1100" b="0" i="0" u="none" strike="noStrike" cap="none" baseline="0" noProof="0" dirty="0">
                <a:solidFill>
                  <a:srgbClr val="000000"/>
                </a:solidFill>
                <a:effectLst/>
                <a:latin typeface="Arial"/>
                <a:ea typeface="Arial"/>
                <a:cs typeface="Arial"/>
                <a:sym typeface="Arial"/>
              </a:rPr>
              <a:t> depends on how much the child behaves (i.e., how much he works). Thus it is a ratio schedule and not an interval schedule (which depends on when one works). Access to the TV does not come every time he cries – only from time to time. Therefore it is a variable ratio schedule.</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75</a:t>
            </a:fld>
            <a:endParaRPr/>
          </a:p>
        </p:txBody>
      </p:sp>
    </p:spTree>
    <p:extLst>
      <p:ext uri="{BB962C8B-B14F-4D97-AF65-F5344CB8AC3E}">
        <p14:creationId xmlns:p14="http://schemas.microsoft.com/office/powerpoint/2010/main" val="270900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9198b972a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59198b972a_2_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For this reason, the concepts discussed in our book (e.g., classical and operant conditioning) can also be used to promote human well-being. </a:t>
            </a:r>
          </a:p>
          <a:p>
            <a:pPr marL="0" lvl="0" indent="0" algn="l" rtl="0">
              <a:spcBef>
                <a:spcPts val="0"/>
              </a:spcBef>
              <a:spcAft>
                <a:spcPts val="0"/>
              </a:spcAft>
              <a:buNone/>
            </a:pP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These concepts are at the core of interventions that have a positive impact on the lives of millions of children and adults with developmental disabilities.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Learning principles contribute to our understanding of behavior in an economic context</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Allow us to optimize the functioning and well-being of employees in companies.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They help psychologists shape the behavior of parents and teachers.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They are used to curb drug and alcohol abuse in the context of addictions.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Form the beating heart of many therapies to treat phobias, panic and anxiety disorders, chronic pain, psychosis, and depression. </a:t>
            </a: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And many more...</a:t>
            </a:r>
            <a:endParaRPr lang="en-US" dirty="0">
              <a:latin typeface="Proxima Nova"/>
              <a:ea typeface="Proxima Nova"/>
              <a:cs typeface="Proxima Nova"/>
              <a:sym typeface="Proxima Nova"/>
            </a:endParaRPr>
          </a:p>
        </p:txBody>
      </p:sp>
      <p:sp>
        <p:nvSpPr>
          <p:cNvPr id="294" name="Google Shape;294;g59198b972a_2_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If</a:t>
            </a:r>
            <a:r>
              <a:rPr lang="en-US" sz="1100" b="0" i="0" u="none" strike="noStrike" cap="none" baseline="0" noProof="0" dirty="0">
                <a:solidFill>
                  <a:srgbClr val="000000"/>
                </a:solidFill>
                <a:effectLst/>
                <a:latin typeface="Arial"/>
                <a:ea typeface="Arial"/>
                <a:cs typeface="Arial"/>
                <a:sym typeface="Arial"/>
              </a:rPr>
              <a:t> the parent continuously reinforced the child’s behavior (i.e., provided access to the TV every time he cried) then the relationship to be extinguished is “cry once to gain access to the TV”. But because the parent reinforced the child’s behavior from time to time (partially) then the relationship that now has to be extinguished is “cry many times to gain access to the TV”. Thus while a consistent extinction procedure might be more difficult for parent and child in the short term it is better for both in the long term. The opposite is true for partial reinforcement and extinction procedures.</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76</a:t>
            </a:fld>
            <a:endParaRPr/>
          </a:p>
        </p:txBody>
      </p:sp>
    </p:spTree>
    <p:extLst>
      <p:ext uri="{BB962C8B-B14F-4D97-AF65-F5344CB8AC3E}">
        <p14:creationId xmlns:p14="http://schemas.microsoft.com/office/powerpoint/2010/main" val="23134863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9198b972a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9198b972a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4587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59198b972a_2_7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g59198b972a_2_7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From a learning psychology perspective, in order to change the behavior of children, parents, and partners, we first have to change the environment they are embedded in. We can do this by establishing contingencies that reinforce prosocial interactions and disrupt coercion.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dirty="0">
                <a:solidFill>
                  <a:schemeClr val="dk1"/>
                </a:solidFill>
                <a:latin typeface="Proxima Nova"/>
                <a:ea typeface="Proxima Nova"/>
                <a:cs typeface="Proxima Nova"/>
                <a:sym typeface="Proxima Nova"/>
              </a:rPr>
              <a:t>One way to do this is by having parents take part in </a:t>
            </a:r>
            <a:r>
              <a:rPr lang="en" sz="1200" b="1" dirty="0">
                <a:solidFill>
                  <a:schemeClr val="dk1"/>
                </a:solidFill>
                <a:latin typeface="Proxima Nova"/>
                <a:ea typeface="Proxima Nova"/>
                <a:cs typeface="Proxima Nova"/>
                <a:sym typeface="Proxima Nova"/>
              </a:rPr>
              <a:t>Behavioral Parent Training </a:t>
            </a:r>
            <a:r>
              <a:rPr lang="en" sz="1200" dirty="0">
                <a:solidFill>
                  <a:schemeClr val="dk1"/>
                </a:solidFill>
                <a:latin typeface="Proxima Nova"/>
                <a:ea typeface="Proxima Nova"/>
                <a:cs typeface="Proxima Nova"/>
                <a:sym typeface="Proxima Nova"/>
              </a:rPr>
              <a:t>(BPT). BPT involves establishing contingencies between the parent and child that influence the child’s behavior for the better. These programs teach parents to avoid coercive practices (e.g., anger, criticism, or physical deterrents) that punish unwanted child behavior. Instead they are taught to reinforce desired behaviors (e.g., </a:t>
            </a:r>
            <a:r>
              <a:rPr lang="en" dirty="0">
                <a:latin typeface="Proxima Nova"/>
                <a:ea typeface="Proxima Nova"/>
                <a:cs typeface="Proxima Nova"/>
                <a:sym typeface="Proxima Nova"/>
              </a:rPr>
              <a:t>reinforcement of prosocial behavior, withdrawal of attention for misbehavior through the use of ignoring or time-out</a:t>
            </a:r>
            <a:r>
              <a:rPr lang="en" sz="1200" dirty="0">
                <a:solidFill>
                  <a:schemeClr val="dk1"/>
                </a:solidFill>
                <a:latin typeface="Proxima Nova"/>
                <a:ea typeface="Proxima Nova"/>
                <a:cs typeface="Proxima Nova"/>
                <a:sym typeface="Proxima Nova"/>
              </a:rPr>
              <a:t>).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The cool thing is that these programs seem to work: parents who took part in one BPT program saw lower rates of child aggression in the following nine years, child maltreatment by parents, foster care placements, and improvements in marital relationships. </a:t>
            </a:r>
            <a:endParaRPr dirty="0">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p:txBody>
      </p:sp>
      <p:sp>
        <p:nvSpPr>
          <p:cNvPr id="984" name="Google Shape;984;g59198b972a_2_7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9198b972a_2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59198b972a_2_8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What about schools?</a:t>
            </a:r>
            <a:endParaRPr/>
          </a:p>
        </p:txBody>
      </p:sp>
      <p:sp>
        <p:nvSpPr>
          <p:cNvPr id="1008" name="Google Shape;1008;g59198b972a_2_8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9198b972a_2_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g59198b972a_2_8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Creating high functioning schools basically involves setting up similar conditions as we did in the family:</a:t>
            </a:r>
            <a:endParaRPr>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228600" marR="0" lvl="0" indent="-228600" algn="l" rtl="0">
              <a:lnSpc>
                <a:spcPct val="100000"/>
              </a:lnSpc>
              <a:spcBef>
                <a:spcPts val="0"/>
              </a:spcBef>
              <a:spcAft>
                <a:spcPts val="0"/>
              </a:spcAft>
              <a:buClr>
                <a:schemeClr val="dk1"/>
              </a:buClr>
              <a:buSzPts val="1200"/>
              <a:buFont typeface="Proxima Nova"/>
              <a:buAutoNum type="arabicPeriod"/>
            </a:pPr>
            <a:r>
              <a:rPr lang="en" sz="1200">
                <a:solidFill>
                  <a:schemeClr val="dk1"/>
                </a:solidFill>
                <a:latin typeface="Proxima Nova"/>
                <a:ea typeface="Proxima Nova"/>
                <a:cs typeface="Proxima Nova"/>
                <a:sym typeface="Proxima Nova"/>
              </a:rPr>
              <a:t>Get rid of patterns of coercion. Teachers often pay more attention to problem students than to their well-behaved counterparts because (a) problem students interrupt the lesson, and (b) doing so is reinforcing (i.e., if the problem student complies with the teacher’s command, the termination of the problem behavior increases future punitive action from the teacher). </a:t>
            </a:r>
            <a:endParaRPr>
              <a:latin typeface="Proxima Nova"/>
              <a:ea typeface="Proxima Nova"/>
              <a:cs typeface="Proxima Nova"/>
              <a:sym typeface="Proxima Nova"/>
            </a:endParaRPr>
          </a:p>
          <a:p>
            <a:pPr marL="685800" marR="0" lvl="1" indent="-228600" algn="l" rtl="0">
              <a:lnSpc>
                <a:spcPct val="100000"/>
              </a:lnSpc>
              <a:spcBef>
                <a:spcPts val="0"/>
              </a:spcBef>
              <a:spcAft>
                <a:spcPts val="0"/>
              </a:spcAft>
              <a:buClr>
                <a:schemeClr val="dk1"/>
              </a:buClr>
              <a:buSzPts val="1200"/>
              <a:buFont typeface="Proxima Nova"/>
              <a:buAutoNum type="arabicPeriod"/>
            </a:pPr>
            <a:r>
              <a:rPr lang="en" sz="1200">
                <a:solidFill>
                  <a:schemeClr val="dk1"/>
                </a:solidFill>
                <a:latin typeface="Proxima Nova"/>
                <a:ea typeface="Proxima Nova"/>
                <a:cs typeface="Proxima Nova"/>
                <a:sym typeface="Proxima Nova"/>
              </a:rPr>
              <a:t>But attention from the teacher can also reinforce the student’s problematic behavior, setting up a pattern of coercion like we saw in the family. </a:t>
            </a:r>
            <a:endParaRPr>
              <a:latin typeface="Proxima Nova"/>
              <a:ea typeface="Proxima Nova"/>
              <a:cs typeface="Proxima Nova"/>
              <a:sym typeface="Proxima Nova"/>
            </a:endParaRPr>
          </a:p>
          <a:p>
            <a:pPr marL="685800" marR="0" lvl="1" indent="-152400" algn="l" rtl="0">
              <a:lnSpc>
                <a:spcPct val="100000"/>
              </a:lnSpc>
              <a:spcBef>
                <a:spcPts val="0"/>
              </a:spcBef>
              <a:spcAft>
                <a:spcPts val="0"/>
              </a:spcAft>
              <a:buClr>
                <a:schemeClr val="dk1"/>
              </a:buClr>
              <a:buSzPts val="1200"/>
              <a:buFont typeface="Calibri"/>
              <a:buNone/>
            </a:pPr>
            <a:endParaRPr sz="1200">
              <a:solidFill>
                <a:schemeClr val="dk1"/>
              </a:solidFill>
              <a:latin typeface="Proxima Nova"/>
              <a:ea typeface="Proxima Nova"/>
              <a:cs typeface="Proxima Nova"/>
              <a:sym typeface="Proxima Nova"/>
            </a:endParaRPr>
          </a:p>
        </p:txBody>
      </p:sp>
      <p:sp>
        <p:nvSpPr>
          <p:cNvPr id="1016" name="Google Shape;1016;g59198b972a_2_8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59198b972a_2_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59198b972a_2_8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Teachers can avoid these problems and create a productive learning environment by adopting a different strategy. Consider, for example, the </a:t>
            </a:r>
            <a:r>
              <a:rPr lang="en" sz="1200" i="1" dirty="0">
                <a:solidFill>
                  <a:schemeClr val="dk1"/>
                </a:solidFill>
                <a:latin typeface="Proxima Nova"/>
                <a:ea typeface="Proxima Nova"/>
                <a:cs typeface="Proxima Nova"/>
                <a:sym typeface="Proxima Nova"/>
              </a:rPr>
              <a:t>Good Behavior Game</a:t>
            </a:r>
            <a:r>
              <a:rPr lang="en" sz="1200" dirty="0">
                <a:solidFill>
                  <a:schemeClr val="dk1"/>
                </a:solidFill>
                <a:latin typeface="Proxima Nova"/>
                <a:ea typeface="Proxima Nova"/>
                <a:cs typeface="Proxima Nova"/>
                <a:sym typeface="Proxima Nova"/>
              </a:rPr>
              <a:t> (GBG). In this game, the teacher specifies the contingencies that will be reinforced </a:t>
            </a:r>
            <a:r>
              <a:rPr lang="en" sz="1200" dirty="0" smtClean="0">
                <a:solidFill>
                  <a:schemeClr val="dk1"/>
                </a:solidFill>
                <a:latin typeface="Proxima Nova"/>
                <a:ea typeface="Proxima Nova"/>
                <a:cs typeface="Proxima Nova"/>
                <a:sym typeface="Proxima Nova"/>
              </a:rPr>
              <a:t>in </a:t>
            </a:r>
            <a:r>
              <a:rPr lang="en" sz="1200" dirty="0">
                <a:solidFill>
                  <a:schemeClr val="dk1"/>
                </a:solidFill>
                <a:latin typeface="Proxima Nova"/>
                <a:ea typeface="Proxima Nova"/>
                <a:cs typeface="Proxima Nova"/>
                <a:sym typeface="Proxima Nova"/>
              </a:rPr>
              <a:t>the classroom </a:t>
            </a:r>
            <a:r>
              <a:rPr lang="en" sz="1200" dirty="0" smtClean="0">
                <a:solidFill>
                  <a:schemeClr val="dk1"/>
                </a:solidFill>
                <a:latin typeface="Proxima Nova"/>
                <a:ea typeface="Proxima Nova"/>
                <a:cs typeface="Proxima Nova"/>
                <a:sym typeface="Proxima Nova"/>
              </a:rPr>
              <a:t>and put </a:t>
            </a:r>
            <a:r>
              <a:rPr lang="en" sz="1200" dirty="0">
                <a:solidFill>
                  <a:schemeClr val="dk1"/>
                </a:solidFill>
                <a:latin typeface="Proxima Nova"/>
                <a:ea typeface="Proxima Nova"/>
                <a:cs typeface="Proxima Nova"/>
                <a:sym typeface="Proxima Nova"/>
              </a:rPr>
              <a:t>into </a:t>
            </a:r>
            <a:r>
              <a:rPr lang="en" sz="1200" dirty="0" smtClean="0">
                <a:solidFill>
                  <a:schemeClr val="dk1"/>
                </a:solidFill>
                <a:latin typeface="Proxima Nova"/>
                <a:ea typeface="Proxima Nova"/>
                <a:cs typeface="Proxima Nova"/>
                <a:sym typeface="Proxima Nova"/>
              </a:rPr>
              <a:t>extinction in the classroom</a:t>
            </a:r>
            <a:r>
              <a:rPr lang="en" sz="1200" baseline="0" dirty="0" smtClean="0">
                <a:solidFill>
                  <a:schemeClr val="dk1"/>
                </a:solidFill>
                <a:latin typeface="Proxima Nova"/>
                <a:ea typeface="Proxima Nova"/>
                <a:cs typeface="Proxima Nova"/>
                <a:sym typeface="Proxima Nova"/>
              </a:rPr>
              <a:t>.  They also specify </a:t>
            </a:r>
            <a:r>
              <a:rPr lang="en" sz="1200" dirty="0" smtClean="0">
                <a:solidFill>
                  <a:schemeClr val="dk1"/>
                </a:solidFill>
                <a:latin typeface="Proxima Nova"/>
                <a:ea typeface="Proxima Nova"/>
                <a:cs typeface="Proxima Nova"/>
                <a:sym typeface="Proxima Nova"/>
              </a:rPr>
              <a:t>the </a:t>
            </a:r>
            <a:r>
              <a:rPr lang="en" sz="1200" dirty="0">
                <a:solidFill>
                  <a:schemeClr val="dk1"/>
                </a:solidFill>
                <a:latin typeface="Proxima Nova"/>
                <a:ea typeface="Proxima Nova"/>
                <a:cs typeface="Proxima Nova"/>
                <a:sym typeface="Proxima Nova"/>
              </a:rPr>
              <a:t>consequences </a:t>
            </a:r>
            <a:r>
              <a:rPr lang="en" sz="1200" dirty="0" smtClean="0">
                <a:solidFill>
                  <a:schemeClr val="dk1"/>
                </a:solidFill>
                <a:latin typeface="Proxima Nova"/>
                <a:ea typeface="Proxima Nova"/>
                <a:cs typeface="Proxima Nova"/>
                <a:sym typeface="Proxima Nova"/>
              </a:rPr>
              <a:t>connected to acting </a:t>
            </a:r>
            <a:r>
              <a:rPr lang="en" sz="1200" dirty="0">
                <a:solidFill>
                  <a:schemeClr val="dk1"/>
                </a:solidFill>
                <a:latin typeface="Proxima Nova"/>
                <a:ea typeface="Proxima Nova"/>
                <a:cs typeface="Proxima Nova"/>
                <a:sym typeface="Proxima Nova"/>
              </a:rPr>
              <a:t>in </a:t>
            </a:r>
            <a:r>
              <a:rPr lang="en" sz="1200" dirty="0" smtClean="0">
                <a:solidFill>
                  <a:schemeClr val="dk1"/>
                </a:solidFill>
                <a:latin typeface="Proxima Nova"/>
                <a:ea typeface="Proxima Nova"/>
                <a:cs typeface="Proxima Nova"/>
                <a:sym typeface="Proxima Nova"/>
              </a:rPr>
              <a:t>a given way. </a:t>
            </a:r>
            <a:r>
              <a:rPr lang="en" sz="1200" dirty="0">
                <a:solidFill>
                  <a:schemeClr val="dk1"/>
                </a:solidFill>
                <a:latin typeface="Proxima Nova"/>
                <a:ea typeface="Proxima Nova"/>
                <a:cs typeface="Proxima Nova"/>
                <a:sym typeface="Proxima Nova"/>
              </a:rPr>
              <a:t>Examples of </a:t>
            </a:r>
            <a:r>
              <a:rPr lang="en" sz="1200" dirty="0" smtClean="0">
                <a:solidFill>
                  <a:schemeClr val="dk1"/>
                </a:solidFill>
                <a:latin typeface="Proxima Nova"/>
                <a:ea typeface="Proxima Nova"/>
                <a:cs typeface="Proxima Nova"/>
                <a:sym typeface="Proxima Nova"/>
              </a:rPr>
              <a:t>good and bad behavior are </a:t>
            </a:r>
            <a:r>
              <a:rPr lang="en" sz="1200" dirty="0">
                <a:solidFill>
                  <a:schemeClr val="dk1"/>
                </a:solidFill>
                <a:latin typeface="Proxima Nova"/>
                <a:ea typeface="Proxima Nova"/>
                <a:cs typeface="Proxima Nova"/>
                <a:sym typeface="Proxima Nova"/>
              </a:rPr>
              <a:t>presented so that students can </a:t>
            </a:r>
            <a:r>
              <a:rPr lang="en" sz="1200" dirty="0" smtClean="0">
                <a:solidFill>
                  <a:schemeClr val="dk1"/>
                </a:solidFill>
                <a:latin typeface="Proxima Nova"/>
                <a:ea typeface="Proxima Nova"/>
                <a:cs typeface="Proxima Nova"/>
                <a:sym typeface="Proxima Nova"/>
              </a:rPr>
              <a:t>learn </a:t>
            </a:r>
            <a:r>
              <a:rPr lang="en" sz="1200" dirty="0">
                <a:solidFill>
                  <a:schemeClr val="dk1"/>
                </a:solidFill>
                <a:latin typeface="Proxima Nova"/>
                <a:ea typeface="Proxima Nova"/>
                <a:cs typeface="Proxima Nova"/>
                <a:sym typeface="Proxima Nova"/>
              </a:rPr>
              <a:t>what will </a:t>
            </a:r>
            <a:r>
              <a:rPr lang="en" sz="1200" dirty="0" smtClean="0">
                <a:solidFill>
                  <a:schemeClr val="dk1"/>
                </a:solidFill>
                <a:latin typeface="Proxima Nova"/>
                <a:ea typeface="Proxima Nova"/>
                <a:cs typeface="Proxima Nova"/>
                <a:sym typeface="Proxima Nova"/>
              </a:rPr>
              <a:t>evoke </a:t>
            </a:r>
            <a:r>
              <a:rPr lang="en" sz="1200" dirty="0">
                <a:solidFill>
                  <a:schemeClr val="dk1"/>
                </a:solidFill>
                <a:latin typeface="Proxima Nova"/>
                <a:ea typeface="Proxima Nova"/>
                <a:cs typeface="Proxima Nova"/>
                <a:sym typeface="Proxima Nova"/>
              </a:rPr>
              <a:t>reinforcement or punishment. The teacher also implements the game at certain times but not others. Children are divided into groups (so that group level contingencies can operate on and shape the behavior of the individual) and the groups with the least “fouls” gain access to some reinforcer. A scoreboard is presented which allows each group to keep track of their own and other groups performance. </a:t>
            </a:r>
            <a:endParaRPr dirty="0">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Proxima Nova"/>
                <a:ea typeface="Proxima Nova"/>
                <a:cs typeface="Proxima Nova"/>
                <a:sym typeface="Proxima Nova"/>
              </a:rPr>
              <a:t>The really cool thing about this simple game is that, in more than fifty studies in all sorts of classroom settings, it promotes prosocial behavior, reduces disruptive behavior, and teacher distress. It often leads to better performance than other options. Longitudinal data indicates that those who played the GBG as children were less likely to be arrested or become smokers later on in adolescence, and less likely to be addicted to drugs, suicidal, or have committed crimes in adulthood. </a:t>
            </a:r>
            <a:endParaRPr sz="1200" dirty="0">
              <a:solidFill>
                <a:schemeClr val="dk1"/>
              </a:solidFill>
              <a:latin typeface="Proxima Nova"/>
              <a:ea typeface="Proxima Nova"/>
              <a:cs typeface="Proxima Nova"/>
              <a:sym typeface="Proxima Nova"/>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Proxima Nova"/>
              <a:ea typeface="Proxima Nova"/>
              <a:cs typeface="Proxima Nova"/>
              <a:sym typeface="Proxima Nova"/>
            </a:endParaRPr>
          </a:p>
        </p:txBody>
      </p:sp>
      <p:sp>
        <p:nvSpPr>
          <p:cNvPr id="1044" name="Google Shape;1044;g59198b972a_2_8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59198b972a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59198b972a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r>
              <a:rPr lang="en-US" sz="1100" dirty="0">
                <a:solidFill>
                  <a:schemeClr val="dk1"/>
                </a:solidFill>
                <a:latin typeface="Proxima Nova"/>
                <a:ea typeface="Proxima Nova"/>
                <a:cs typeface="Proxima Nova"/>
                <a:sym typeface="Proxima Nova"/>
              </a:rPr>
              <a:t>So far, we have seen how concepts from learning psychology can be used to improve well-being at the individual and group levels. Yet their potential goes even further. We could use those same concepts to shape the behavior of corporations, governments, and societies in ways that ensure that most people are healthy, productive, and caring. </a:t>
            </a:r>
          </a:p>
        </p:txBody>
      </p:sp>
      <p:sp>
        <p:nvSpPr>
          <p:cNvPr id="1071" name="Google Shape;1071;g59198b972a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82</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59198b972a_2_8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59198b972a_2_8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smtClean="0">
                <a:solidFill>
                  <a:schemeClr val="dk1"/>
                </a:solidFill>
                <a:latin typeface="Proxima Nova"/>
                <a:ea typeface="Proxima Nova"/>
                <a:cs typeface="Proxima Nova"/>
                <a:sym typeface="Proxima Nova"/>
              </a:rPr>
              <a:t>Such an approach requires that we move our attention from individuals, families, and schools to entire </a:t>
            </a:r>
            <a:r>
              <a:rPr lang="en-US" sz="1200" i="1" dirty="0" smtClean="0">
                <a:solidFill>
                  <a:schemeClr val="dk1"/>
                </a:solidFill>
                <a:latin typeface="Proxima Nova"/>
                <a:ea typeface="Proxima Nova"/>
                <a:cs typeface="Proxima Nova"/>
                <a:sym typeface="Proxima Nova"/>
              </a:rPr>
              <a:t>populations</a:t>
            </a:r>
            <a:r>
              <a:rPr lang="en-US" sz="1200" dirty="0" smtClean="0">
                <a:solidFill>
                  <a:schemeClr val="dk1"/>
                </a:solidFill>
                <a:latin typeface="Proxima Nova"/>
                <a:ea typeface="Proxima Nova"/>
                <a:cs typeface="Proxima Nova"/>
                <a:sym typeface="Proxima Nova"/>
              </a:rPr>
              <a:t>. Unfortunately learning psychology has not been good at</a:t>
            </a:r>
            <a:r>
              <a:rPr lang="en-US" sz="1200" baseline="0" dirty="0" smtClean="0">
                <a:solidFill>
                  <a:schemeClr val="dk1"/>
                </a:solidFill>
                <a:latin typeface="Proxima Nova"/>
                <a:ea typeface="Proxima Nova"/>
                <a:cs typeface="Proxima Nova"/>
                <a:sym typeface="Proxima Nova"/>
              </a:rPr>
              <a:t> influencing behavior at the societal level. For some examples of what this might look like see Chapter 5 of your course handbook or journals such as perspective on behavior science. </a:t>
            </a:r>
            <a:endParaRPr lang="en-US"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dirty="0">
              <a:solidFill>
                <a:schemeClr val="dk1"/>
              </a:solidFill>
              <a:latin typeface="Proxima Nova"/>
              <a:ea typeface="Proxima Nova"/>
              <a:cs typeface="Proxima Nova"/>
              <a:sym typeface="Proxima Nova"/>
            </a:endParaRPr>
          </a:p>
        </p:txBody>
      </p:sp>
      <p:sp>
        <p:nvSpPr>
          <p:cNvPr id="1079" name="Google Shape;1079;g59198b972a_2_8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85</a:t>
            </a:fld>
            <a:endParaRPr/>
          </a:p>
        </p:txBody>
      </p:sp>
    </p:spTree>
    <p:extLst>
      <p:ext uri="{BB962C8B-B14F-4D97-AF65-F5344CB8AC3E}">
        <p14:creationId xmlns:p14="http://schemas.microsoft.com/office/powerpoint/2010/main" val="29821681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9198b972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9198b972a_2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Proxima Nova"/>
              <a:buNone/>
              <a:tabLst/>
              <a:defRPr/>
            </a:pPr>
            <a:r>
              <a:rPr lang="en-US" sz="1100" b="0" i="0" u="none" strike="noStrike" cap="none" noProof="0" dirty="0">
                <a:solidFill>
                  <a:srgbClr val="000000"/>
                </a:solidFill>
                <a:effectLst/>
                <a:latin typeface="Arial"/>
                <a:ea typeface="Arial"/>
                <a:cs typeface="Arial"/>
                <a:sym typeface="Arial"/>
              </a:rPr>
              <a:t>Extinction burst is the answer. We covered this during</a:t>
            </a:r>
            <a:r>
              <a:rPr lang="en-US" sz="1100" b="0" i="0" u="none" strike="noStrike" cap="none" baseline="0" noProof="0" dirty="0">
                <a:solidFill>
                  <a:srgbClr val="000000"/>
                </a:solidFill>
                <a:effectLst/>
                <a:latin typeface="Arial"/>
                <a:ea typeface="Arial"/>
                <a:cs typeface="Arial"/>
                <a:sym typeface="Arial"/>
              </a:rPr>
              <a:t> the section on extinction during the operant conditioning lectures. This period of variability is a good time to introduce a new shaping procedure to replace the original (problematic) contingency with a new one.</a:t>
            </a:r>
            <a:endParaRPr lang="en-US" sz="1100" b="0" i="0" u="none" strike="noStrike" cap="none" noProof="0" dirty="0">
              <a:solidFill>
                <a:srgbClr val="000000"/>
              </a:solidFill>
              <a:effectLst/>
              <a:latin typeface="Arial"/>
              <a:ea typeface="Arial"/>
              <a:cs typeface="Arial"/>
              <a:sym typeface="Arial"/>
            </a:endParaRPr>
          </a:p>
        </p:txBody>
      </p:sp>
      <p:sp>
        <p:nvSpPr>
          <p:cNvPr id="398" name="Google Shape;398;g59198b972a_2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86</a:t>
            </a:fld>
            <a:endParaRPr/>
          </a:p>
        </p:txBody>
      </p:sp>
    </p:spTree>
    <p:extLst>
      <p:ext uri="{BB962C8B-B14F-4D97-AF65-F5344CB8AC3E}">
        <p14:creationId xmlns:p14="http://schemas.microsoft.com/office/powerpoint/2010/main" val="3962764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9198b972a_2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59198b972a_2_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indent="0">
              <a:buNone/>
            </a:pPr>
            <a:r>
              <a:rPr lang="en-US" sz="1100" b="0" i="0" u="none" strike="noStrike" cap="none" dirty="0" smtClean="0">
                <a:solidFill>
                  <a:srgbClr val="000000"/>
                </a:solidFill>
                <a:effectLst/>
                <a:latin typeface="Arial"/>
                <a:ea typeface="Arial"/>
                <a:cs typeface="Arial"/>
                <a:sym typeface="Arial"/>
              </a:rPr>
              <a:t>Learning psychological knowledge can be applied not only at the level of a single individual but also at the level of groups (e.g., families, schools). Perhaps even more important - especially given the global challenges we currently face - are the applications of learning principles in predicting and influencing behavior at the level of a culture, society or system.</a:t>
            </a:r>
          </a:p>
          <a:p>
            <a:pPr marL="0" lvl="0" indent="0" algn="l" rtl="0">
              <a:spcBef>
                <a:spcPts val="0"/>
              </a:spcBef>
              <a:spcAft>
                <a:spcPts val="0"/>
              </a:spcAft>
              <a:buNone/>
            </a:pPr>
            <a:endParaRPr lang="en-US"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1200" dirty="0" smtClean="0">
                <a:solidFill>
                  <a:schemeClr val="dk1"/>
                </a:solidFill>
                <a:latin typeface="Proxima Nova"/>
                <a:ea typeface="Proxima Nova"/>
                <a:cs typeface="Proxima Nova"/>
                <a:sym typeface="Proxima Nova"/>
              </a:rPr>
              <a:t>So in this lesson we will:</a:t>
            </a:r>
            <a:r>
              <a:rPr lang="en-US" sz="1200" baseline="0" dirty="0" smtClean="0">
                <a:solidFill>
                  <a:schemeClr val="dk1"/>
                </a:solidFill>
                <a:latin typeface="Proxima Nova"/>
                <a:ea typeface="Proxima Nova"/>
                <a:cs typeface="Proxima Nova"/>
                <a:sym typeface="Proxima Nova"/>
              </a:rPr>
              <a:t> </a:t>
            </a:r>
            <a:r>
              <a:rPr lang="en-US" sz="1200" dirty="0" smtClean="0">
                <a:solidFill>
                  <a:schemeClr val="dk1"/>
                </a:solidFill>
                <a:latin typeface="Proxima Nova"/>
                <a:ea typeface="Proxima Nova"/>
                <a:cs typeface="Proxima Nova"/>
                <a:sym typeface="Proxima Nova"/>
              </a:rPr>
              <a:t> </a:t>
            </a:r>
            <a:endParaRPr lang="en-US" dirty="0" smtClean="0">
              <a:latin typeface="Proxima Nova"/>
              <a:ea typeface="Proxima Nova"/>
              <a:cs typeface="Proxima Nova"/>
              <a:sym typeface="Proxima Nova"/>
            </a:endParaRPr>
          </a:p>
          <a:p>
            <a:pPr marL="0" lvl="0" indent="0" algn="l" rtl="0">
              <a:spcBef>
                <a:spcPts val="0"/>
              </a:spcBef>
              <a:spcAft>
                <a:spcPts val="0"/>
              </a:spcAft>
              <a:buNone/>
            </a:pPr>
            <a:endParaRPr lang="en-US" sz="1200" dirty="0" smtClean="0">
              <a:solidFill>
                <a:schemeClr val="dk1"/>
              </a:solidFill>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US" sz="1200" dirty="0" smtClean="0">
                <a:solidFill>
                  <a:schemeClr val="dk1"/>
                </a:solidFill>
                <a:latin typeface="Proxima Nova"/>
                <a:ea typeface="Proxima Nova"/>
                <a:cs typeface="Proxima Nova"/>
                <a:sym typeface="Proxima Nova"/>
              </a:rPr>
              <a:t>Quickly</a:t>
            </a:r>
            <a:r>
              <a:rPr lang="en-US" sz="1200" baseline="0" dirty="0" smtClean="0">
                <a:solidFill>
                  <a:schemeClr val="dk1"/>
                </a:solidFill>
                <a:latin typeface="Proxima Nova"/>
                <a:ea typeface="Proxima Nova"/>
                <a:cs typeface="Proxima Nova"/>
                <a:sym typeface="Proxima Nova"/>
              </a:rPr>
              <a:t> revise what you have learned in this course until now (i.e., Learning Psychology in 5 minutes).</a:t>
            </a:r>
            <a:endParaRPr lang="en-US" dirty="0" smtClean="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US" sz="1200" dirty="0" smtClean="0">
                <a:solidFill>
                  <a:schemeClr val="dk1"/>
                </a:solidFill>
                <a:latin typeface="Proxima Nova"/>
                <a:ea typeface="Proxima Nova"/>
                <a:cs typeface="Proxima Nova"/>
                <a:sym typeface="Proxima Nova"/>
              </a:rPr>
              <a:t>Discuss how applied learning psychology can help us design interventions to help individuals. </a:t>
            </a:r>
            <a:endParaRPr lang="en-US" dirty="0" smtClean="0">
              <a:latin typeface="Proxima Nova"/>
              <a:ea typeface="Proxima Nova"/>
              <a:cs typeface="Proxima Nova"/>
              <a:sym typeface="Proxima Nova"/>
            </a:endParaRPr>
          </a:p>
          <a:p>
            <a:pPr marL="228600" lvl="0" indent="-228600" algn="l" rtl="0">
              <a:spcBef>
                <a:spcPts val="0"/>
              </a:spcBef>
              <a:spcAft>
                <a:spcPts val="0"/>
              </a:spcAft>
              <a:buClr>
                <a:schemeClr val="dk1"/>
              </a:buClr>
              <a:buSzPts val="1200"/>
              <a:buFont typeface="Proxima Nova"/>
              <a:buAutoNum type="arabicPeriod"/>
            </a:pPr>
            <a:r>
              <a:rPr lang="en-US" sz="1200" dirty="0" smtClean="0">
                <a:solidFill>
                  <a:schemeClr val="dk1"/>
                </a:solidFill>
                <a:latin typeface="Proxima Nova"/>
                <a:ea typeface="Proxima Nova"/>
                <a:cs typeface="Proxima Nova"/>
                <a:sym typeface="Proxima Nova"/>
              </a:rPr>
              <a:t>Discuss how applied learning psychology can help us design interventions to help groups. </a:t>
            </a:r>
            <a:endParaRPr lang="en-US" dirty="0">
              <a:latin typeface="Proxima Nova"/>
              <a:ea typeface="Proxima Nova"/>
              <a:cs typeface="Proxima Nova"/>
              <a:sym typeface="Proxima Nova"/>
            </a:endParaRPr>
          </a:p>
        </p:txBody>
      </p:sp>
      <p:sp>
        <p:nvSpPr>
          <p:cNvPr id="306" name="Google Shape;306;g59198b972a_2_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59198b972a_2_1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1" name="Google Shape;1271;g59198b972a_2_10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2" name="Google Shape;1272;g59198b972a_2_10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87</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So what exactly</a:t>
            </a:r>
            <a:r>
              <a:rPr lang="en-US" baseline="0" dirty="0" smtClean="0"/>
              <a:t> did we learn in this </a:t>
            </a:r>
            <a:r>
              <a:rPr lang="en-US" dirty="0" smtClean="0"/>
              <a:t>lecture?</a:t>
            </a:r>
            <a:r>
              <a:rPr lang="en-US" baseline="0" dirty="0" smtClean="0"/>
              <a:t> Well you were provided with a quick introduction to </a:t>
            </a:r>
            <a:r>
              <a:rPr lang="en-US" u="sng" baseline="0" dirty="0" smtClean="0"/>
              <a:t>applied learning psychology</a:t>
            </a:r>
            <a:r>
              <a:rPr lang="en-US" u="none" baseline="0" dirty="0" smtClean="0"/>
              <a:t>. You learned about the </a:t>
            </a:r>
            <a:r>
              <a:rPr lang="en-US" baseline="0" dirty="0" smtClean="0"/>
              <a:t>baby in the backseat metaphor. We learned that many psychological problems can be conceptualized as problematic behaviors, that are caused by the past and present circumstances that people are embedded in. These problematic behavior are preventing people from moving forward and living a valued life. </a:t>
            </a:r>
          </a:p>
        </p:txBody>
      </p:sp>
    </p:spTree>
    <p:extLst>
      <p:ext uri="{BB962C8B-B14F-4D97-AF65-F5344CB8AC3E}">
        <p14:creationId xmlns:p14="http://schemas.microsoft.com/office/powerpoint/2010/main" val="36078419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59198b972a_2_1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g59198b972a_2_1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aseline="0" dirty="0" smtClean="0"/>
              <a:t>As applied behavior analysts, it is our job to help solve these problems. How do you do this? We engage in a functional analysis to identify what types of circumstances are causing these problem behavior, and then we take out our box of tools (regularities + functional knowledge), and use them to help address the problem (i.e., conduct a functional analysis and test if it worked in order to produce the desired behavioral change). </a:t>
            </a:r>
          </a:p>
          <a:p>
            <a:pPr marL="0" lvl="0" indent="0" algn="l" rtl="0">
              <a:spcBef>
                <a:spcPts val="0"/>
              </a:spcBef>
              <a:spcAft>
                <a:spcPts val="0"/>
              </a:spcAft>
              <a:buNone/>
            </a:pPr>
            <a:endParaRPr lang="en-US" sz="1200" baseline="0" dirty="0" smtClean="0"/>
          </a:p>
          <a:p>
            <a:pPr marL="0" lvl="0" indent="0" algn="l" rtl="0">
              <a:spcBef>
                <a:spcPts val="0"/>
              </a:spcBef>
              <a:spcAft>
                <a:spcPts val="0"/>
              </a:spcAft>
              <a:buNone/>
            </a:pPr>
            <a:r>
              <a:rPr lang="en-US" sz="1200" dirty="0" smtClean="0"/>
              <a:t>The</a:t>
            </a:r>
            <a:r>
              <a:rPr lang="en-US" sz="1200" baseline="0" dirty="0" smtClean="0"/>
              <a:t> concepts and ideas covered in this course represent your toolbox and will form the basis of your intervention. And hopefully you can now see how they can be applied at the individual and group levels, and why we also need to start applying them to population and societal problems as well.</a:t>
            </a:r>
            <a:endParaRPr lang="en-US" sz="1200" dirty="0" smtClean="0"/>
          </a:p>
        </p:txBody>
      </p:sp>
      <p:sp>
        <p:nvSpPr>
          <p:cNvPr id="1297" name="Google Shape;1297;g59198b972a_2_1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9198b972a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Applied learning psychology, on the other hand, seeks to develop interventions and technologies that can change specific forms of behavior in the real world. This can be done in two ways: through manipulating regularities in the environment and potential moderators of learning (applied functional learning psychology) and through influencing the mental processes that mediate the effect of regularities on behavior (applied cognitive learning psychology).</a:t>
            </a:r>
          </a:p>
          <a:p>
            <a:pPr marL="0" lvl="0" indent="0" algn="l" rtl="0">
              <a:spcBef>
                <a:spcPts val="0"/>
              </a:spcBef>
              <a:spcAft>
                <a:spcPts val="0"/>
              </a:spcAft>
              <a:buNone/>
            </a:pPr>
            <a:endParaRPr lang="en-US" sz="1200" dirty="0" smtClean="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US" sz="1200" dirty="0" smtClean="0">
                <a:solidFill>
                  <a:schemeClr val="dk1"/>
                </a:solidFill>
                <a:latin typeface="Proxima Nova"/>
                <a:ea typeface="Proxima Nova"/>
                <a:cs typeface="Proxima Nova"/>
                <a:sym typeface="Proxima Nova"/>
              </a:rPr>
              <a:t>We will focus on the former in this lesson as they seem to have had the greatest impact in the real-world.</a:t>
            </a:r>
            <a:endParaRPr lang="en-US" sz="1200" dirty="0">
              <a:latin typeface="Proxima Nova"/>
              <a:ea typeface="Proxima Nova"/>
              <a:cs typeface="Proxima Nova"/>
              <a:sym typeface="Proxima Nova"/>
            </a:endParaRPr>
          </a:p>
        </p:txBody>
      </p:sp>
      <p:sp>
        <p:nvSpPr>
          <p:cNvPr id="390" name="Google Shape;390;g59198b972a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Slide">
  <p:cSld name="TitleSlide">
    <p:spTree>
      <p:nvGrpSpPr>
        <p:cNvPr id="1" name="Shape 57"/>
        <p:cNvGrpSpPr/>
        <p:nvPr/>
      </p:nvGrpSpPr>
      <p:grpSpPr>
        <a:xfrm>
          <a:off x="0" y="0"/>
          <a:ext cx="0" cy="0"/>
          <a:chOff x="0" y="0"/>
          <a:chExt cx="0" cy="0"/>
        </a:xfrm>
      </p:grpSpPr>
      <p:sp>
        <p:nvSpPr>
          <p:cNvPr id="58" name="Google Shape;58;p14"/>
          <p:cNvSpPr/>
          <p:nvPr/>
        </p:nvSpPr>
        <p:spPr>
          <a:xfrm>
            <a:off x="482233" y="734695"/>
            <a:ext cx="8661767" cy="3430477"/>
          </a:xfrm>
          <a:prstGeom prst="rect">
            <a:avLst/>
          </a:prstGeom>
          <a:solidFill>
            <a:srgbClr val="1E64C8"/>
          </a:solidFill>
          <a:ln w="12700" cap="flat" cmpd="sng">
            <a:solidFill>
              <a:srgbClr val="42719B"/>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 name="Google Shape;59;p14"/>
          <p:cNvSpPr txBox="1">
            <a:spLocks noGrp="1"/>
          </p:cNvSpPr>
          <p:nvPr>
            <p:ph type="ctrTitle"/>
          </p:nvPr>
        </p:nvSpPr>
        <p:spPr>
          <a:xfrm>
            <a:off x="680881" y="1205508"/>
            <a:ext cx="8007342" cy="2339464"/>
          </a:xfrm>
          <a:prstGeom prst="rect">
            <a:avLst/>
          </a:prstGeom>
          <a:noFill/>
          <a:ln>
            <a:noFill/>
          </a:ln>
        </p:spPr>
        <p:txBody>
          <a:bodyPr spcFirstLastPara="1" wrap="square" lIns="48225" tIns="24100" rIns="48225" bIns="24100" anchor="b" anchorCtr="0"/>
          <a:lstStyle>
            <a:lvl1pPr lvl="0" algn="l">
              <a:lnSpc>
                <a:spcPct val="110000"/>
              </a:lnSpc>
              <a:spcBef>
                <a:spcPts val="0"/>
              </a:spcBef>
              <a:spcAft>
                <a:spcPts val="0"/>
              </a:spcAft>
              <a:buClr>
                <a:schemeClr val="lt1"/>
              </a:buClr>
              <a:buSzPts val="5300"/>
              <a:buFont typeface="Arial"/>
              <a:buNone/>
              <a:defRPr sz="5300" u="sng">
                <a:solidFill>
                  <a:schemeClr val="l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0" name="Google Shape;60;p14"/>
          <p:cNvSpPr txBox="1">
            <a:spLocks noGrp="1"/>
          </p:cNvSpPr>
          <p:nvPr>
            <p:ph type="subTitle" idx="1"/>
          </p:nvPr>
        </p:nvSpPr>
        <p:spPr>
          <a:xfrm>
            <a:off x="676842" y="3625338"/>
            <a:ext cx="8011382" cy="307547"/>
          </a:xfrm>
          <a:prstGeom prst="rect">
            <a:avLst/>
          </a:prstGeom>
          <a:noFill/>
          <a:ln>
            <a:noFill/>
          </a:ln>
        </p:spPr>
        <p:txBody>
          <a:bodyPr spcFirstLastPara="1" wrap="square" lIns="48225" tIns="24100" rIns="48225" bIns="24100" anchor="t" anchorCtr="0"/>
          <a:lstStyle>
            <a:lvl1pPr lvl="0" algn="l">
              <a:lnSpc>
                <a:spcPct val="120000"/>
              </a:lnSpc>
              <a:spcBef>
                <a:spcPts val="0"/>
              </a:spcBef>
              <a:spcAft>
                <a:spcPts val="0"/>
              </a:spcAft>
              <a:buClr>
                <a:srgbClr val="FFD200"/>
              </a:buClr>
              <a:buSzPts val="1600"/>
              <a:buNone/>
              <a:defRPr sz="1600">
                <a:solidFill>
                  <a:srgbClr val="FFD200"/>
                </a:solidFill>
              </a:defRPr>
            </a:lvl1pPr>
            <a:lvl2pPr lvl="1" algn="ctr">
              <a:lnSpc>
                <a:spcPct val="120000"/>
              </a:lnSpc>
              <a:spcBef>
                <a:spcPts val="0"/>
              </a:spcBef>
              <a:spcAft>
                <a:spcPts val="0"/>
              </a:spcAft>
              <a:buClr>
                <a:schemeClr val="dk1"/>
              </a:buClr>
              <a:buSzPts val="1500"/>
              <a:buNone/>
              <a:defRPr sz="1500"/>
            </a:lvl2pPr>
            <a:lvl3pPr lvl="2" algn="ctr">
              <a:lnSpc>
                <a:spcPct val="120000"/>
              </a:lnSpc>
              <a:spcBef>
                <a:spcPts val="0"/>
              </a:spcBef>
              <a:spcAft>
                <a:spcPts val="0"/>
              </a:spcAft>
              <a:buClr>
                <a:schemeClr val="dk1"/>
              </a:buClr>
              <a:buSzPts val="1400"/>
              <a:buNone/>
              <a:defRPr sz="1400"/>
            </a:lvl3pPr>
            <a:lvl4pPr lvl="3" algn="ctr">
              <a:lnSpc>
                <a:spcPct val="120000"/>
              </a:lnSpc>
              <a:spcBef>
                <a:spcPts val="0"/>
              </a:spcBef>
              <a:spcAft>
                <a:spcPts val="0"/>
              </a:spcAft>
              <a:buClr>
                <a:schemeClr val="dk1"/>
              </a:buClr>
              <a:buSzPts val="1200"/>
              <a:buNone/>
              <a:defRPr sz="1200"/>
            </a:lvl4pPr>
            <a:lvl5pPr lvl="4" algn="ctr">
              <a:lnSpc>
                <a:spcPct val="120000"/>
              </a:lnSpc>
              <a:spcBef>
                <a:spcPts val="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1" name="Google Shape;61;p14"/>
          <p:cNvSpPr>
            <a:spLocks noGrp="1"/>
          </p:cNvSpPr>
          <p:nvPr>
            <p:ph type="pic" idx="2"/>
          </p:nvPr>
        </p:nvSpPr>
        <p:spPr>
          <a:xfrm>
            <a:off x="1687814" y="4411969"/>
            <a:ext cx="1205581" cy="489797"/>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 name="Google Shape;62;p14"/>
          <p:cNvSpPr>
            <a:spLocks noGrp="1"/>
          </p:cNvSpPr>
          <p:nvPr>
            <p:ph type="pic" idx="3"/>
          </p:nvPr>
        </p:nvSpPr>
        <p:spPr>
          <a:xfrm>
            <a:off x="3013004" y="4411969"/>
            <a:ext cx="1205581" cy="489797"/>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3" name="Google Shape;63;p14"/>
          <p:cNvSpPr>
            <a:spLocks noGrp="1"/>
          </p:cNvSpPr>
          <p:nvPr>
            <p:ph type="pic" idx="4"/>
          </p:nvPr>
        </p:nvSpPr>
        <p:spPr>
          <a:xfrm>
            <a:off x="4340093" y="4411969"/>
            <a:ext cx="1224567" cy="489797"/>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 name="Google Shape;64;p14"/>
          <p:cNvSpPr>
            <a:spLocks noGrp="1"/>
          </p:cNvSpPr>
          <p:nvPr>
            <p:ph type="pic" idx="5"/>
          </p:nvPr>
        </p:nvSpPr>
        <p:spPr>
          <a:xfrm>
            <a:off x="5667182" y="4411969"/>
            <a:ext cx="1224567" cy="489797"/>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 name="Google Shape;65;p14"/>
          <p:cNvSpPr txBox="1">
            <a:spLocks noGrp="1"/>
          </p:cNvSpPr>
          <p:nvPr>
            <p:ph type="body" idx="6"/>
          </p:nvPr>
        </p:nvSpPr>
        <p:spPr>
          <a:xfrm>
            <a:off x="4525165" y="208305"/>
            <a:ext cx="4374267" cy="284766"/>
          </a:xfrm>
          <a:prstGeom prst="rect">
            <a:avLst/>
          </a:prstGeom>
          <a:noFill/>
          <a:ln>
            <a:noFill/>
          </a:ln>
        </p:spPr>
        <p:txBody>
          <a:bodyPr spcFirstLastPara="1" wrap="square" lIns="48225" tIns="24100" rIns="48225" bIns="24100" anchor="b" anchorCtr="0"/>
          <a:lstStyle>
            <a:lvl1pPr marL="457200" lvl="0" indent="-228600" algn="l">
              <a:lnSpc>
                <a:spcPct val="121428"/>
              </a:lnSpc>
              <a:spcBef>
                <a:spcPts val="0"/>
              </a:spcBef>
              <a:spcAft>
                <a:spcPts val="0"/>
              </a:spcAft>
              <a:buClr>
                <a:srgbClr val="1E64C8"/>
              </a:buClr>
              <a:buSzPts val="700"/>
              <a:buNone/>
              <a:defRPr sz="700" b="1" i="0" u="sng" cap="none">
                <a:solidFill>
                  <a:srgbClr val="1E64C8"/>
                </a:solidFill>
              </a:defRPr>
            </a:lvl1pPr>
            <a:lvl2pPr marL="914400" lvl="1" indent="-228600" algn="l">
              <a:lnSpc>
                <a:spcPct val="121428"/>
              </a:lnSpc>
              <a:spcBef>
                <a:spcPts val="0"/>
              </a:spcBef>
              <a:spcAft>
                <a:spcPts val="0"/>
              </a:spcAft>
              <a:buClr>
                <a:srgbClr val="1E64C8"/>
              </a:buClr>
              <a:buSzPts val="700"/>
              <a:buNone/>
              <a:defRPr sz="700" cap="none">
                <a:solidFill>
                  <a:srgbClr val="1E64C8"/>
                </a:solidFill>
              </a:defRPr>
            </a:lvl2pPr>
            <a:lvl3pPr marL="1371600" lvl="2" indent="-285750" algn="l">
              <a:lnSpc>
                <a:spcPct val="120000"/>
              </a:lnSpc>
              <a:spcBef>
                <a:spcPts val="0"/>
              </a:spcBef>
              <a:spcAft>
                <a:spcPts val="0"/>
              </a:spcAft>
              <a:buClr>
                <a:schemeClr val="dk1"/>
              </a:buClr>
              <a:buSzPts val="900"/>
              <a:buChar char="‒"/>
              <a:defRPr/>
            </a:lvl3pPr>
            <a:lvl4pPr marL="1828800" lvl="3" indent="-285750" algn="l">
              <a:lnSpc>
                <a:spcPct val="120000"/>
              </a:lnSpc>
              <a:spcBef>
                <a:spcPts val="0"/>
              </a:spcBef>
              <a:spcAft>
                <a:spcPts val="0"/>
              </a:spcAft>
              <a:buClr>
                <a:schemeClr val="dk1"/>
              </a:buClr>
              <a:buSzPts val="900"/>
              <a:buChar char="‒"/>
              <a:defRPr/>
            </a:lvl4pPr>
            <a:lvl5pPr marL="2286000" lvl="4" indent="-228600" algn="l">
              <a:lnSpc>
                <a:spcPct val="120000"/>
              </a:lnSpc>
              <a:spcBef>
                <a:spcPts val="0"/>
              </a:spcBef>
              <a:spcAft>
                <a:spcPts val="0"/>
              </a:spcAft>
              <a:buClr>
                <a:schemeClr val="dk1"/>
              </a:buClr>
              <a:buSzPts val="900"/>
              <a:buNone/>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pic>
        <p:nvPicPr>
          <p:cNvPr id="66" name="Google Shape;66;p14"/>
          <p:cNvPicPr preferRelativeResize="0"/>
          <p:nvPr/>
        </p:nvPicPr>
        <p:blipFill rotWithShape="1">
          <a:blip r:embed="rId2">
            <a:alphaModFix/>
          </a:blip>
          <a:srcRect/>
          <a:stretch/>
        </p:blipFill>
        <p:spPr>
          <a:xfrm>
            <a:off x="244913" y="0"/>
            <a:ext cx="2204085" cy="73469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37784" y="71732"/>
            <a:ext cx="8282588" cy="455463"/>
          </a:xfrm>
          <a:prstGeom prst="rect">
            <a:avLst/>
          </a:prstGeom>
          <a:noFill/>
          <a:ln>
            <a:noFill/>
          </a:ln>
        </p:spPr>
        <p:txBody>
          <a:bodyPr spcFirstLastPara="1" wrap="square" lIns="48225" tIns="24100" rIns="48225" bIns="24100" anchor="b" anchorCtr="0"/>
          <a:lstStyle>
            <a:lvl1pPr lvl="0" algn="l">
              <a:lnSpc>
                <a:spcPct val="90000"/>
              </a:lnSpc>
              <a:spcBef>
                <a:spcPts val="0"/>
              </a:spcBef>
              <a:spcAft>
                <a:spcPts val="0"/>
              </a:spcAft>
              <a:buClr>
                <a:srgbClr val="1E64C8"/>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9" name="Google Shape;69;p15"/>
          <p:cNvSpPr txBox="1">
            <a:spLocks noGrp="1"/>
          </p:cNvSpPr>
          <p:nvPr>
            <p:ph type="body" idx="1"/>
          </p:nvPr>
        </p:nvSpPr>
        <p:spPr>
          <a:xfrm>
            <a:off x="440794" y="629840"/>
            <a:ext cx="8279578" cy="3531094"/>
          </a:xfrm>
          <a:prstGeom prst="rect">
            <a:avLst/>
          </a:prstGeom>
          <a:noFill/>
          <a:ln>
            <a:noFill/>
          </a:ln>
        </p:spPr>
        <p:txBody>
          <a:bodyPr spcFirstLastPara="1" wrap="square" lIns="48225" tIns="24100" rIns="48225" bIns="24100" anchor="t" anchorCtr="0"/>
          <a:lstStyle>
            <a:lvl1pPr marL="457200" lvl="0" indent="-387350" algn="l">
              <a:lnSpc>
                <a:spcPct val="120000"/>
              </a:lnSpc>
              <a:spcBef>
                <a:spcPts val="0"/>
              </a:spcBef>
              <a:spcAft>
                <a:spcPts val="0"/>
              </a:spcAft>
              <a:buClr>
                <a:schemeClr val="dk1"/>
              </a:buClr>
              <a:buSzPts val="2500"/>
              <a:buFont typeface="Arial"/>
              <a:buChar char="̶"/>
              <a:defRPr/>
            </a:lvl1pPr>
            <a:lvl2pPr marL="914400" lvl="1" indent="-387350" algn="l">
              <a:lnSpc>
                <a:spcPct val="120000"/>
              </a:lnSpc>
              <a:spcBef>
                <a:spcPts val="0"/>
              </a:spcBef>
              <a:spcAft>
                <a:spcPts val="0"/>
              </a:spcAft>
              <a:buClr>
                <a:schemeClr val="dk1"/>
              </a:buClr>
              <a:buSzPts val="2500"/>
              <a:buChar char="̶"/>
              <a:defRPr/>
            </a:lvl2pPr>
            <a:lvl3pPr marL="1371600" lvl="2" indent="-387350" algn="l">
              <a:lnSpc>
                <a:spcPct val="120000"/>
              </a:lnSpc>
              <a:spcBef>
                <a:spcPts val="0"/>
              </a:spcBef>
              <a:spcAft>
                <a:spcPts val="0"/>
              </a:spcAft>
              <a:buClr>
                <a:schemeClr val="dk1"/>
              </a:buClr>
              <a:buSzPts val="2500"/>
              <a:buChar char="‒"/>
              <a:defRPr/>
            </a:lvl3pPr>
            <a:lvl4pPr marL="1828800" lvl="3" indent="-387350" algn="l">
              <a:lnSpc>
                <a:spcPct val="120000"/>
              </a:lnSpc>
              <a:spcBef>
                <a:spcPts val="0"/>
              </a:spcBef>
              <a:spcAft>
                <a:spcPts val="0"/>
              </a:spcAft>
              <a:buClr>
                <a:schemeClr val="dk1"/>
              </a:buClr>
              <a:buSzPts val="2500"/>
              <a:buChar char="‒"/>
              <a:defRPr/>
            </a:lvl4pPr>
            <a:lvl5pPr marL="2286000" lvl="4" indent="-387350" algn="l">
              <a:lnSpc>
                <a:spcPct val="120000"/>
              </a:lnSpc>
              <a:spcBef>
                <a:spcPts val="0"/>
              </a:spcBef>
              <a:spcAft>
                <a:spcPts val="0"/>
              </a:spcAft>
              <a:buClr>
                <a:schemeClr val="dk1"/>
              </a:buClr>
              <a:buSzPts val="2500"/>
              <a:buFont typeface="Arial"/>
              <a:buChar char="̶"/>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
        <p:nvSpPr>
          <p:cNvPr id="70" name="Google Shape;70;p15"/>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1" name="Google Shape;71;p15"/>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 name="Google Shape;72;p15"/>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rporate Logo" type="blank">
  <p:cSld name="BLANK">
    <p:spTree>
      <p:nvGrpSpPr>
        <p:cNvPr id="1" name="Shape 73"/>
        <p:cNvGrpSpPr/>
        <p:nvPr/>
      </p:nvGrpSpPr>
      <p:grpSpPr>
        <a:xfrm>
          <a:off x="0" y="0"/>
          <a:ext cx="0" cy="0"/>
          <a:chOff x="0" y="0"/>
          <a:chExt cx="0" cy="0"/>
        </a:xfrm>
      </p:grpSpPr>
      <p:sp>
        <p:nvSpPr>
          <p:cNvPr id="74" name="Google Shape;74;p16"/>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5" name="Google Shape;75;p16"/>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6" name="Google Shape;76;p16"/>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16"/>
          <p:cNvPicPr preferRelativeResize="0"/>
          <p:nvPr/>
        </p:nvPicPr>
        <p:blipFill rotWithShape="1">
          <a:blip r:embed="rId2">
            <a:alphaModFix/>
          </a:blip>
          <a:srcRect/>
          <a:stretch/>
        </p:blipFill>
        <p:spPr>
          <a:xfrm>
            <a:off x="2150506" y="1204282"/>
            <a:ext cx="2531572" cy="220045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pter Slide">
  <p:cSld name="Chapter Slide">
    <p:spTree>
      <p:nvGrpSpPr>
        <p:cNvPr id="1" name="Shape 78"/>
        <p:cNvGrpSpPr/>
        <p:nvPr/>
      </p:nvGrpSpPr>
      <p:grpSpPr>
        <a:xfrm>
          <a:off x="0" y="0"/>
          <a:ext cx="0" cy="0"/>
          <a:chOff x="0" y="0"/>
          <a:chExt cx="0" cy="0"/>
        </a:xfrm>
      </p:grpSpPr>
      <p:sp>
        <p:nvSpPr>
          <p:cNvPr id="79" name="Google Shape;79;p17"/>
          <p:cNvSpPr/>
          <p:nvPr/>
        </p:nvSpPr>
        <p:spPr>
          <a:xfrm>
            <a:off x="482233" y="0"/>
            <a:ext cx="8661767" cy="4165172"/>
          </a:xfrm>
          <a:prstGeom prst="rect">
            <a:avLst/>
          </a:prstGeom>
          <a:solidFill>
            <a:srgbClr val="1E64C8"/>
          </a:solidFill>
          <a:ln w="12700" cap="flat" cmpd="sng">
            <a:solidFill>
              <a:srgbClr val="42719B"/>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0" name="Google Shape;80;p17"/>
          <p:cNvSpPr txBox="1">
            <a:spLocks noGrp="1"/>
          </p:cNvSpPr>
          <p:nvPr>
            <p:ph type="ctrTitle"/>
          </p:nvPr>
        </p:nvSpPr>
        <p:spPr>
          <a:xfrm>
            <a:off x="680881" y="1711821"/>
            <a:ext cx="8007342" cy="2339464"/>
          </a:xfrm>
          <a:prstGeom prst="rect">
            <a:avLst/>
          </a:prstGeom>
          <a:noFill/>
          <a:ln>
            <a:noFill/>
          </a:ln>
        </p:spPr>
        <p:txBody>
          <a:bodyPr spcFirstLastPara="1" wrap="square" lIns="48225" tIns="24100" rIns="48225" bIns="24100" anchor="b" anchorCtr="0"/>
          <a:lstStyle>
            <a:lvl1pPr lvl="0" algn="l">
              <a:lnSpc>
                <a:spcPct val="110000"/>
              </a:lnSpc>
              <a:spcBef>
                <a:spcPts val="0"/>
              </a:spcBef>
              <a:spcAft>
                <a:spcPts val="0"/>
              </a:spcAft>
              <a:buClr>
                <a:schemeClr val="lt1"/>
              </a:buClr>
              <a:buSzPts val="5300"/>
              <a:buFont typeface="Arial"/>
              <a:buNone/>
              <a:defRPr sz="5300" u="sng">
                <a:solidFill>
                  <a:schemeClr val="lt1"/>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1" name="Google Shape;81;p17"/>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sz="900">
                <a:solidFill>
                  <a:srgbClr val="1E64C8"/>
                </a:solidFill>
                <a:latin typeface="Arial"/>
                <a:ea typeface="Arial"/>
                <a:cs typeface="Arial"/>
                <a:sym typeface="Arial"/>
              </a:defRPr>
            </a:lvl1pPr>
            <a:lvl2pPr marL="0" lvl="1" indent="0" algn="r">
              <a:spcBef>
                <a:spcPts val="0"/>
              </a:spcBef>
              <a:buNone/>
              <a:defRPr sz="900">
                <a:solidFill>
                  <a:srgbClr val="1E64C8"/>
                </a:solidFill>
                <a:latin typeface="Arial"/>
                <a:ea typeface="Arial"/>
                <a:cs typeface="Arial"/>
                <a:sym typeface="Arial"/>
              </a:defRPr>
            </a:lvl2pPr>
            <a:lvl3pPr marL="0" lvl="2" indent="0" algn="r">
              <a:spcBef>
                <a:spcPts val="0"/>
              </a:spcBef>
              <a:buNone/>
              <a:defRPr sz="900">
                <a:solidFill>
                  <a:srgbClr val="1E64C8"/>
                </a:solidFill>
                <a:latin typeface="Arial"/>
                <a:ea typeface="Arial"/>
                <a:cs typeface="Arial"/>
                <a:sym typeface="Arial"/>
              </a:defRPr>
            </a:lvl3pPr>
            <a:lvl4pPr marL="0" lvl="3" indent="0" algn="r">
              <a:spcBef>
                <a:spcPts val="0"/>
              </a:spcBef>
              <a:buNone/>
              <a:defRPr sz="900">
                <a:solidFill>
                  <a:srgbClr val="1E64C8"/>
                </a:solidFill>
                <a:latin typeface="Arial"/>
                <a:ea typeface="Arial"/>
                <a:cs typeface="Arial"/>
                <a:sym typeface="Arial"/>
              </a:defRPr>
            </a:lvl4pPr>
            <a:lvl5pPr marL="0" lvl="4" indent="0" algn="r">
              <a:spcBef>
                <a:spcPts val="0"/>
              </a:spcBef>
              <a:buNone/>
              <a:defRPr sz="900">
                <a:solidFill>
                  <a:srgbClr val="1E64C8"/>
                </a:solidFill>
                <a:latin typeface="Arial"/>
                <a:ea typeface="Arial"/>
                <a:cs typeface="Arial"/>
                <a:sym typeface="Arial"/>
              </a:defRPr>
            </a:lvl5pPr>
            <a:lvl6pPr marL="0" lvl="5" indent="0" algn="r">
              <a:spcBef>
                <a:spcPts val="0"/>
              </a:spcBef>
              <a:buNone/>
              <a:defRPr sz="900">
                <a:solidFill>
                  <a:srgbClr val="1E64C8"/>
                </a:solidFill>
                <a:latin typeface="Arial"/>
                <a:ea typeface="Arial"/>
                <a:cs typeface="Arial"/>
                <a:sym typeface="Arial"/>
              </a:defRPr>
            </a:lvl6pPr>
            <a:lvl7pPr marL="0" lvl="6" indent="0" algn="r">
              <a:spcBef>
                <a:spcPts val="0"/>
              </a:spcBef>
              <a:buNone/>
              <a:defRPr sz="900">
                <a:solidFill>
                  <a:srgbClr val="1E64C8"/>
                </a:solidFill>
                <a:latin typeface="Arial"/>
                <a:ea typeface="Arial"/>
                <a:cs typeface="Arial"/>
                <a:sym typeface="Arial"/>
              </a:defRPr>
            </a:lvl7pPr>
            <a:lvl8pPr marL="0" lvl="7" indent="0" algn="r">
              <a:spcBef>
                <a:spcPts val="0"/>
              </a:spcBef>
              <a:buNone/>
              <a:defRPr sz="900">
                <a:solidFill>
                  <a:srgbClr val="1E64C8"/>
                </a:solidFill>
                <a:latin typeface="Arial"/>
                <a:ea typeface="Arial"/>
                <a:cs typeface="Arial"/>
                <a:sym typeface="Arial"/>
              </a:defRPr>
            </a:lvl8pPr>
            <a:lvl9pPr marL="0" lvl="8" indent="0" algn="r">
              <a:spcBef>
                <a:spcPts val="0"/>
              </a:spcBef>
              <a:buNone/>
              <a:defRPr sz="900">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ext and Photo">
  <p:cSld name="Title, Text and Photo">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437784" y="71732"/>
            <a:ext cx="8282588" cy="455463"/>
          </a:xfrm>
          <a:prstGeom prst="rect">
            <a:avLst/>
          </a:prstGeom>
          <a:noFill/>
          <a:ln>
            <a:noFill/>
          </a:ln>
        </p:spPr>
        <p:txBody>
          <a:bodyPr spcFirstLastPara="1" wrap="square" lIns="48225" tIns="24100" rIns="48225" bIns="24100" anchor="b" anchorCtr="0"/>
          <a:lstStyle>
            <a:lvl1pPr lvl="0" algn="l">
              <a:lnSpc>
                <a:spcPct val="90000"/>
              </a:lnSpc>
              <a:spcBef>
                <a:spcPts val="0"/>
              </a:spcBef>
              <a:spcAft>
                <a:spcPts val="0"/>
              </a:spcAft>
              <a:buClr>
                <a:srgbClr val="1E64C8"/>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4" name="Google Shape;84;p18"/>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5" name="Google Shape;85;p18"/>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6" name="Google Shape;86;p18"/>
          <p:cNvSpPr>
            <a:spLocks noGrp="1"/>
          </p:cNvSpPr>
          <p:nvPr>
            <p:ph type="pic" idx="2"/>
          </p:nvPr>
        </p:nvSpPr>
        <p:spPr>
          <a:xfrm>
            <a:off x="5328838" y="723472"/>
            <a:ext cx="3322468" cy="3426680"/>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2500"/>
              <a:buFont typeface="Arial"/>
              <a:buNone/>
              <a:defRPr sz="25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7" name="Google Shape;87;p18"/>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sz="900">
                <a:solidFill>
                  <a:srgbClr val="1E64C8"/>
                </a:solidFill>
                <a:latin typeface="Arial"/>
                <a:ea typeface="Arial"/>
                <a:cs typeface="Arial"/>
                <a:sym typeface="Arial"/>
              </a:defRPr>
            </a:lvl1pPr>
            <a:lvl2pPr marL="0" lvl="1" indent="0" algn="r">
              <a:spcBef>
                <a:spcPts val="0"/>
              </a:spcBef>
              <a:buNone/>
              <a:defRPr sz="900">
                <a:solidFill>
                  <a:srgbClr val="1E64C8"/>
                </a:solidFill>
                <a:latin typeface="Arial"/>
                <a:ea typeface="Arial"/>
                <a:cs typeface="Arial"/>
                <a:sym typeface="Arial"/>
              </a:defRPr>
            </a:lvl2pPr>
            <a:lvl3pPr marL="0" lvl="2" indent="0" algn="r">
              <a:spcBef>
                <a:spcPts val="0"/>
              </a:spcBef>
              <a:buNone/>
              <a:defRPr sz="900">
                <a:solidFill>
                  <a:srgbClr val="1E64C8"/>
                </a:solidFill>
                <a:latin typeface="Arial"/>
                <a:ea typeface="Arial"/>
                <a:cs typeface="Arial"/>
                <a:sym typeface="Arial"/>
              </a:defRPr>
            </a:lvl3pPr>
            <a:lvl4pPr marL="0" lvl="3" indent="0" algn="r">
              <a:spcBef>
                <a:spcPts val="0"/>
              </a:spcBef>
              <a:buNone/>
              <a:defRPr sz="900">
                <a:solidFill>
                  <a:srgbClr val="1E64C8"/>
                </a:solidFill>
                <a:latin typeface="Arial"/>
                <a:ea typeface="Arial"/>
                <a:cs typeface="Arial"/>
                <a:sym typeface="Arial"/>
              </a:defRPr>
            </a:lvl4pPr>
            <a:lvl5pPr marL="0" lvl="4" indent="0" algn="r">
              <a:spcBef>
                <a:spcPts val="0"/>
              </a:spcBef>
              <a:buNone/>
              <a:defRPr sz="900">
                <a:solidFill>
                  <a:srgbClr val="1E64C8"/>
                </a:solidFill>
                <a:latin typeface="Arial"/>
                <a:ea typeface="Arial"/>
                <a:cs typeface="Arial"/>
                <a:sym typeface="Arial"/>
              </a:defRPr>
            </a:lvl5pPr>
            <a:lvl6pPr marL="0" lvl="5" indent="0" algn="r">
              <a:spcBef>
                <a:spcPts val="0"/>
              </a:spcBef>
              <a:buNone/>
              <a:defRPr sz="900">
                <a:solidFill>
                  <a:srgbClr val="1E64C8"/>
                </a:solidFill>
                <a:latin typeface="Arial"/>
                <a:ea typeface="Arial"/>
                <a:cs typeface="Arial"/>
                <a:sym typeface="Arial"/>
              </a:defRPr>
            </a:lvl6pPr>
            <a:lvl7pPr marL="0" lvl="6" indent="0" algn="r">
              <a:spcBef>
                <a:spcPts val="0"/>
              </a:spcBef>
              <a:buNone/>
              <a:defRPr sz="900">
                <a:solidFill>
                  <a:srgbClr val="1E64C8"/>
                </a:solidFill>
                <a:latin typeface="Arial"/>
                <a:ea typeface="Arial"/>
                <a:cs typeface="Arial"/>
                <a:sym typeface="Arial"/>
              </a:defRPr>
            </a:lvl7pPr>
            <a:lvl8pPr marL="0" lvl="7" indent="0" algn="r">
              <a:spcBef>
                <a:spcPts val="0"/>
              </a:spcBef>
              <a:buNone/>
              <a:defRPr sz="900">
                <a:solidFill>
                  <a:srgbClr val="1E64C8"/>
                </a:solidFill>
                <a:latin typeface="Arial"/>
                <a:ea typeface="Arial"/>
                <a:cs typeface="Arial"/>
                <a:sym typeface="Arial"/>
              </a:defRPr>
            </a:lvl8pPr>
            <a:lvl9pPr marL="0" lvl="8" indent="0" algn="r">
              <a:spcBef>
                <a:spcPts val="0"/>
              </a:spcBef>
              <a:buNone/>
              <a:defRPr sz="900">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18"/>
          <p:cNvSpPr txBox="1">
            <a:spLocks noGrp="1"/>
          </p:cNvSpPr>
          <p:nvPr>
            <p:ph type="body" idx="1"/>
          </p:nvPr>
        </p:nvSpPr>
        <p:spPr>
          <a:xfrm>
            <a:off x="440794" y="629840"/>
            <a:ext cx="4452108" cy="3531094"/>
          </a:xfrm>
          <a:prstGeom prst="rect">
            <a:avLst/>
          </a:prstGeom>
          <a:noFill/>
          <a:ln>
            <a:noFill/>
          </a:ln>
        </p:spPr>
        <p:txBody>
          <a:bodyPr spcFirstLastPara="1" wrap="square" lIns="48225" tIns="24100" rIns="48225" bIns="24100" anchor="t" anchorCtr="0"/>
          <a:lstStyle>
            <a:lvl1pPr marL="457200" lvl="0" indent="-228600" algn="l">
              <a:lnSpc>
                <a:spcPct val="120000"/>
              </a:lnSpc>
              <a:spcBef>
                <a:spcPts val="0"/>
              </a:spcBef>
              <a:spcAft>
                <a:spcPts val="0"/>
              </a:spcAft>
              <a:buClr>
                <a:schemeClr val="dk1"/>
              </a:buClr>
              <a:buSzPts val="2500"/>
              <a:buNone/>
              <a:defRPr/>
            </a:lvl1pPr>
            <a:lvl2pPr marL="914400" lvl="1" indent="-387350" algn="l">
              <a:lnSpc>
                <a:spcPct val="120000"/>
              </a:lnSpc>
              <a:spcBef>
                <a:spcPts val="0"/>
              </a:spcBef>
              <a:spcAft>
                <a:spcPts val="0"/>
              </a:spcAft>
              <a:buClr>
                <a:schemeClr val="dk1"/>
              </a:buClr>
              <a:buSzPts val="2500"/>
              <a:buChar char="̶"/>
              <a:defRPr/>
            </a:lvl2pPr>
            <a:lvl3pPr marL="1371600" lvl="2" indent="-387350" algn="l">
              <a:lnSpc>
                <a:spcPct val="120000"/>
              </a:lnSpc>
              <a:spcBef>
                <a:spcPts val="0"/>
              </a:spcBef>
              <a:spcAft>
                <a:spcPts val="0"/>
              </a:spcAft>
              <a:buClr>
                <a:schemeClr val="dk1"/>
              </a:buClr>
              <a:buSzPts val="2500"/>
              <a:buChar char="‒"/>
              <a:defRPr/>
            </a:lvl3pPr>
            <a:lvl4pPr marL="1828800" lvl="3" indent="-387350" algn="l">
              <a:lnSpc>
                <a:spcPct val="120000"/>
              </a:lnSpc>
              <a:spcBef>
                <a:spcPts val="0"/>
              </a:spcBef>
              <a:spcAft>
                <a:spcPts val="0"/>
              </a:spcAft>
              <a:buClr>
                <a:schemeClr val="dk1"/>
              </a:buClr>
              <a:buSzPts val="2500"/>
              <a:buChar char="‒"/>
              <a:defRPr/>
            </a:lvl4pPr>
            <a:lvl5pPr marL="2286000" lvl="4" indent="-228600" algn="l">
              <a:lnSpc>
                <a:spcPct val="120000"/>
              </a:lnSpc>
              <a:spcBef>
                <a:spcPts val="0"/>
              </a:spcBef>
              <a:spcAft>
                <a:spcPts val="0"/>
              </a:spcAft>
              <a:buClr>
                <a:schemeClr val="dk1"/>
              </a:buClr>
              <a:buSzPts val="2500"/>
              <a:buNone/>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Photo">
  <p:cSld name="Title and Photo">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437784" y="71732"/>
            <a:ext cx="8282588" cy="455463"/>
          </a:xfrm>
          <a:prstGeom prst="rect">
            <a:avLst/>
          </a:prstGeom>
          <a:noFill/>
          <a:ln>
            <a:noFill/>
          </a:ln>
        </p:spPr>
        <p:txBody>
          <a:bodyPr spcFirstLastPara="1" wrap="square" lIns="48225" tIns="24100" rIns="48225" bIns="24100" anchor="b" anchorCtr="0"/>
          <a:lstStyle>
            <a:lvl1pPr lvl="0" algn="l">
              <a:lnSpc>
                <a:spcPct val="90000"/>
              </a:lnSpc>
              <a:spcBef>
                <a:spcPts val="0"/>
              </a:spcBef>
              <a:spcAft>
                <a:spcPts val="0"/>
              </a:spcAft>
              <a:buClr>
                <a:srgbClr val="1E64C8"/>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1" name="Google Shape;91;p19"/>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9"/>
          <p:cNvSpPr>
            <a:spLocks noGrp="1"/>
          </p:cNvSpPr>
          <p:nvPr>
            <p:ph type="pic" idx="2"/>
          </p:nvPr>
        </p:nvSpPr>
        <p:spPr>
          <a:xfrm>
            <a:off x="502082" y="723305"/>
            <a:ext cx="8163779" cy="3428578"/>
          </a:xfrm>
          <a:prstGeom prst="rect">
            <a:avLst/>
          </a:prstGeom>
          <a:noFill/>
          <a:ln>
            <a:noFill/>
          </a:ln>
        </p:spPr>
        <p:txBody>
          <a:bodyPr spcFirstLastPara="1" wrap="square" lIns="48225" tIns="24100" rIns="48225" bIns="24100" anchor="t" anchorCtr="0"/>
          <a:lstStyle>
            <a:lvl1pPr marR="0" lvl="0" algn="l" rtl="0">
              <a:lnSpc>
                <a:spcPct val="120000"/>
              </a:lnSpc>
              <a:spcBef>
                <a:spcPts val="0"/>
              </a:spcBef>
              <a:spcAft>
                <a:spcPts val="0"/>
              </a:spcAft>
              <a:buClr>
                <a:srgbClr val="7F7F7F"/>
              </a:buClr>
              <a:buSzPts val="2500"/>
              <a:buFont typeface="Arial"/>
              <a:buNone/>
              <a:defRPr sz="2500" b="0" i="0" u="none" strike="noStrike" cap="none">
                <a:solidFill>
                  <a:srgbClr val="7F7F7F"/>
                </a:solidFill>
                <a:latin typeface="Arial"/>
                <a:ea typeface="Arial"/>
                <a:cs typeface="Arial"/>
                <a:sym typeface="Arial"/>
              </a:defRPr>
            </a:lvl1pPr>
            <a:lvl2pPr marR="0" lvl="1"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00"/>
        <p:cNvGrpSpPr/>
        <p:nvPr/>
      </p:nvGrpSpPr>
      <p:grpSpPr>
        <a:xfrm>
          <a:off x="0" y="0"/>
          <a:ext cx="0" cy="0"/>
          <a:chOff x="0" y="0"/>
          <a:chExt cx="0" cy="0"/>
        </a:xfrm>
      </p:grpSpPr>
      <p:sp>
        <p:nvSpPr>
          <p:cNvPr id="101" name="Google Shape;101;p21"/>
          <p:cNvSpPr/>
          <p:nvPr/>
        </p:nvSpPr>
        <p:spPr>
          <a:xfrm>
            <a:off x="482233" y="734695"/>
            <a:ext cx="8661767" cy="3430477"/>
          </a:xfrm>
          <a:prstGeom prst="rect">
            <a:avLst/>
          </a:prstGeom>
          <a:solidFill>
            <a:srgbClr val="1E64C8"/>
          </a:solidFill>
          <a:ln w="12700" cap="flat" cmpd="sng">
            <a:solidFill>
              <a:srgbClr val="42719B"/>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 name="Google Shape;102;p21"/>
          <p:cNvSpPr txBox="1">
            <a:spLocks noGrp="1"/>
          </p:cNvSpPr>
          <p:nvPr>
            <p:ph type="ctrTitle"/>
          </p:nvPr>
        </p:nvSpPr>
        <p:spPr>
          <a:xfrm>
            <a:off x="680881" y="919287"/>
            <a:ext cx="8007342" cy="3042563"/>
          </a:xfrm>
          <a:prstGeom prst="rect">
            <a:avLst/>
          </a:prstGeom>
          <a:noFill/>
          <a:ln>
            <a:noFill/>
          </a:ln>
        </p:spPr>
        <p:txBody>
          <a:bodyPr spcFirstLastPara="1" wrap="square" lIns="48225" tIns="24100" rIns="48225" bIns="24100" anchor="t" anchorCtr="0"/>
          <a:lstStyle>
            <a:lvl1pPr lvl="0" algn="l">
              <a:lnSpc>
                <a:spcPct val="140000"/>
              </a:lnSpc>
              <a:spcBef>
                <a:spcPts val="0"/>
              </a:spcBef>
              <a:spcAft>
                <a:spcPts val="0"/>
              </a:spcAft>
              <a:buClr>
                <a:schemeClr val="lt1"/>
              </a:buClr>
              <a:buSzPts val="1300"/>
              <a:buFont typeface="Arial"/>
              <a:buNone/>
              <a:defRPr sz="1300" u="none" cap="none">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3" name="Google Shape;103;p21"/>
          <p:cNvSpPr txBox="1">
            <a:spLocks noGrp="1"/>
          </p:cNvSpPr>
          <p:nvPr>
            <p:ph type="body" idx="1"/>
          </p:nvPr>
        </p:nvSpPr>
        <p:spPr>
          <a:xfrm>
            <a:off x="4860296" y="1632656"/>
            <a:ext cx="3827484" cy="905960"/>
          </a:xfrm>
          <a:prstGeom prst="rect">
            <a:avLst/>
          </a:prstGeom>
          <a:noFill/>
          <a:ln>
            <a:noFill/>
          </a:ln>
        </p:spPr>
        <p:txBody>
          <a:bodyPr spcFirstLastPara="1" wrap="square" lIns="48225" tIns="24100" rIns="48225" bIns="24100" anchor="t" anchorCtr="0"/>
          <a:lstStyle>
            <a:lvl1pPr marL="457200" lvl="0" indent="-228600" algn="l">
              <a:lnSpc>
                <a:spcPct val="145833"/>
              </a:lnSpc>
              <a:spcBef>
                <a:spcPts val="0"/>
              </a:spcBef>
              <a:spcAft>
                <a:spcPts val="0"/>
              </a:spcAft>
              <a:buClr>
                <a:schemeClr val="lt1"/>
              </a:buClr>
              <a:buSzPts val="1300"/>
              <a:buNone/>
              <a:defRPr sz="1300">
                <a:solidFill>
                  <a:schemeClr val="lt1"/>
                </a:solidFill>
              </a:defRPr>
            </a:lvl1pPr>
            <a:lvl2pPr marL="914400" lvl="1" indent="-285750" algn="l">
              <a:lnSpc>
                <a:spcPct val="120000"/>
              </a:lnSpc>
              <a:spcBef>
                <a:spcPts val="0"/>
              </a:spcBef>
              <a:spcAft>
                <a:spcPts val="0"/>
              </a:spcAft>
              <a:buClr>
                <a:schemeClr val="dk1"/>
              </a:buClr>
              <a:buSzPts val="900"/>
              <a:buChar char="̶"/>
              <a:defRPr/>
            </a:lvl2pPr>
            <a:lvl3pPr marL="1371600" lvl="2" indent="-285750" algn="l">
              <a:lnSpc>
                <a:spcPct val="120000"/>
              </a:lnSpc>
              <a:spcBef>
                <a:spcPts val="0"/>
              </a:spcBef>
              <a:spcAft>
                <a:spcPts val="0"/>
              </a:spcAft>
              <a:buClr>
                <a:schemeClr val="dk1"/>
              </a:buClr>
              <a:buSzPts val="900"/>
              <a:buChar char="‒"/>
              <a:defRPr/>
            </a:lvl3pPr>
            <a:lvl4pPr marL="1828800" lvl="3" indent="-285750" algn="l">
              <a:lnSpc>
                <a:spcPct val="120000"/>
              </a:lnSpc>
              <a:spcBef>
                <a:spcPts val="0"/>
              </a:spcBef>
              <a:spcAft>
                <a:spcPts val="0"/>
              </a:spcAft>
              <a:buClr>
                <a:schemeClr val="dk1"/>
              </a:buClr>
              <a:buSzPts val="900"/>
              <a:buChar char="‒"/>
              <a:defRPr/>
            </a:lvl4pPr>
            <a:lvl5pPr marL="2286000" lvl="4" indent="-228600" algn="l">
              <a:lnSpc>
                <a:spcPct val="120000"/>
              </a:lnSpc>
              <a:spcBef>
                <a:spcPts val="0"/>
              </a:spcBef>
              <a:spcAft>
                <a:spcPts val="0"/>
              </a:spcAft>
              <a:buClr>
                <a:schemeClr val="dk1"/>
              </a:buClr>
              <a:buSzPts val="900"/>
              <a:buNone/>
              <a:defRPr/>
            </a:lvl5pPr>
            <a:lvl6pPr marL="2743200" lvl="5" indent="-285750" algn="l">
              <a:lnSpc>
                <a:spcPct val="90000"/>
              </a:lnSpc>
              <a:spcBef>
                <a:spcPts val="400"/>
              </a:spcBef>
              <a:spcAft>
                <a:spcPts val="0"/>
              </a:spcAft>
              <a:buClr>
                <a:schemeClr val="dk1"/>
              </a:buClr>
              <a:buSzPts val="900"/>
              <a:buChar char="•"/>
              <a:defRPr/>
            </a:lvl6pPr>
            <a:lvl7pPr marL="3200400" lvl="6" indent="-285750" algn="l">
              <a:lnSpc>
                <a:spcPct val="90000"/>
              </a:lnSpc>
              <a:spcBef>
                <a:spcPts val="400"/>
              </a:spcBef>
              <a:spcAft>
                <a:spcPts val="0"/>
              </a:spcAft>
              <a:buClr>
                <a:schemeClr val="dk1"/>
              </a:buClr>
              <a:buSzPts val="900"/>
              <a:buChar char="•"/>
              <a:defRPr/>
            </a:lvl7pPr>
            <a:lvl8pPr marL="3657600" lvl="7" indent="-285750" algn="l">
              <a:lnSpc>
                <a:spcPct val="90000"/>
              </a:lnSpc>
              <a:spcBef>
                <a:spcPts val="400"/>
              </a:spcBef>
              <a:spcAft>
                <a:spcPts val="0"/>
              </a:spcAft>
              <a:buClr>
                <a:schemeClr val="dk1"/>
              </a:buClr>
              <a:buSzPts val="900"/>
              <a:buChar char="•"/>
              <a:defRPr/>
            </a:lvl8pPr>
            <a:lvl9pPr marL="4114800" lvl="8" indent="-285750" algn="l">
              <a:lnSpc>
                <a:spcPct val="90000"/>
              </a:lnSpc>
              <a:spcBef>
                <a:spcPts val="400"/>
              </a:spcBef>
              <a:spcAft>
                <a:spcPts val="0"/>
              </a:spcAft>
              <a:buClr>
                <a:schemeClr val="dk1"/>
              </a:buClr>
              <a:buSzPts val="900"/>
              <a:buChar char="•"/>
              <a:defRPr/>
            </a:lvl9pPr>
          </a:lstStyle>
          <a:p>
            <a:endParaRPr/>
          </a:p>
        </p:txBody>
      </p:sp>
      <p:pic>
        <p:nvPicPr>
          <p:cNvPr id="104" name="Google Shape;104;p21"/>
          <p:cNvPicPr preferRelativeResize="0"/>
          <p:nvPr/>
        </p:nvPicPr>
        <p:blipFill rotWithShape="1">
          <a:blip r:embed="rId2">
            <a:alphaModFix/>
          </a:blip>
          <a:srcRect/>
          <a:stretch/>
        </p:blipFill>
        <p:spPr>
          <a:xfrm>
            <a:off x="244913" y="0"/>
            <a:ext cx="2204085" cy="73469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3" name="Google Shape;113;p2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4" name="Google Shape;114;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 name="Google Shape;116;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
        <p:cNvGrpSpPr/>
        <p:nvPr/>
      </p:nvGrpSpPr>
      <p:grpSpPr>
        <a:xfrm>
          <a:off x="0" y="0"/>
          <a:ext cx="0" cy="0"/>
          <a:chOff x="0" y="0"/>
          <a:chExt cx="0" cy="0"/>
        </a:xfrm>
      </p:grpSpPr>
      <p:sp>
        <p:nvSpPr>
          <p:cNvPr id="118" name="Google Shape;118;p2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 name="Google Shape;119;p2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0" name="Google Shape;120;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5" name="Google Shape;125;p25"/>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6" name="Google Shape;126;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1" name="Google Shape;131;p2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2" name="Google Shape;132;p2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3" name="Google Shape;133;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6"/>
        <p:cNvGrpSpPr/>
        <p:nvPr/>
      </p:nvGrpSpPr>
      <p:grpSpPr>
        <a:xfrm>
          <a:off x="0" y="0"/>
          <a:ext cx="0" cy="0"/>
          <a:chOff x="0" y="0"/>
          <a:chExt cx="0" cy="0"/>
        </a:xfrm>
      </p:grpSpPr>
      <p:sp>
        <p:nvSpPr>
          <p:cNvPr id="137" name="Google Shape;137;p27"/>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8" name="Google Shape;138;p27"/>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39" name="Google Shape;139;p27"/>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0" name="Google Shape;140;p27"/>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1" name="Google Shape;141;p27"/>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2" name="Google Shape;142;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7" name="Google Shape;147;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 name="Google Shape;149;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2" name="Google Shape;152;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3" name="Google Shape;153;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6" name="Google Shape;156;p30"/>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57" name="Google Shape;157;p3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58" name="Google Shape;158;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 name="Google Shape;159;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0" name="Google Shape;160;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1"/>
        <p:cNvGrpSpPr/>
        <p:nvPr/>
      </p:nvGrpSpPr>
      <p:grpSpPr>
        <a:xfrm>
          <a:off x="0" y="0"/>
          <a:ext cx="0" cy="0"/>
          <a:chOff x="0" y="0"/>
          <a:chExt cx="0" cy="0"/>
        </a:xfrm>
      </p:grpSpPr>
      <p:sp>
        <p:nvSpPr>
          <p:cNvPr id="162" name="Google Shape;162;p3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3" name="Google Shape;163;p31"/>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64" name="Google Shape;164;p31"/>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65" name="Google Shape;165;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6" name="Google Shape;166;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0" name="Google Shape;170;p32"/>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1" name="Google Shape;17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 name="Google Shape;17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 name="Google Shape;17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3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7" name="Google Shape;177;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
        <p:cNvGrpSpPr/>
        <p:nvPr/>
      </p:nvGrpSpPr>
      <p:grpSpPr>
        <a:xfrm>
          <a:off x="0" y="0"/>
          <a:ext cx="0" cy="0"/>
          <a:chOff x="0" y="0"/>
          <a:chExt cx="0" cy="0"/>
        </a:xfrm>
      </p:grpSpPr>
      <p:sp>
        <p:nvSpPr>
          <p:cNvPr id="187" name="Google Shape;187;p35"/>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2"/>
        <p:cNvGrpSpPr/>
        <p:nvPr/>
      </p:nvGrpSpPr>
      <p:grpSpPr>
        <a:xfrm>
          <a:off x="0" y="0"/>
          <a:ext cx="0" cy="0"/>
          <a:chOff x="0" y="0"/>
          <a:chExt cx="0" cy="0"/>
        </a:xfrm>
      </p:grpSpPr>
      <p:sp>
        <p:nvSpPr>
          <p:cNvPr id="193" name="Google Shape;193;p37"/>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4" name="Google Shape;194;p37"/>
          <p:cNvSpPr txBox="1">
            <a:spLocks noGrp="1"/>
          </p:cNvSpPr>
          <p:nvPr>
            <p:ph type="body" idx="1"/>
          </p:nvPr>
        </p:nvSpPr>
        <p:spPr>
          <a:xfrm rot="5400000">
            <a:off x="3028712" y="-857100"/>
            <a:ext cx="3084900" cy="7770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95" name="Google Shape;195;p37"/>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6"/>
        <p:cNvGrpSpPr/>
        <p:nvPr/>
      </p:nvGrpSpPr>
      <p:grpSpPr>
        <a:xfrm>
          <a:off x="0" y="0"/>
          <a:ext cx="0" cy="0"/>
          <a:chOff x="0" y="0"/>
          <a:chExt cx="0" cy="0"/>
        </a:xfrm>
      </p:grpSpPr>
      <p:sp>
        <p:nvSpPr>
          <p:cNvPr id="197" name="Google Shape;197;p38"/>
          <p:cNvSpPr txBox="1">
            <a:spLocks noGrp="1"/>
          </p:cNvSpPr>
          <p:nvPr>
            <p:ph type="title"/>
          </p:nvPr>
        </p:nvSpPr>
        <p:spPr>
          <a:xfrm>
            <a:off x="1792288" y="3600450"/>
            <a:ext cx="5486400" cy="425100"/>
          </a:xfrm>
          <a:prstGeom prst="rect">
            <a:avLst/>
          </a:prstGeom>
          <a:noFill/>
          <a:ln>
            <a:noFill/>
          </a:ln>
        </p:spPr>
        <p:txBody>
          <a:bodyPr spcFirstLastPara="1" wrap="square" lIns="90000" tIns="46800" rIns="90000" bIns="46800" anchor="b" anchorCtr="0"/>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8" name="Google Shape;198;p38"/>
          <p:cNvSpPr>
            <a:spLocks noGrp="1"/>
          </p:cNvSpPr>
          <p:nvPr>
            <p:ph type="pic" idx="2"/>
          </p:nvPr>
        </p:nvSpPr>
        <p:spPr>
          <a:xfrm>
            <a:off x="1792288" y="459581"/>
            <a:ext cx="5486400" cy="3086100"/>
          </a:xfrm>
          <a:prstGeom prst="rect">
            <a:avLst/>
          </a:prstGeom>
          <a:noFill/>
          <a:ln>
            <a:noFill/>
          </a:ln>
        </p:spPr>
        <p:txBody>
          <a:bodyPr spcFirstLastPara="1" wrap="square" lIns="90000" tIns="46800" rIns="90000" bIns="46800" anchor="t" anchorCtr="0"/>
          <a:lstStyle>
            <a:lvl1pPr marR="0" lvl="0" algn="l" rtl="0">
              <a:spcBef>
                <a:spcPts val="800"/>
              </a:spcBef>
              <a:spcAft>
                <a:spcPts val="0"/>
              </a:spcAft>
              <a:buClr>
                <a:srgbClr val="000000"/>
              </a:buClr>
              <a:buSzPts val="3200"/>
              <a:buFont typeface="Times New Roman"/>
              <a:buNone/>
              <a:defRPr sz="3200" b="0" i="0" u="none" strike="noStrike" cap="none">
                <a:solidFill>
                  <a:srgbClr val="000000"/>
                </a:solidFill>
                <a:highlight>
                  <a:srgbClr val="000000"/>
                </a:highlight>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9" name="Google Shape;199;p38"/>
          <p:cNvSpPr txBox="1">
            <a:spLocks noGrp="1"/>
          </p:cNvSpPr>
          <p:nvPr>
            <p:ph type="body" idx="1"/>
          </p:nvPr>
        </p:nvSpPr>
        <p:spPr>
          <a:xfrm>
            <a:off x="1792288" y="4025503"/>
            <a:ext cx="5486400" cy="6036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Clr>
                <a:srgbClr val="000000"/>
              </a:buClr>
              <a:buSzPts val="1400"/>
              <a:buFont typeface="Times New Roman"/>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
        <p:nvSpPr>
          <p:cNvPr id="200" name="Google Shape;200;p38"/>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457200" y="204788"/>
            <a:ext cx="3008400" cy="871500"/>
          </a:xfrm>
          <a:prstGeom prst="rect">
            <a:avLst/>
          </a:prstGeom>
          <a:noFill/>
          <a:ln>
            <a:noFill/>
          </a:ln>
        </p:spPr>
        <p:txBody>
          <a:bodyPr spcFirstLastPara="1" wrap="square" lIns="90000" tIns="46800" rIns="90000" bIns="46800" anchor="b" anchorCtr="0"/>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3" name="Google Shape;203;p39"/>
          <p:cNvSpPr txBox="1">
            <a:spLocks noGrp="1"/>
          </p:cNvSpPr>
          <p:nvPr>
            <p:ph type="body" idx="1"/>
          </p:nvPr>
        </p:nvSpPr>
        <p:spPr>
          <a:xfrm>
            <a:off x="3575050" y="204788"/>
            <a:ext cx="5111700" cy="4389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3200"/>
            </a:lvl1pPr>
            <a:lvl2pPr marL="914400" lvl="1" indent="-406400" algn="l" rtl="0">
              <a:spcBef>
                <a:spcPts val="560"/>
              </a:spcBef>
              <a:spcAft>
                <a:spcPts val="0"/>
              </a:spcAft>
              <a:buClr>
                <a:schemeClr val="dk1"/>
              </a:buClr>
              <a:buSzPts val="2800"/>
              <a:buFont typeface="Arial"/>
              <a:buChar char="–"/>
              <a:defRPr sz="2800"/>
            </a:lvl2pPr>
            <a:lvl3pPr marL="1371600" lvl="2" indent="-381000" algn="l" rtl="0">
              <a:spcBef>
                <a:spcPts val="480"/>
              </a:spcBef>
              <a:spcAft>
                <a:spcPts val="0"/>
              </a:spcAft>
              <a:buClr>
                <a:schemeClr val="dk1"/>
              </a:buClr>
              <a:buSzPts val="2400"/>
              <a:buFont typeface="Arial"/>
              <a:buChar char="•"/>
              <a:defRPr sz="2400"/>
            </a:lvl3pPr>
            <a:lvl4pPr marL="1828800" lvl="3" indent="-355600" algn="l" rtl="0">
              <a:spcBef>
                <a:spcPts val="400"/>
              </a:spcBef>
              <a:spcAft>
                <a:spcPts val="0"/>
              </a:spcAft>
              <a:buClr>
                <a:schemeClr val="dk1"/>
              </a:buClr>
              <a:buSzPts val="2000"/>
              <a:buFont typeface="Arial"/>
              <a:buChar char="–"/>
              <a:defRPr sz="2000"/>
            </a:lvl4pPr>
            <a:lvl5pPr marL="2286000" lvl="4" indent="-355600" algn="l" rtl="0">
              <a:spcBef>
                <a:spcPts val="400"/>
              </a:spcBef>
              <a:spcAft>
                <a:spcPts val="0"/>
              </a:spcAft>
              <a:buClr>
                <a:schemeClr val="dk1"/>
              </a:buClr>
              <a:buSzPts val="2000"/>
              <a:buFont typeface="Arial"/>
              <a:buChar char="»"/>
              <a:defRPr sz="2000"/>
            </a:lvl5pPr>
            <a:lvl6pPr marL="2743200" lvl="5" indent="-355600" algn="l" rtl="0">
              <a:spcBef>
                <a:spcPts val="400"/>
              </a:spcBef>
              <a:spcAft>
                <a:spcPts val="0"/>
              </a:spcAft>
              <a:buClr>
                <a:schemeClr val="dk1"/>
              </a:buClr>
              <a:buSzPts val="2000"/>
              <a:buFont typeface="Arial"/>
              <a:buChar char="»"/>
              <a:defRPr sz="2000"/>
            </a:lvl6pPr>
            <a:lvl7pPr marL="3200400" lvl="6" indent="-355600" algn="l" rtl="0">
              <a:spcBef>
                <a:spcPts val="400"/>
              </a:spcBef>
              <a:spcAft>
                <a:spcPts val="0"/>
              </a:spcAft>
              <a:buClr>
                <a:schemeClr val="dk1"/>
              </a:buClr>
              <a:buSzPts val="2000"/>
              <a:buFont typeface="Arial"/>
              <a:buChar char="»"/>
              <a:defRPr sz="2000"/>
            </a:lvl7pPr>
            <a:lvl8pPr marL="3657600" lvl="7" indent="-355600" algn="l" rtl="0">
              <a:spcBef>
                <a:spcPts val="400"/>
              </a:spcBef>
              <a:spcAft>
                <a:spcPts val="0"/>
              </a:spcAft>
              <a:buClr>
                <a:schemeClr val="dk1"/>
              </a:buClr>
              <a:buSzPts val="2000"/>
              <a:buFont typeface="Arial"/>
              <a:buChar char="»"/>
              <a:defRPr sz="2000"/>
            </a:lvl8pPr>
            <a:lvl9pPr marL="4114800" lvl="8" indent="-355600" algn="l" rtl="0">
              <a:spcBef>
                <a:spcPts val="400"/>
              </a:spcBef>
              <a:spcAft>
                <a:spcPts val="0"/>
              </a:spcAft>
              <a:buClr>
                <a:schemeClr val="dk1"/>
              </a:buClr>
              <a:buSzPts val="2000"/>
              <a:buFont typeface="Arial"/>
              <a:buChar char="»"/>
              <a:defRPr sz="2000"/>
            </a:lvl9pPr>
          </a:lstStyle>
          <a:p>
            <a:endParaRPr/>
          </a:p>
        </p:txBody>
      </p:sp>
      <p:sp>
        <p:nvSpPr>
          <p:cNvPr id="204" name="Google Shape;204;p39"/>
          <p:cNvSpPr txBox="1">
            <a:spLocks noGrp="1"/>
          </p:cNvSpPr>
          <p:nvPr>
            <p:ph type="body" idx="2"/>
          </p:nvPr>
        </p:nvSpPr>
        <p:spPr>
          <a:xfrm>
            <a:off x="457200" y="1076325"/>
            <a:ext cx="3008400" cy="35184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Clr>
                <a:srgbClr val="000000"/>
              </a:buClr>
              <a:buSzPts val="1400"/>
              <a:buFont typeface="Times New Roman"/>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
        <p:nvSpPr>
          <p:cNvPr id="205" name="Google Shape;205;p39"/>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6"/>
        <p:cNvGrpSpPr/>
        <p:nvPr/>
      </p:nvGrpSpPr>
      <p:grpSpPr>
        <a:xfrm>
          <a:off x="0" y="0"/>
          <a:ext cx="0" cy="0"/>
          <a:chOff x="0" y="0"/>
          <a:chExt cx="0" cy="0"/>
        </a:xfrm>
      </p:grpSpPr>
      <p:sp>
        <p:nvSpPr>
          <p:cNvPr id="207" name="Google Shape;207;p40"/>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8" name="Google Shape;208;p40"/>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9"/>
        <p:cNvGrpSpPr/>
        <p:nvPr/>
      </p:nvGrpSpPr>
      <p:grpSpPr>
        <a:xfrm>
          <a:off x="0" y="0"/>
          <a:ext cx="0" cy="0"/>
          <a:chOff x="0" y="0"/>
          <a:chExt cx="0" cy="0"/>
        </a:xfrm>
      </p:grpSpPr>
      <p:sp>
        <p:nvSpPr>
          <p:cNvPr id="210" name="Google Shape;210;p41"/>
          <p:cNvSpPr txBox="1">
            <a:spLocks noGrp="1"/>
          </p:cNvSpPr>
          <p:nvPr>
            <p:ph type="title"/>
          </p:nvPr>
        </p:nvSpPr>
        <p:spPr>
          <a:xfrm>
            <a:off x="457200" y="205978"/>
            <a:ext cx="8229600" cy="8574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1" name="Google Shape;211;p41"/>
          <p:cNvSpPr txBox="1">
            <a:spLocks noGrp="1"/>
          </p:cNvSpPr>
          <p:nvPr>
            <p:ph type="body" idx="1"/>
          </p:nvPr>
        </p:nvSpPr>
        <p:spPr>
          <a:xfrm>
            <a:off x="457200" y="1151335"/>
            <a:ext cx="4040100" cy="479700"/>
          </a:xfrm>
          <a:prstGeom prst="rect">
            <a:avLst/>
          </a:prstGeom>
          <a:noFill/>
          <a:ln>
            <a:noFill/>
          </a:ln>
        </p:spPr>
        <p:txBody>
          <a:bodyPr spcFirstLastPara="1" wrap="square" lIns="90000" tIns="46800" rIns="90000" bIns="46800" anchor="b" anchorCtr="0"/>
          <a:lstStyle>
            <a:lvl1pPr marL="457200" lvl="0" indent="-228600" algn="l" rtl="0">
              <a:spcBef>
                <a:spcPts val="800"/>
              </a:spcBef>
              <a:spcAft>
                <a:spcPts val="0"/>
              </a:spcAft>
              <a:buClr>
                <a:srgbClr val="000000"/>
              </a:buClr>
              <a:buSzPts val="2400"/>
              <a:buFont typeface="Times New Roman"/>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212" name="Google Shape;212;p41"/>
          <p:cNvSpPr txBox="1">
            <a:spLocks noGrp="1"/>
          </p:cNvSpPr>
          <p:nvPr>
            <p:ph type="body" idx="2"/>
          </p:nvPr>
        </p:nvSpPr>
        <p:spPr>
          <a:xfrm>
            <a:off x="457200" y="1631156"/>
            <a:ext cx="4040100" cy="29634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213" name="Google Shape;213;p41"/>
          <p:cNvSpPr txBox="1">
            <a:spLocks noGrp="1"/>
          </p:cNvSpPr>
          <p:nvPr>
            <p:ph type="body" idx="3"/>
          </p:nvPr>
        </p:nvSpPr>
        <p:spPr>
          <a:xfrm>
            <a:off x="4645025" y="1151335"/>
            <a:ext cx="4041900" cy="479700"/>
          </a:xfrm>
          <a:prstGeom prst="rect">
            <a:avLst/>
          </a:prstGeom>
          <a:noFill/>
          <a:ln>
            <a:noFill/>
          </a:ln>
        </p:spPr>
        <p:txBody>
          <a:bodyPr spcFirstLastPara="1" wrap="square" lIns="90000" tIns="46800" rIns="90000" bIns="46800" anchor="b" anchorCtr="0"/>
          <a:lstStyle>
            <a:lvl1pPr marL="457200" lvl="0" indent="-228600" algn="l" rtl="0">
              <a:spcBef>
                <a:spcPts val="800"/>
              </a:spcBef>
              <a:spcAft>
                <a:spcPts val="0"/>
              </a:spcAft>
              <a:buClr>
                <a:srgbClr val="000000"/>
              </a:buClr>
              <a:buSzPts val="2400"/>
              <a:buFont typeface="Times New Roman"/>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214" name="Google Shape;214;p41"/>
          <p:cNvSpPr txBox="1">
            <a:spLocks noGrp="1"/>
          </p:cNvSpPr>
          <p:nvPr>
            <p:ph type="body" idx="4"/>
          </p:nvPr>
        </p:nvSpPr>
        <p:spPr>
          <a:xfrm>
            <a:off x="4645025" y="1631156"/>
            <a:ext cx="4041900" cy="29634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215" name="Google Shape;215;p41"/>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6"/>
        <p:cNvGrpSpPr/>
        <p:nvPr/>
      </p:nvGrpSpPr>
      <p:grpSpPr>
        <a:xfrm>
          <a:off x="0" y="0"/>
          <a:ext cx="0" cy="0"/>
          <a:chOff x="0" y="0"/>
          <a:chExt cx="0" cy="0"/>
        </a:xfrm>
      </p:grpSpPr>
      <p:sp>
        <p:nvSpPr>
          <p:cNvPr id="217" name="Google Shape;217;p42"/>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8" name="Google Shape;218;p42"/>
          <p:cNvSpPr txBox="1">
            <a:spLocks noGrp="1"/>
          </p:cNvSpPr>
          <p:nvPr>
            <p:ph type="body" idx="1"/>
          </p:nvPr>
        </p:nvSpPr>
        <p:spPr>
          <a:xfrm>
            <a:off x="685800" y="1485900"/>
            <a:ext cx="3808500" cy="3084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219" name="Google Shape;219;p42"/>
          <p:cNvSpPr txBox="1">
            <a:spLocks noGrp="1"/>
          </p:cNvSpPr>
          <p:nvPr>
            <p:ph type="body" idx="2"/>
          </p:nvPr>
        </p:nvSpPr>
        <p:spPr>
          <a:xfrm>
            <a:off x="4646613" y="1485900"/>
            <a:ext cx="3810000" cy="3084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220" name="Google Shape;220;p42"/>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1"/>
        <p:cNvGrpSpPr/>
        <p:nvPr/>
      </p:nvGrpSpPr>
      <p:grpSpPr>
        <a:xfrm>
          <a:off x="0" y="0"/>
          <a:ext cx="0" cy="0"/>
          <a:chOff x="0" y="0"/>
          <a:chExt cx="0" cy="0"/>
        </a:xfrm>
      </p:grpSpPr>
      <p:sp>
        <p:nvSpPr>
          <p:cNvPr id="222" name="Google Shape;222;p43"/>
          <p:cNvSpPr txBox="1">
            <a:spLocks noGrp="1"/>
          </p:cNvSpPr>
          <p:nvPr>
            <p:ph type="title"/>
          </p:nvPr>
        </p:nvSpPr>
        <p:spPr>
          <a:xfrm>
            <a:off x="722313" y="3305175"/>
            <a:ext cx="7772400" cy="1021500"/>
          </a:xfrm>
          <a:prstGeom prst="rect">
            <a:avLst/>
          </a:prstGeom>
          <a:noFill/>
          <a:ln>
            <a:noFill/>
          </a:ln>
        </p:spPr>
        <p:txBody>
          <a:bodyPr spcFirstLastPara="1" wrap="square" lIns="90000" tIns="46800" rIns="90000" bIns="46800" anchor="t" anchorCtr="0"/>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43"/>
          <p:cNvSpPr txBox="1">
            <a:spLocks noGrp="1"/>
          </p:cNvSpPr>
          <p:nvPr>
            <p:ph type="body" idx="1"/>
          </p:nvPr>
        </p:nvSpPr>
        <p:spPr>
          <a:xfrm>
            <a:off x="722313" y="2180035"/>
            <a:ext cx="7772400" cy="1125000"/>
          </a:xfrm>
          <a:prstGeom prst="rect">
            <a:avLst/>
          </a:prstGeom>
          <a:noFill/>
          <a:ln>
            <a:noFill/>
          </a:ln>
        </p:spPr>
        <p:txBody>
          <a:bodyPr spcFirstLastPara="1" wrap="square" lIns="90000" tIns="46800" rIns="90000" bIns="46800" anchor="b" anchorCtr="0"/>
          <a:lstStyle>
            <a:lvl1pPr marL="457200" lvl="0" indent="-228600" algn="l" rtl="0">
              <a:spcBef>
                <a:spcPts val="800"/>
              </a:spcBef>
              <a:spcAft>
                <a:spcPts val="0"/>
              </a:spcAft>
              <a:buClr>
                <a:srgbClr val="888888"/>
              </a:buClr>
              <a:buSzPts val="2000"/>
              <a:buFont typeface="Times New Roman"/>
              <a:buNone/>
              <a:defRPr sz="2000">
                <a:solidFill>
                  <a:srgbClr val="888888"/>
                </a:solidFill>
              </a:defRPr>
            </a:lvl1pPr>
            <a:lvl2pPr marL="914400" lvl="1" indent="-228600" algn="l" rtl="0">
              <a:spcBef>
                <a:spcPts val="360"/>
              </a:spcBef>
              <a:spcAft>
                <a:spcPts val="0"/>
              </a:spcAft>
              <a:buClr>
                <a:srgbClr val="888888"/>
              </a:buClr>
              <a:buSzPts val="1800"/>
              <a:buFont typeface="Arial"/>
              <a:buNone/>
              <a:defRPr sz="1800">
                <a:solidFill>
                  <a:srgbClr val="888888"/>
                </a:solidFill>
              </a:defRPr>
            </a:lvl2pPr>
            <a:lvl3pPr marL="1371600" lvl="2" indent="-228600" algn="l" rtl="0">
              <a:spcBef>
                <a:spcPts val="320"/>
              </a:spcBef>
              <a:spcAft>
                <a:spcPts val="0"/>
              </a:spcAft>
              <a:buClr>
                <a:srgbClr val="888888"/>
              </a:buClr>
              <a:buSzPts val="1600"/>
              <a:buFont typeface="Arial"/>
              <a:buNone/>
              <a:defRPr sz="1600">
                <a:solidFill>
                  <a:srgbClr val="888888"/>
                </a:solidFill>
              </a:defRPr>
            </a:lvl3pPr>
            <a:lvl4pPr marL="1828800" lvl="3" indent="-228600" algn="l" rtl="0">
              <a:spcBef>
                <a:spcPts val="280"/>
              </a:spcBef>
              <a:spcAft>
                <a:spcPts val="0"/>
              </a:spcAft>
              <a:buClr>
                <a:srgbClr val="888888"/>
              </a:buClr>
              <a:buSzPts val="1400"/>
              <a:buFont typeface="Arial"/>
              <a:buNone/>
              <a:defRPr sz="1400">
                <a:solidFill>
                  <a:srgbClr val="888888"/>
                </a:solidFill>
              </a:defRPr>
            </a:lvl4pPr>
            <a:lvl5pPr marL="2286000" lvl="4" indent="-228600" algn="l" rtl="0">
              <a:spcBef>
                <a:spcPts val="280"/>
              </a:spcBef>
              <a:spcAft>
                <a:spcPts val="0"/>
              </a:spcAft>
              <a:buClr>
                <a:srgbClr val="888888"/>
              </a:buClr>
              <a:buSzPts val="1400"/>
              <a:buFont typeface="Arial"/>
              <a:buNone/>
              <a:defRPr sz="1400">
                <a:solidFill>
                  <a:srgbClr val="888888"/>
                </a:solidFill>
              </a:defRPr>
            </a:lvl5pPr>
            <a:lvl6pPr marL="2743200" lvl="5" indent="-228600" algn="l" rtl="0">
              <a:spcBef>
                <a:spcPts val="280"/>
              </a:spcBef>
              <a:spcAft>
                <a:spcPts val="0"/>
              </a:spcAft>
              <a:buClr>
                <a:srgbClr val="888888"/>
              </a:buClr>
              <a:buSzPts val="1400"/>
              <a:buFont typeface="Arial"/>
              <a:buNone/>
              <a:defRPr sz="1400">
                <a:solidFill>
                  <a:srgbClr val="888888"/>
                </a:solidFill>
              </a:defRPr>
            </a:lvl6pPr>
            <a:lvl7pPr marL="3200400" lvl="6" indent="-228600" algn="l" rtl="0">
              <a:spcBef>
                <a:spcPts val="280"/>
              </a:spcBef>
              <a:spcAft>
                <a:spcPts val="0"/>
              </a:spcAft>
              <a:buClr>
                <a:srgbClr val="888888"/>
              </a:buClr>
              <a:buSzPts val="1400"/>
              <a:buFont typeface="Arial"/>
              <a:buNone/>
              <a:defRPr sz="1400">
                <a:solidFill>
                  <a:srgbClr val="888888"/>
                </a:solidFill>
              </a:defRPr>
            </a:lvl7pPr>
            <a:lvl8pPr marL="3657600" lvl="7" indent="-228600" algn="l" rtl="0">
              <a:spcBef>
                <a:spcPts val="280"/>
              </a:spcBef>
              <a:spcAft>
                <a:spcPts val="0"/>
              </a:spcAft>
              <a:buClr>
                <a:srgbClr val="888888"/>
              </a:buClr>
              <a:buSzPts val="1400"/>
              <a:buFont typeface="Arial"/>
              <a:buNone/>
              <a:defRPr sz="1400">
                <a:solidFill>
                  <a:srgbClr val="888888"/>
                </a:solidFill>
              </a:defRPr>
            </a:lvl8pPr>
            <a:lvl9pPr marL="4114800" lvl="8" indent="-228600" algn="l" rtl="0">
              <a:spcBef>
                <a:spcPts val="280"/>
              </a:spcBef>
              <a:spcAft>
                <a:spcPts val="0"/>
              </a:spcAft>
              <a:buClr>
                <a:srgbClr val="888888"/>
              </a:buClr>
              <a:buSzPts val="1400"/>
              <a:buFont typeface="Arial"/>
              <a:buNone/>
              <a:defRPr sz="1400">
                <a:solidFill>
                  <a:srgbClr val="888888"/>
                </a:solidFill>
              </a:defRPr>
            </a:lvl9pPr>
          </a:lstStyle>
          <a:p>
            <a:endParaRPr/>
          </a:p>
        </p:txBody>
      </p:sp>
      <p:sp>
        <p:nvSpPr>
          <p:cNvPr id="224" name="Google Shape;224;p43"/>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5"/>
        <p:cNvGrpSpPr/>
        <p:nvPr/>
      </p:nvGrpSpPr>
      <p:grpSpPr>
        <a:xfrm>
          <a:off x="0" y="0"/>
          <a:ext cx="0" cy="0"/>
          <a:chOff x="0" y="0"/>
          <a:chExt cx="0" cy="0"/>
        </a:xfrm>
      </p:grpSpPr>
      <p:sp>
        <p:nvSpPr>
          <p:cNvPr id="226" name="Google Shape;226;p44"/>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7" name="Google Shape;227;p44"/>
          <p:cNvSpPr txBox="1">
            <a:spLocks noGrp="1"/>
          </p:cNvSpPr>
          <p:nvPr>
            <p:ph type="body" idx="1"/>
          </p:nvPr>
        </p:nvSpPr>
        <p:spPr>
          <a:xfrm>
            <a:off x="685800" y="1485900"/>
            <a:ext cx="7770900" cy="3084900"/>
          </a:xfrm>
          <a:prstGeom prst="rect">
            <a:avLst/>
          </a:prstGeom>
          <a:noFill/>
          <a:ln>
            <a:noFill/>
          </a:ln>
        </p:spPr>
        <p:txBody>
          <a:bodyPr spcFirstLastPara="1" wrap="square" lIns="90000" tIns="46800" rIns="90000" bIns="46800" anchor="t" anchorCtr="0"/>
          <a:lstStyle>
            <a:lvl1pPr marL="457200" lvl="0" indent="-228600" algn="l" rtl="0">
              <a:spcBef>
                <a:spcPts val="800"/>
              </a:spcBef>
              <a:spcAft>
                <a:spcPts val="0"/>
              </a:spcAft>
              <a:buSzPts val="1400"/>
              <a:buNone/>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28" name="Google Shape;228;p44"/>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9"/>
        <p:cNvGrpSpPr/>
        <p:nvPr/>
      </p:nvGrpSpPr>
      <p:grpSpPr>
        <a:xfrm>
          <a:off x="0" y="0"/>
          <a:ext cx="0" cy="0"/>
          <a:chOff x="0" y="0"/>
          <a:chExt cx="0" cy="0"/>
        </a:xfrm>
      </p:grpSpPr>
      <p:sp>
        <p:nvSpPr>
          <p:cNvPr id="230" name="Google Shape;230;p45"/>
          <p:cNvSpPr txBox="1">
            <a:spLocks noGrp="1"/>
          </p:cNvSpPr>
          <p:nvPr>
            <p:ph type="ctrTitle"/>
          </p:nvPr>
        </p:nvSpPr>
        <p:spPr>
          <a:xfrm>
            <a:off x="685800" y="1597819"/>
            <a:ext cx="7772400" cy="1102500"/>
          </a:xfrm>
          <a:prstGeom prst="rect">
            <a:avLst/>
          </a:prstGeom>
          <a:noFill/>
          <a:ln>
            <a:noFill/>
          </a:ln>
        </p:spPr>
        <p:txBody>
          <a:bodyPr spcFirstLastPara="1" wrap="square" lIns="90000" tIns="46800" rIns="90000" bIns="468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45"/>
          <p:cNvSpPr txBox="1">
            <a:spLocks noGrp="1"/>
          </p:cNvSpPr>
          <p:nvPr>
            <p:ph type="subTitle" idx="1"/>
          </p:nvPr>
        </p:nvSpPr>
        <p:spPr>
          <a:xfrm>
            <a:off x="1371600" y="2914650"/>
            <a:ext cx="6400800" cy="1314600"/>
          </a:xfrm>
          <a:prstGeom prst="rect">
            <a:avLst/>
          </a:prstGeom>
          <a:noFill/>
          <a:ln>
            <a:noFill/>
          </a:ln>
        </p:spPr>
        <p:txBody>
          <a:bodyPr spcFirstLastPara="1" wrap="square" lIns="90000" tIns="46800" rIns="90000" bIns="46800" anchor="t" anchorCtr="0"/>
          <a:lstStyle>
            <a:lvl1pPr lvl="0" algn="ctr" rtl="0">
              <a:spcBef>
                <a:spcPts val="800"/>
              </a:spcBef>
              <a:spcAft>
                <a:spcPts val="0"/>
              </a:spcAft>
              <a:buClr>
                <a:srgbClr val="888888"/>
              </a:buClr>
              <a:buSzPts val="3200"/>
              <a:buFont typeface="Times New Roman"/>
              <a:buNone/>
              <a:defRPr>
                <a:solidFill>
                  <a:srgbClr val="888888"/>
                </a:solidFill>
              </a:defRPr>
            </a:lvl1pPr>
            <a:lvl2pPr lvl="1" algn="ctr" rtl="0">
              <a:spcBef>
                <a:spcPts val="560"/>
              </a:spcBef>
              <a:spcAft>
                <a:spcPts val="0"/>
              </a:spcAft>
              <a:buClr>
                <a:srgbClr val="888888"/>
              </a:buClr>
              <a:buSzPts val="2800"/>
              <a:buFont typeface="Arial"/>
              <a:buNone/>
              <a:defRPr>
                <a:solidFill>
                  <a:srgbClr val="888888"/>
                </a:solidFill>
              </a:defRPr>
            </a:lvl2pPr>
            <a:lvl3pPr lvl="2" algn="ctr" rtl="0">
              <a:spcBef>
                <a:spcPts val="480"/>
              </a:spcBef>
              <a:spcAft>
                <a:spcPts val="0"/>
              </a:spcAft>
              <a:buClr>
                <a:srgbClr val="888888"/>
              </a:buClr>
              <a:buSzPts val="2400"/>
              <a:buFont typeface="Arial"/>
              <a:buNone/>
              <a:defRPr>
                <a:solidFill>
                  <a:srgbClr val="888888"/>
                </a:solidFill>
              </a:defRPr>
            </a:lvl3pPr>
            <a:lvl4pPr lvl="3" algn="ctr" rtl="0">
              <a:spcBef>
                <a:spcPts val="400"/>
              </a:spcBef>
              <a:spcAft>
                <a:spcPts val="0"/>
              </a:spcAft>
              <a:buClr>
                <a:srgbClr val="888888"/>
              </a:buClr>
              <a:buSzPts val="2000"/>
              <a:buFont typeface="Arial"/>
              <a:buNone/>
              <a:defRPr>
                <a:solidFill>
                  <a:srgbClr val="888888"/>
                </a:solidFill>
              </a:defRPr>
            </a:lvl4pPr>
            <a:lvl5pPr lvl="4" algn="ctr" rtl="0">
              <a:spcBef>
                <a:spcPts val="400"/>
              </a:spcBef>
              <a:spcAft>
                <a:spcPts val="0"/>
              </a:spcAft>
              <a:buClr>
                <a:srgbClr val="888888"/>
              </a:buClr>
              <a:buSzPts val="2000"/>
              <a:buFont typeface="Arial"/>
              <a:buNone/>
              <a:defRPr>
                <a:solidFill>
                  <a:srgbClr val="888888"/>
                </a:solidFill>
              </a:defRPr>
            </a:lvl5pPr>
            <a:lvl6pPr lvl="5" algn="ctr" rtl="0">
              <a:spcBef>
                <a:spcPts val="400"/>
              </a:spcBef>
              <a:spcAft>
                <a:spcPts val="0"/>
              </a:spcAft>
              <a:buClr>
                <a:srgbClr val="888888"/>
              </a:buClr>
              <a:buSzPts val="2000"/>
              <a:buFont typeface="Arial"/>
              <a:buNone/>
              <a:defRPr>
                <a:solidFill>
                  <a:srgbClr val="888888"/>
                </a:solidFill>
              </a:defRPr>
            </a:lvl6pPr>
            <a:lvl7pPr lvl="6" algn="ctr" rtl="0">
              <a:spcBef>
                <a:spcPts val="400"/>
              </a:spcBef>
              <a:spcAft>
                <a:spcPts val="0"/>
              </a:spcAft>
              <a:buClr>
                <a:srgbClr val="888888"/>
              </a:buClr>
              <a:buSzPts val="2000"/>
              <a:buFont typeface="Arial"/>
              <a:buNone/>
              <a:defRPr>
                <a:solidFill>
                  <a:srgbClr val="888888"/>
                </a:solidFill>
              </a:defRPr>
            </a:lvl7pPr>
            <a:lvl8pPr lvl="7" algn="ctr" rtl="0">
              <a:spcBef>
                <a:spcPts val="400"/>
              </a:spcBef>
              <a:spcAft>
                <a:spcPts val="0"/>
              </a:spcAft>
              <a:buClr>
                <a:srgbClr val="888888"/>
              </a:buClr>
              <a:buSzPts val="2000"/>
              <a:buFont typeface="Arial"/>
              <a:buNone/>
              <a:defRPr>
                <a:solidFill>
                  <a:srgbClr val="888888"/>
                </a:solidFill>
              </a:defRPr>
            </a:lvl8pPr>
            <a:lvl9pPr lvl="8" algn="ctr" rtl="0">
              <a:spcBef>
                <a:spcPts val="400"/>
              </a:spcBef>
              <a:spcAft>
                <a:spcPts val="0"/>
              </a:spcAft>
              <a:buClr>
                <a:srgbClr val="888888"/>
              </a:buClr>
              <a:buSzPts val="2000"/>
              <a:buFont typeface="Arial"/>
              <a:buNone/>
              <a:defRPr>
                <a:solidFill>
                  <a:srgbClr val="888888"/>
                </a:solidFill>
              </a:defRPr>
            </a:lvl9pPr>
          </a:lstStyle>
          <a:p>
            <a:endParaRPr/>
          </a:p>
        </p:txBody>
      </p:sp>
      <p:sp>
        <p:nvSpPr>
          <p:cNvPr id="232" name="Google Shape;232;p45"/>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37784" y="71732"/>
            <a:ext cx="8282588" cy="455463"/>
          </a:xfrm>
          <a:prstGeom prst="rect">
            <a:avLst/>
          </a:prstGeom>
          <a:noFill/>
          <a:ln>
            <a:noFill/>
          </a:ln>
        </p:spPr>
        <p:txBody>
          <a:bodyPr spcFirstLastPara="1" wrap="square" lIns="48225" tIns="24100" rIns="48225" bIns="24100" anchor="b" anchorCtr="0"/>
          <a:lstStyle>
            <a:lvl1pPr marR="0" lvl="0" algn="l" rtl="0">
              <a:lnSpc>
                <a:spcPct val="90000"/>
              </a:lnSpc>
              <a:spcBef>
                <a:spcPts val="0"/>
              </a:spcBef>
              <a:spcAft>
                <a:spcPts val="0"/>
              </a:spcAft>
              <a:buClr>
                <a:srgbClr val="1E64C8"/>
              </a:buClr>
              <a:buSzPts val="2800"/>
              <a:buFont typeface="Arial"/>
              <a:buNone/>
              <a:defRPr sz="2800" b="0" i="0" u="sng" strike="noStrike" cap="none">
                <a:solidFill>
                  <a:srgbClr val="1E64C8"/>
                </a:solidFill>
                <a:latin typeface="Arial"/>
                <a:ea typeface="Arial"/>
                <a:cs typeface="Arial"/>
                <a:sym typeface="Arial"/>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440794" y="629840"/>
            <a:ext cx="8279578" cy="3531094"/>
          </a:xfrm>
          <a:prstGeom prst="rect">
            <a:avLst/>
          </a:prstGeom>
          <a:noFill/>
          <a:ln>
            <a:noFill/>
          </a:ln>
        </p:spPr>
        <p:txBody>
          <a:bodyPr spcFirstLastPara="1" wrap="square" lIns="48225" tIns="24100" rIns="48225" bIns="24100" anchor="t" anchorCtr="0"/>
          <a:lstStyle>
            <a:lvl1pPr marL="457200" marR="0" lvl="0" indent="-228600"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1pPr>
            <a:lvl2pPr marL="914400" marR="0" lvl="1" indent="-387350"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L="1371600" marR="0" lvl="2" indent="-387350"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L="1828800" marR="0" lvl="3" indent="-387350" algn="l" rtl="0">
              <a:lnSpc>
                <a:spcPct val="120000"/>
              </a:lnSpc>
              <a:spcBef>
                <a:spcPts val="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2147683" y="4719043"/>
            <a:ext cx="1211871" cy="273844"/>
          </a:xfrm>
          <a:prstGeom prst="rect">
            <a:avLst/>
          </a:prstGeom>
          <a:noFill/>
          <a:ln>
            <a:noFill/>
          </a:ln>
        </p:spPr>
        <p:txBody>
          <a:bodyPr spcFirstLastPara="1" wrap="square" lIns="48225" tIns="24100" rIns="48225" bIns="24100" anchor="ctr" anchorCtr="0"/>
          <a:lstStyle>
            <a:lvl1pPr marR="0" lvl="0" algn="l" rtl="0">
              <a:spcBef>
                <a:spcPts val="0"/>
              </a:spcBef>
              <a:spcAft>
                <a:spcPts val="0"/>
              </a:spcAft>
              <a:buSzPts val="7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7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7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7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7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7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7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7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700"/>
              <a:buNone/>
              <a:defRPr sz="1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591555" y="4743153"/>
            <a:ext cx="4405469" cy="230941"/>
          </a:xfrm>
          <a:prstGeom prst="rect">
            <a:avLst/>
          </a:prstGeom>
          <a:noFill/>
          <a:ln>
            <a:noFill/>
          </a:ln>
        </p:spPr>
        <p:txBody>
          <a:bodyPr spcFirstLastPara="1" wrap="square" lIns="48225" tIns="24100" rIns="48225" bIns="24100" anchor="ctr" anchorCtr="0"/>
          <a:lstStyle>
            <a:lvl1pPr marR="0" lvl="0" algn="ctr" rtl="0">
              <a:spcBef>
                <a:spcPts val="0"/>
              </a:spcBef>
              <a:spcAft>
                <a:spcPts val="0"/>
              </a:spcAft>
              <a:buSzPts val="7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7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7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7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7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7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7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7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700"/>
              <a:buNone/>
              <a:defRPr sz="1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lvl1pPr marL="0" marR="0" lvl="0" indent="0" algn="r" rtl="0">
              <a:spcBef>
                <a:spcPts val="0"/>
              </a:spcBef>
              <a:buNone/>
              <a:defRPr sz="900" b="0" i="0" u="none" strike="noStrike" cap="none">
                <a:solidFill>
                  <a:srgbClr val="1E64C8"/>
                </a:solidFill>
                <a:latin typeface="Arial"/>
                <a:ea typeface="Arial"/>
                <a:cs typeface="Arial"/>
                <a:sym typeface="Arial"/>
              </a:defRPr>
            </a:lvl1pPr>
            <a:lvl2pPr marL="0" marR="0" lvl="1" indent="0" algn="r" rtl="0">
              <a:spcBef>
                <a:spcPts val="0"/>
              </a:spcBef>
              <a:buNone/>
              <a:defRPr sz="900" b="0" i="0" u="none" strike="noStrike" cap="none">
                <a:solidFill>
                  <a:srgbClr val="1E64C8"/>
                </a:solidFill>
                <a:latin typeface="Arial"/>
                <a:ea typeface="Arial"/>
                <a:cs typeface="Arial"/>
                <a:sym typeface="Arial"/>
              </a:defRPr>
            </a:lvl2pPr>
            <a:lvl3pPr marL="0" marR="0" lvl="2" indent="0" algn="r" rtl="0">
              <a:spcBef>
                <a:spcPts val="0"/>
              </a:spcBef>
              <a:buNone/>
              <a:defRPr sz="900" b="0" i="0" u="none" strike="noStrike" cap="none">
                <a:solidFill>
                  <a:srgbClr val="1E64C8"/>
                </a:solidFill>
                <a:latin typeface="Arial"/>
                <a:ea typeface="Arial"/>
                <a:cs typeface="Arial"/>
                <a:sym typeface="Arial"/>
              </a:defRPr>
            </a:lvl3pPr>
            <a:lvl4pPr marL="0" marR="0" lvl="3" indent="0" algn="r" rtl="0">
              <a:spcBef>
                <a:spcPts val="0"/>
              </a:spcBef>
              <a:buNone/>
              <a:defRPr sz="900" b="0" i="0" u="none" strike="noStrike" cap="none">
                <a:solidFill>
                  <a:srgbClr val="1E64C8"/>
                </a:solidFill>
                <a:latin typeface="Arial"/>
                <a:ea typeface="Arial"/>
                <a:cs typeface="Arial"/>
                <a:sym typeface="Arial"/>
              </a:defRPr>
            </a:lvl4pPr>
            <a:lvl5pPr marL="0" marR="0" lvl="4" indent="0" algn="r" rtl="0">
              <a:spcBef>
                <a:spcPts val="0"/>
              </a:spcBef>
              <a:buNone/>
              <a:defRPr sz="900" b="0" i="0" u="none" strike="noStrike" cap="none">
                <a:solidFill>
                  <a:srgbClr val="1E64C8"/>
                </a:solidFill>
                <a:latin typeface="Arial"/>
                <a:ea typeface="Arial"/>
                <a:cs typeface="Arial"/>
                <a:sym typeface="Arial"/>
              </a:defRPr>
            </a:lvl5pPr>
            <a:lvl6pPr marL="0" marR="0" lvl="5" indent="0" algn="r" rtl="0">
              <a:spcBef>
                <a:spcPts val="0"/>
              </a:spcBef>
              <a:buNone/>
              <a:defRPr sz="900" b="0" i="0" u="none" strike="noStrike" cap="none">
                <a:solidFill>
                  <a:srgbClr val="1E64C8"/>
                </a:solidFill>
                <a:latin typeface="Arial"/>
                <a:ea typeface="Arial"/>
                <a:cs typeface="Arial"/>
                <a:sym typeface="Arial"/>
              </a:defRPr>
            </a:lvl6pPr>
            <a:lvl7pPr marL="0" marR="0" lvl="6" indent="0" algn="r" rtl="0">
              <a:spcBef>
                <a:spcPts val="0"/>
              </a:spcBef>
              <a:buNone/>
              <a:defRPr sz="900" b="0" i="0" u="none" strike="noStrike" cap="none">
                <a:solidFill>
                  <a:srgbClr val="1E64C8"/>
                </a:solidFill>
                <a:latin typeface="Arial"/>
                <a:ea typeface="Arial"/>
                <a:cs typeface="Arial"/>
                <a:sym typeface="Arial"/>
              </a:defRPr>
            </a:lvl7pPr>
            <a:lvl8pPr marL="0" marR="0" lvl="7" indent="0" algn="r" rtl="0">
              <a:spcBef>
                <a:spcPts val="0"/>
              </a:spcBef>
              <a:buNone/>
              <a:defRPr sz="900" b="0" i="0" u="none" strike="noStrike" cap="none">
                <a:solidFill>
                  <a:srgbClr val="1E64C8"/>
                </a:solidFill>
                <a:latin typeface="Arial"/>
                <a:ea typeface="Arial"/>
                <a:cs typeface="Arial"/>
                <a:sym typeface="Arial"/>
              </a:defRPr>
            </a:lvl8pPr>
            <a:lvl9pPr marL="0" marR="0" lvl="8" indent="0" algn="r" rtl="0">
              <a:spcBef>
                <a:spcPts val="0"/>
              </a:spcBef>
              <a:buNone/>
              <a:defRPr sz="900"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9">
            <a:alphaModFix/>
          </a:blip>
          <a:srcRect/>
          <a:stretch/>
        </p:blipFill>
        <p:spPr>
          <a:xfrm>
            <a:off x="241116" y="4170856"/>
            <a:ext cx="1216898" cy="97391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7" name="Google Shape;107;p2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Default">
    <p:bg>
      <p:bgPr>
        <a:solidFill>
          <a:srgbClr val="FFFFFF"/>
        </a:solidFill>
        <a:effectLst/>
      </p:bgPr>
    </p:bg>
    <p:spTree>
      <p:nvGrpSpPr>
        <p:cNvPr id="1" name="Shape 180"/>
        <p:cNvGrpSpPr/>
        <p:nvPr/>
      </p:nvGrpSpPr>
      <p:grpSpPr>
        <a:xfrm>
          <a:off x="0" y="0"/>
          <a:ext cx="0" cy="0"/>
          <a:chOff x="0" y="0"/>
          <a:chExt cx="0" cy="0"/>
        </a:xfrm>
      </p:grpSpPr>
      <p:sp>
        <p:nvSpPr>
          <p:cNvPr id="181" name="Google Shape;181;p34"/>
          <p:cNvSpPr txBox="1">
            <a:spLocks noGrp="1"/>
          </p:cNvSpPr>
          <p:nvPr>
            <p:ph type="title"/>
          </p:nvPr>
        </p:nvSpPr>
        <p:spPr>
          <a:xfrm>
            <a:off x="685800" y="457200"/>
            <a:ext cx="7770900" cy="856200"/>
          </a:xfrm>
          <a:prstGeom prst="rect">
            <a:avLst/>
          </a:prstGeom>
          <a:noFill/>
          <a:ln>
            <a:noFill/>
          </a:ln>
        </p:spPr>
        <p:txBody>
          <a:bodyPr spcFirstLastPara="1" wrap="square" lIns="90000" tIns="46800" rIns="90000" bIns="46800" anchor="ctr" anchorCtr="0"/>
          <a:lstStyle>
            <a:lvl1pPr marR="0" lvl="0" algn="ctr" rtl="0">
              <a:spcBef>
                <a:spcPts val="0"/>
              </a:spcBef>
              <a:spcAft>
                <a:spcPts val="0"/>
              </a:spcAft>
              <a:buSzPts val="1400"/>
              <a:buNone/>
              <a:defRPr sz="4400" b="0" i="0" u="none" strike="noStrike" cap="none">
                <a:solidFill>
                  <a:srgbClr val="000000"/>
                </a:solidFill>
                <a:highlight>
                  <a:srgbClr val="000000"/>
                </a:highlight>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9pPr>
          </a:lstStyle>
          <a:p>
            <a:endParaRPr/>
          </a:p>
        </p:txBody>
      </p:sp>
      <p:sp>
        <p:nvSpPr>
          <p:cNvPr id="182" name="Google Shape;182;p34"/>
          <p:cNvSpPr txBox="1">
            <a:spLocks noGrp="1"/>
          </p:cNvSpPr>
          <p:nvPr>
            <p:ph type="body" idx="1"/>
          </p:nvPr>
        </p:nvSpPr>
        <p:spPr>
          <a:xfrm>
            <a:off x="685800" y="1485900"/>
            <a:ext cx="7770900" cy="3084900"/>
          </a:xfrm>
          <a:prstGeom prst="rect">
            <a:avLst/>
          </a:prstGeom>
          <a:noFill/>
          <a:ln>
            <a:noFill/>
          </a:ln>
        </p:spPr>
        <p:txBody>
          <a:bodyPr spcFirstLastPara="1" wrap="square" lIns="90000" tIns="46800" rIns="90000" bIns="46800" anchor="t" anchorCtr="0"/>
          <a:lstStyle>
            <a:lvl1pPr marL="457200" marR="0" lvl="0" indent="-228600" algn="l" rtl="0">
              <a:spcBef>
                <a:spcPts val="800"/>
              </a:spcBef>
              <a:spcAft>
                <a:spcPts val="0"/>
              </a:spcAft>
              <a:buSzPts val="1400"/>
              <a:buNone/>
              <a:defRPr sz="3200" b="0" i="0" u="none" strike="noStrike" cap="none">
                <a:solidFill>
                  <a:srgbClr val="000000"/>
                </a:solidFill>
                <a:highlight>
                  <a:srgbClr val="000000"/>
                </a:highlight>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3" name="Google Shape;183;p34"/>
          <p:cNvSpPr/>
          <p:nvPr/>
        </p:nvSpPr>
        <p:spPr>
          <a:xfrm>
            <a:off x="685800" y="4686300"/>
            <a:ext cx="1905012" cy="3429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84" name="Google Shape;184;p34"/>
          <p:cNvSpPr/>
          <p:nvPr/>
        </p:nvSpPr>
        <p:spPr>
          <a:xfrm>
            <a:off x="3124200" y="4686300"/>
            <a:ext cx="2895588" cy="3429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85" name="Google Shape;185;p34"/>
          <p:cNvSpPr txBox="1">
            <a:spLocks noGrp="1"/>
          </p:cNvSpPr>
          <p:nvPr>
            <p:ph type="sldNum" idx="12"/>
          </p:nvPr>
        </p:nvSpPr>
        <p:spPr>
          <a:xfrm>
            <a:off x="6553200" y="4686300"/>
            <a:ext cx="1903500" cy="3417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37.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30.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2.jpg"/><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6.jpg"/><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g"/><Relationship Id="rId7"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6.jp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JSZKbu1-ags"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jpg"/><Relationship Id="rId9" Type="http://schemas.openxmlformats.org/officeDocument/2006/relationships/image" Target="../media/image74.jpg"/></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cR0pRYRi7_M"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76.jp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hyperlink" Target="https://www.youtube.com/watch?v=sbQFNe3pkss"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g"/><Relationship Id="rId3" Type="http://schemas.openxmlformats.org/officeDocument/2006/relationships/image" Target="../media/image83.jpg"/><Relationship Id="rId7" Type="http://schemas.openxmlformats.org/officeDocument/2006/relationships/image" Target="../media/image87.png"/><Relationship Id="rId12" Type="http://schemas.openxmlformats.org/officeDocument/2006/relationships/image" Target="../media/image92.jpg"/><Relationship Id="rId2" Type="http://schemas.openxmlformats.org/officeDocument/2006/relationships/notesSlide" Target="../notesSlides/notesSlide60.xml"/><Relationship Id="rId1" Type="http://schemas.openxmlformats.org/officeDocument/2006/relationships/slideLayout" Target="../slideLayouts/slideLayout19.xml"/><Relationship Id="rId6" Type="http://schemas.openxmlformats.org/officeDocument/2006/relationships/image" Target="../media/image86.jpg"/><Relationship Id="rId11" Type="http://schemas.openxmlformats.org/officeDocument/2006/relationships/image" Target="../media/image91.png"/><Relationship Id="rId5" Type="http://schemas.openxmlformats.org/officeDocument/2006/relationships/image" Target="../media/image85.jpg"/><Relationship Id="rId10" Type="http://schemas.openxmlformats.org/officeDocument/2006/relationships/image" Target="../media/image90.png"/><Relationship Id="rId4" Type="http://schemas.openxmlformats.org/officeDocument/2006/relationships/image" Target="../media/image84.jpg"/><Relationship Id="rId9" Type="http://schemas.openxmlformats.org/officeDocument/2006/relationships/image" Target="../media/image89.png"/></Relationships>
</file>

<file path=ppt/slides/_rels/slide65.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97.jpg"/><Relationship Id="rId5" Type="http://schemas.openxmlformats.org/officeDocument/2006/relationships/image" Target="../media/image96.jpg"/><Relationship Id="rId10" Type="http://schemas.openxmlformats.org/officeDocument/2006/relationships/image" Target="../media/image101.jpg"/><Relationship Id="rId4" Type="http://schemas.openxmlformats.org/officeDocument/2006/relationships/image" Target="../media/image95.jpg"/><Relationship Id="rId9" Type="http://schemas.openxmlformats.org/officeDocument/2006/relationships/image" Target="../media/image100.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jpg"/><Relationship Id="rId9" Type="http://schemas.openxmlformats.org/officeDocument/2006/relationships/image" Target="../media/image108.jpg"/></Relationships>
</file>

<file path=ppt/slides/_rels/slide69.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09.jpg"/><Relationship Id="rId7" Type="http://schemas.openxmlformats.org/officeDocument/2006/relationships/image" Target="../media/image113.jp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0" Type="http://schemas.openxmlformats.org/officeDocument/2006/relationships/image" Target="../media/image116.jpg"/><Relationship Id="rId4" Type="http://schemas.openxmlformats.org/officeDocument/2006/relationships/image" Target="../media/image110.jpg"/><Relationship Id="rId9" Type="http://schemas.openxmlformats.org/officeDocument/2006/relationships/image" Target="../media/image1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hyperlink" Target="https://www.youtube.com/watch?v=Qj9iFmPOV6Q" TargetMode="Externa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06.jpg"/><Relationship Id="rId7" Type="http://schemas.openxmlformats.org/officeDocument/2006/relationships/image" Target="../media/image121.jp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25.jpg"/><Relationship Id="rId4" Type="http://schemas.openxmlformats.org/officeDocument/2006/relationships/image" Target="../media/image124.jpg"/></Relationships>
</file>

<file path=ppt/slides/_rels/slide81.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6.jpg"/><Relationship Id="rId7" Type="http://schemas.openxmlformats.org/officeDocument/2006/relationships/image" Target="../media/image130.jp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png"/><Relationship Id="rId9" Type="http://schemas.openxmlformats.org/officeDocument/2006/relationships/image" Target="../media/image132.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135.jpeg"/><Relationship Id="rId4" Type="http://schemas.openxmlformats.org/officeDocument/2006/relationships/image" Target="../media/image134.png"/></Relationships>
</file>

<file path=ppt/slides/_rels/slide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30.jpeg"/><Relationship Id="rId4" Type="http://schemas.openxmlformats.org/officeDocument/2006/relationships/image" Target="../media/image32.jpeg"/></Relationships>
</file>

<file path=ppt/slides/_rels/slide89.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138.jpg"/><Relationship Id="rId5" Type="http://schemas.openxmlformats.org/officeDocument/2006/relationships/image" Target="../media/image137.jpg"/><Relationship Id="rId4" Type="http://schemas.openxmlformats.org/officeDocument/2006/relationships/image" Target="../media/image136.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6" descr="C:\Users\pp05admin\Dropbox\Abstracts\2016-2017\NUIG Talk\LipLab_Logo.jpg"/>
          <p:cNvPicPr preferRelativeResize="0"/>
          <p:nvPr/>
        </p:nvPicPr>
        <p:blipFill rotWithShape="1">
          <a:blip r:embed="rId3">
            <a:alphaModFix/>
          </a:blip>
          <a:srcRect/>
          <a:stretch/>
        </p:blipFill>
        <p:spPr>
          <a:xfrm>
            <a:off x="1426884" y="4299645"/>
            <a:ext cx="841344" cy="661524"/>
          </a:xfrm>
          <a:prstGeom prst="rect">
            <a:avLst/>
          </a:prstGeom>
          <a:noFill/>
          <a:ln>
            <a:noFill/>
          </a:ln>
        </p:spPr>
      </p:pic>
      <p:sp>
        <p:nvSpPr>
          <p:cNvPr id="239" name="Google Shape;239;p46"/>
          <p:cNvSpPr/>
          <p:nvPr/>
        </p:nvSpPr>
        <p:spPr>
          <a:xfrm>
            <a:off x="1426884" y="4299645"/>
            <a:ext cx="841396" cy="661524"/>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46"/>
          <p:cNvSpPr txBox="1">
            <a:spLocks noGrp="1"/>
          </p:cNvSpPr>
          <p:nvPr>
            <p:ph type="ctrTitle"/>
          </p:nvPr>
        </p:nvSpPr>
        <p:spPr>
          <a:xfrm>
            <a:off x="623897" y="897182"/>
            <a:ext cx="8334003" cy="3141418"/>
          </a:xfrm>
          <a:prstGeom prst="rect">
            <a:avLst/>
          </a:prstGeom>
          <a:noFill/>
          <a:ln>
            <a:noFill/>
          </a:ln>
        </p:spPr>
        <p:txBody>
          <a:bodyPr spcFirstLastPara="1" wrap="square" lIns="48225" tIns="24100" rIns="48225" bIns="24100" anchor="b" anchorCtr="0">
            <a:noAutofit/>
          </a:bodyPr>
          <a:lstStyle/>
          <a:p>
            <a:pPr lvl="0">
              <a:lnSpc>
                <a:spcPct val="150000"/>
              </a:lnSpc>
              <a:buSzPts val="2500"/>
            </a:pPr>
            <a:r>
              <a:rPr lang="nl-BE" sz="3600" u="none" dirty="0">
                <a:latin typeface="Proxima Nova"/>
                <a:ea typeface="Proxima Nova"/>
                <a:cs typeface="Proxima Nova"/>
                <a:sym typeface="Proxima Nova"/>
              </a:rPr>
              <a:t>APPLIED LEARNING PSYCHOLOGY</a:t>
            </a:r>
            <a:r>
              <a:rPr lang="nl-BE" sz="3600" dirty="0">
                <a:latin typeface="Proxima Nova"/>
                <a:ea typeface="Proxima Nova"/>
                <a:cs typeface="Proxima Nova"/>
                <a:sym typeface="Proxima Nova"/>
              </a:rPr>
              <a:t> </a:t>
            </a:r>
            <a:r>
              <a:rPr lang="nl-BE" sz="3000" dirty="0">
                <a:latin typeface="Proxima Nova"/>
                <a:ea typeface="Proxima Nova"/>
                <a:cs typeface="Proxima Nova"/>
                <a:sym typeface="Proxima Nova"/>
              </a:rPr>
              <a:t/>
            </a:r>
            <a:br>
              <a:rPr lang="nl-BE" sz="3000" dirty="0">
                <a:latin typeface="Proxima Nova"/>
                <a:ea typeface="Proxima Nova"/>
                <a:cs typeface="Proxima Nova"/>
                <a:sym typeface="Proxima Nova"/>
              </a:rPr>
            </a:br>
            <a:r>
              <a:rPr lang="nl-BE" sz="3000" dirty="0">
                <a:latin typeface="Proxima Nova"/>
                <a:ea typeface="Proxima Nova"/>
                <a:cs typeface="Proxima Nova"/>
                <a:sym typeface="Proxima Nova"/>
              </a:rPr>
              <a:t/>
            </a:r>
            <a:br>
              <a:rPr lang="nl-BE" sz="3000" dirty="0">
                <a:latin typeface="Proxima Nova"/>
                <a:ea typeface="Proxima Nova"/>
                <a:cs typeface="Proxima Nova"/>
                <a:sym typeface="Proxima Nova"/>
              </a:rPr>
            </a:br>
            <a:r>
              <a:rPr lang="nl-BE" sz="2400" u="none" dirty="0">
                <a:latin typeface="Proxima Nova"/>
                <a:ea typeface="Proxima Nova"/>
                <a:cs typeface="Proxima Nova"/>
                <a:sym typeface="Proxima Nova"/>
              </a:rPr>
              <a:t>USING LEARNING PRINCIPLES TO IMPROVE THE WELLBEING OF INDIVIDUALS AND GROUPS</a:t>
            </a:r>
            <a:endParaRPr lang="nl-BE" sz="3000" u="none" dirty="0">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3"/>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9" name="Google Shape;309;p53"/>
          <p:cNvSpPr txBox="1"/>
          <p:nvPr/>
        </p:nvSpPr>
        <p:spPr>
          <a:xfrm>
            <a:off x="160759" y="794547"/>
            <a:ext cx="7731600" cy="355440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endParaRPr lang="en" sz="2100" dirty="0">
              <a:solidFill>
                <a:schemeClr val="dk1"/>
              </a:solidFill>
            </a:endParaRPr>
          </a:p>
          <a:p>
            <a:pPr marL="6350" marR="0" lvl="0" algn="l" rtl="0">
              <a:lnSpc>
                <a:spcPct val="120000"/>
              </a:lnSpc>
              <a:spcBef>
                <a:spcPts val="0"/>
              </a:spcBef>
              <a:spcAft>
                <a:spcPts val="0"/>
              </a:spcAft>
              <a:buClr>
                <a:schemeClr val="dk1"/>
              </a:buClr>
              <a:buSzPts val="2100"/>
            </a:pPr>
            <a:r>
              <a:rPr lang="en" sz="2100" dirty="0">
                <a:solidFill>
                  <a:schemeClr val="dk1"/>
                </a:solidFill>
              </a:rPr>
              <a:t>1. Learning Psychology in 5 Minutes</a:t>
            </a:r>
          </a:p>
          <a:p>
            <a:pPr marL="6350" marR="0" lvl="0" algn="l" rtl="0">
              <a:lnSpc>
                <a:spcPct val="120000"/>
              </a:lnSpc>
              <a:spcBef>
                <a:spcPts val="0"/>
              </a:spcBef>
              <a:spcAft>
                <a:spcPts val="0"/>
              </a:spcAft>
              <a:buClr>
                <a:schemeClr val="dk1"/>
              </a:buClr>
              <a:buSzPts val="2100"/>
            </a:pPr>
            <a:endParaRPr lang="en" sz="2100" dirty="0">
              <a:solidFill>
                <a:schemeClr val="dk1"/>
              </a:solidFill>
            </a:endParaRPr>
          </a:p>
          <a:p>
            <a:pPr marL="6350" marR="0" lvl="0" algn="l" rtl="0">
              <a:lnSpc>
                <a:spcPct val="120000"/>
              </a:lnSpc>
              <a:spcBef>
                <a:spcPts val="0"/>
              </a:spcBef>
              <a:spcAft>
                <a:spcPts val="0"/>
              </a:spcAft>
              <a:buClr>
                <a:schemeClr val="dk1"/>
              </a:buClr>
              <a:buSzPts val="2100"/>
            </a:pPr>
            <a:r>
              <a:rPr lang="en" sz="2100" dirty="0">
                <a:solidFill>
                  <a:schemeClr val="dk1"/>
                </a:solidFill>
              </a:rPr>
              <a:t>2</a:t>
            </a:r>
            <a:r>
              <a:rPr lang="en" sz="2100" dirty="0">
                <a:solidFill>
                  <a:schemeClr val="dk1"/>
                </a:solidFill>
                <a:latin typeface="Arial"/>
                <a:ea typeface="Arial"/>
                <a:cs typeface="Arial"/>
                <a:sym typeface="Arial"/>
              </a:rPr>
              <a:t>. </a:t>
            </a:r>
            <a:r>
              <a:rPr lang="en" sz="2100" b="1" dirty="0">
                <a:solidFill>
                  <a:schemeClr val="dk1"/>
                </a:solidFill>
                <a:latin typeface="Arial"/>
                <a:ea typeface="Arial"/>
                <a:cs typeface="Arial"/>
                <a:sym typeface="Arial"/>
              </a:rPr>
              <a:t>Functional Analysis</a:t>
            </a:r>
            <a:r>
              <a:rPr lang="en" sz="2100" dirty="0">
                <a:solidFill>
                  <a:schemeClr val="dk1"/>
                </a:solidFill>
                <a:latin typeface="Arial"/>
                <a:ea typeface="Arial"/>
                <a:cs typeface="Arial"/>
                <a:sym typeface="Arial"/>
              </a:rPr>
              <a:t>: A Toolbox for Changing Behavior</a:t>
            </a:r>
            <a:endParaRPr sz="700" dirty="0"/>
          </a:p>
          <a:p>
            <a:pPr marL="393700" marR="0" lvl="0" indent="-254000" algn="l" rtl="0">
              <a:lnSpc>
                <a:spcPct val="120000"/>
              </a:lnSpc>
              <a:spcBef>
                <a:spcPts val="0"/>
              </a:spcBef>
              <a:spcAft>
                <a:spcPts val="0"/>
              </a:spcAft>
              <a:buClr>
                <a:schemeClr val="dk1"/>
              </a:buClr>
              <a:buSzPts val="2100"/>
              <a:buFont typeface="Arial"/>
              <a:buNone/>
            </a:pPr>
            <a:endParaRPr sz="2100" dirty="0">
              <a:solidFill>
                <a:schemeClr val="dk1"/>
              </a:solidFill>
              <a:latin typeface="Arial"/>
              <a:ea typeface="Arial"/>
              <a:cs typeface="Arial"/>
              <a:sym typeface="Arial"/>
            </a:endParaRPr>
          </a:p>
          <a:p>
            <a:pPr marL="6350" marR="0" lvl="0" algn="l" rtl="0">
              <a:lnSpc>
                <a:spcPct val="120000"/>
              </a:lnSpc>
              <a:spcBef>
                <a:spcPts val="0"/>
              </a:spcBef>
              <a:spcAft>
                <a:spcPts val="0"/>
              </a:spcAft>
              <a:buClr>
                <a:schemeClr val="dk1"/>
              </a:buClr>
              <a:buSzPts val="2100"/>
            </a:pPr>
            <a:r>
              <a:rPr lang="en" sz="2100" dirty="0">
                <a:solidFill>
                  <a:schemeClr val="dk1"/>
                </a:solidFill>
              </a:rPr>
              <a:t>3</a:t>
            </a:r>
            <a:r>
              <a:rPr lang="en" sz="2100" dirty="0">
                <a:solidFill>
                  <a:schemeClr val="dk1"/>
                </a:solidFill>
                <a:latin typeface="Arial"/>
                <a:ea typeface="Arial"/>
                <a:cs typeface="Arial"/>
                <a:sym typeface="Arial"/>
              </a:rPr>
              <a:t>. Appl</a:t>
            </a:r>
            <a:r>
              <a:rPr lang="en" sz="2100" dirty="0">
                <a:solidFill>
                  <a:schemeClr val="dk1"/>
                </a:solidFill>
              </a:rPr>
              <a:t>ied</a:t>
            </a:r>
            <a:r>
              <a:rPr lang="en" sz="2100" dirty="0">
                <a:solidFill>
                  <a:schemeClr val="dk1"/>
                </a:solidFill>
                <a:latin typeface="Arial"/>
                <a:ea typeface="Arial"/>
                <a:cs typeface="Arial"/>
                <a:sym typeface="Arial"/>
              </a:rPr>
              <a:t> Learning Psychology: </a:t>
            </a:r>
            <a:r>
              <a:rPr lang="en" sz="2100" b="1" dirty="0">
                <a:solidFill>
                  <a:schemeClr val="dk1"/>
                </a:solidFill>
              </a:rPr>
              <a:t>Individuals </a:t>
            </a:r>
            <a:endParaRPr sz="700" b="1" dirty="0"/>
          </a:p>
          <a:p>
            <a:pPr marL="6350" marR="0" lvl="0" algn="l" rtl="0">
              <a:lnSpc>
                <a:spcPct val="120000"/>
              </a:lnSpc>
              <a:spcBef>
                <a:spcPts val="0"/>
              </a:spcBef>
              <a:spcAft>
                <a:spcPts val="0"/>
              </a:spcAft>
              <a:buClr>
                <a:schemeClr val="dk1"/>
              </a:buClr>
              <a:buSzPts val="2100"/>
            </a:pPr>
            <a:endParaRPr lang="en" sz="2100" dirty="0">
              <a:solidFill>
                <a:schemeClr val="dk1"/>
              </a:solidFill>
            </a:endParaRPr>
          </a:p>
          <a:p>
            <a:pPr marL="6350" marR="0" lvl="0" algn="l" rtl="0">
              <a:lnSpc>
                <a:spcPct val="120000"/>
              </a:lnSpc>
              <a:spcBef>
                <a:spcPts val="0"/>
              </a:spcBef>
              <a:spcAft>
                <a:spcPts val="0"/>
              </a:spcAft>
              <a:buClr>
                <a:schemeClr val="dk1"/>
              </a:buClr>
              <a:buSzPts val="2100"/>
            </a:pPr>
            <a:r>
              <a:rPr lang="en" sz="2100" dirty="0">
                <a:solidFill>
                  <a:schemeClr val="dk1"/>
                </a:solidFill>
              </a:rPr>
              <a:t>4. Applied Learning Psychology: </a:t>
            </a:r>
            <a:r>
              <a:rPr lang="en" sz="2100" b="1" dirty="0">
                <a:solidFill>
                  <a:schemeClr val="dk1"/>
                </a:solidFill>
              </a:rPr>
              <a:t>Groups </a:t>
            </a:r>
            <a:endParaRPr sz="700" b="1" dirty="0"/>
          </a:p>
          <a:p>
            <a:pPr marL="0" marR="0" lvl="0" indent="0" algn="l" rtl="0">
              <a:lnSpc>
                <a:spcPct val="120000"/>
              </a:lnSpc>
              <a:spcBef>
                <a:spcPts val="0"/>
              </a:spcBef>
              <a:spcAft>
                <a:spcPts val="0"/>
              </a:spcAft>
              <a:buNone/>
            </a:pPr>
            <a:endParaRPr sz="2100" b="1" dirty="0">
              <a:solidFill>
                <a:schemeClr val="dk1"/>
              </a:solidFill>
              <a:latin typeface="Arial"/>
              <a:ea typeface="Arial"/>
              <a:cs typeface="Arial"/>
              <a:sym typeface="Arial"/>
            </a:endParaRPr>
          </a:p>
        </p:txBody>
      </p:sp>
      <p:sp>
        <p:nvSpPr>
          <p:cNvPr id="310" name="Google Shape;310;p53"/>
          <p:cNvSpPr txBox="1"/>
          <p:nvPr/>
        </p:nvSpPr>
        <p:spPr>
          <a:xfrm>
            <a:off x="437784" y="205684"/>
            <a:ext cx="8282700" cy="4554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latin typeface="Arial"/>
                <a:ea typeface="Arial"/>
                <a:cs typeface="Arial"/>
                <a:sym typeface="Arial"/>
              </a:rPr>
              <a:t>OVERVIEW</a:t>
            </a:r>
            <a:endParaRPr sz="2800" cap="none" dirty="0">
              <a:solidFill>
                <a:srgbClr val="1E64C8"/>
              </a:solidFill>
              <a:latin typeface="Arial"/>
              <a:ea typeface="Arial"/>
              <a:cs typeface="Arial"/>
              <a:sym typeface="Arial"/>
            </a:endParaRPr>
          </a:p>
        </p:txBody>
      </p:sp>
      <p:pic>
        <p:nvPicPr>
          <p:cNvPr id="311" name="Google Shape;311;p53" descr="mage result for family"/>
          <p:cNvPicPr preferRelativeResize="0"/>
          <p:nvPr/>
        </p:nvPicPr>
        <p:blipFill rotWithShape="1">
          <a:blip r:embed="rId3">
            <a:alphaModFix/>
          </a:blip>
          <a:srcRect/>
          <a:stretch/>
        </p:blipFill>
        <p:spPr>
          <a:xfrm>
            <a:off x="19134" y="-1"/>
            <a:ext cx="9377903" cy="5412200"/>
          </a:xfrm>
          <a:prstGeom prst="rect">
            <a:avLst/>
          </a:prstGeom>
          <a:noFill/>
          <a:ln>
            <a:noFill/>
          </a:ln>
        </p:spPr>
      </p:pic>
      <p:pic>
        <p:nvPicPr>
          <p:cNvPr id="312" name="Google Shape;312;p53" descr="mage result for classroom"/>
          <p:cNvPicPr preferRelativeResize="0"/>
          <p:nvPr/>
        </p:nvPicPr>
        <p:blipFill rotWithShape="1">
          <a:blip r:embed="rId4">
            <a:alphaModFix/>
          </a:blip>
          <a:srcRect/>
          <a:stretch/>
        </p:blipFill>
        <p:spPr>
          <a:xfrm>
            <a:off x="19134" y="0"/>
            <a:ext cx="9143442" cy="5170289"/>
          </a:xfrm>
          <a:prstGeom prst="rect">
            <a:avLst/>
          </a:prstGeom>
          <a:noFill/>
          <a:ln>
            <a:noFill/>
          </a:ln>
        </p:spPr>
      </p:pic>
      <p:pic>
        <p:nvPicPr>
          <p:cNvPr id="313" name="Google Shape;313;p53" descr="mage result for workplace"/>
          <p:cNvPicPr preferRelativeResize="0"/>
          <p:nvPr/>
        </p:nvPicPr>
        <p:blipFill rotWithShape="1">
          <a:blip r:embed="rId5">
            <a:alphaModFix/>
          </a:blip>
          <a:srcRect/>
          <a:stretch/>
        </p:blipFill>
        <p:spPr>
          <a:xfrm>
            <a:off x="19134" y="89930"/>
            <a:ext cx="9301936" cy="5232339"/>
          </a:xfrm>
          <a:prstGeom prst="rect">
            <a:avLst/>
          </a:prstGeom>
          <a:noFill/>
          <a:ln>
            <a:noFill/>
          </a:ln>
        </p:spPr>
      </p:pic>
      <p:pic>
        <p:nvPicPr>
          <p:cNvPr id="314" name="Google Shape;314;p53" descr="https://cache.pakistantoday.com.pk/cl-14.jpg"/>
          <p:cNvPicPr preferRelativeResize="0"/>
          <p:nvPr/>
        </p:nvPicPr>
        <p:blipFill rotWithShape="1">
          <a:blip r:embed="rId6">
            <a:alphaModFix/>
          </a:blip>
          <a:srcRect/>
          <a:stretch/>
        </p:blipFill>
        <p:spPr>
          <a:xfrm>
            <a:off x="0" y="0"/>
            <a:ext cx="9340205" cy="541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3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3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1"/>
                                          </p:stCondLst>
                                        </p:cTn>
                                        <p:tgtEl>
                                          <p:spTgt spid="3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3" name="Google Shape;393;p56"/>
          <p:cNvSpPr txBox="1"/>
          <p:nvPr/>
        </p:nvSpPr>
        <p:spPr>
          <a:xfrm>
            <a:off x="161700" y="2028070"/>
            <a:ext cx="8820600" cy="979500"/>
          </a:xfrm>
          <a:prstGeom prst="rect">
            <a:avLst/>
          </a:prstGeom>
          <a:noFill/>
          <a:ln>
            <a:noFill/>
          </a:ln>
        </p:spPr>
        <p:txBody>
          <a:bodyPr spcFirstLastPara="1" wrap="square" lIns="81625" tIns="40825" rIns="81625" bIns="40825" anchor="t" anchorCtr="0">
            <a:noAutofit/>
          </a:bodyPr>
          <a:lstStyle/>
          <a:p>
            <a:pPr lvl="0" algn="ctr"/>
            <a:r>
              <a:rPr lang="en-US" sz="3500" dirty="0">
                <a:solidFill>
                  <a:schemeClr val="lt1"/>
                </a:solidFill>
                <a:latin typeface="Proxima Nova"/>
                <a:ea typeface="Proxima Nova"/>
                <a:cs typeface="Proxima Nova"/>
                <a:sym typeface="Proxima Nova"/>
              </a:rPr>
              <a:t>Part I: Applied Learning Psychology</a:t>
            </a:r>
            <a:endParaRPr lang="en-US" sz="3500" b="1" dirty="0">
              <a:solidFill>
                <a:schemeClr val="lt1"/>
              </a:solidFill>
              <a:latin typeface="Proxima Nova"/>
              <a:ea typeface="Proxima Nova"/>
              <a:cs typeface="Proxima Nova"/>
              <a:sym typeface="Proxima Nova"/>
            </a:endParaRPr>
          </a:p>
        </p:txBody>
      </p:sp>
      <p:sp>
        <p:nvSpPr>
          <p:cNvPr id="39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Rectangle 4"/>
          <p:cNvSpPr/>
          <p:nvPr/>
        </p:nvSpPr>
        <p:spPr>
          <a:xfrm>
            <a:off x="197768" y="145179"/>
            <a:ext cx="8795312" cy="400110"/>
          </a:xfrm>
          <a:prstGeom prst="rect">
            <a:avLst/>
          </a:prstGeom>
        </p:spPr>
        <p:txBody>
          <a:bodyPr wrap="square">
            <a:spAutoFit/>
          </a:bodyPr>
          <a:lstStyle/>
          <a:p>
            <a:pPr algn="ctr"/>
            <a:r>
              <a:rPr lang="en-US" sz="2000" b="1" dirty="0">
                <a:solidFill>
                  <a:srgbClr val="030303"/>
                </a:solidFill>
                <a:latin typeface="+mn-lt"/>
              </a:rPr>
              <a:t>“Baby in the Backseat</a:t>
            </a:r>
            <a:r>
              <a:rPr lang="en-US" sz="2000" b="1" dirty="0" smtClean="0">
                <a:solidFill>
                  <a:srgbClr val="030303"/>
                </a:solidFill>
                <a:latin typeface="+mn-lt"/>
              </a:rPr>
              <a:t>”</a:t>
            </a:r>
            <a:endParaRPr lang="en-US" sz="2000" b="1" dirty="0">
              <a:latin typeface="+mn-lt"/>
            </a:endParaRPr>
          </a:p>
        </p:txBody>
      </p:sp>
      <p:pic>
        <p:nvPicPr>
          <p:cNvPr id="1028" name="Picture 4" descr="Amsterdam, Netherlands - August 9, Stock Footage Video (100% Royalty-free)  25959500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777" y="852370"/>
            <a:ext cx="5655294" cy="31860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d Desperate Young Woman Crying Stockvideoklipp (helt royaltyfria) 6534989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777" y="852369"/>
            <a:ext cx="5655295" cy="3186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Comfort a Crying Baby in the Car | Mom.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928" y="852369"/>
            <a:ext cx="5664143" cy="318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95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Rectangle 4"/>
          <p:cNvSpPr/>
          <p:nvPr/>
        </p:nvSpPr>
        <p:spPr>
          <a:xfrm>
            <a:off x="197768" y="145179"/>
            <a:ext cx="8795312" cy="400110"/>
          </a:xfrm>
          <a:prstGeom prst="rect">
            <a:avLst/>
          </a:prstGeom>
        </p:spPr>
        <p:txBody>
          <a:bodyPr wrap="square">
            <a:spAutoFit/>
          </a:bodyPr>
          <a:lstStyle/>
          <a:p>
            <a:pPr algn="ctr"/>
            <a:r>
              <a:rPr lang="en-US" sz="2000" b="1" dirty="0">
                <a:solidFill>
                  <a:srgbClr val="030303"/>
                </a:solidFill>
                <a:latin typeface="+mn-lt"/>
              </a:rPr>
              <a:t>“Baby in the Backseat” </a:t>
            </a:r>
            <a:r>
              <a:rPr lang="en-US" sz="2000" b="1" dirty="0">
                <a:solidFill>
                  <a:srgbClr val="030303"/>
                </a:solidFill>
              </a:rPr>
              <a:t>Perspective</a:t>
            </a:r>
            <a:endParaRPr lang="en-US" sz="2000" b="1" dirty="0">
              <a:latin typeface="+mn-lt"/>
            </a:endParaRPr>
          </a:p>
        </p:txBody>
      </p:sp>
      <p:grpSp>
        <p:nvGrpSpPr>
          <p:cNvPr id="15" name="Group 14"/>
          <p:cNvGrpSpPr/>
          <p:nvPr/>
        </p:nvGrpSpPr>
        <p:grpSpPr>
          <a:xfrm>
            <a:off x="3269574" y="1192914"/>
            <a:ext cx="2969451" cy="2197912"/>
            <a:chOff x="3269574" y="1192914"/>
            <a:chExt cx="2969451" cy="2197912"/>
          </a:xfrm>
        </p:grpSpPr>
        <p:pic>
          <p:nvPicPr>
            <p:cNvPr id="1030" name="Picture 6" descr="Sad Desperate Young Woman Crying Stockvideoklipp (helt royaltyfria) 6534989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766" y="2095576"/>
              <a:ext cx="2299069" cy="1295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69574" y="1192914"/>
              <a:ext cx="2969451" cy="400110"/>
            </a:xfrm>
            <a:prstGeom prst="rect">
              <a:avLst/>
            </a:prstGeom>
          </p:spPr>
          <p:txBody>
            <a:bodyPr wrap="square">
              <a:spAutoFit/>
            </a:bodyPr>
            <a:lstStyle/>
            <a:p>
              <a:pPr algn="ctr"/>
              <a:r>
                <a:rPr lang="en-US" sz="2000" dirty="0">
                  <a:latin typeface="+mn-lt"/>
                </a:rPr>
                <a:t>Maladaptive Behavior</a:t>
              </a:r>
            </a:p>
          </p:txBody>
        </p:sp>
      </p:grpSp>
      <p:grpSp>
        <p:nvGrpSpPr>
          <p:cNvPr id="16" name="Group 15"/>
          <p:cNvGrpSpPr/>
          <p:nvPr/>
        </p:nvGrpSpPr>
        <p:grpSpPr>
          <a:xfrm>
            <a:off x="375875" y="1192914"/>
            <a:ext cx="3228891" cy="2197912"/>
            <a:chOff x="375875" y="1192914"/>
            <a:chExt cx="3228891" cy="2197912"/>
          </a:xfrm>
        </p:grpSpPr>
        <p:grpSp>
          <p:nvGrpSpPr>
            <p:cNvPr id="11" name="Group 10"/>
            <p:cNvGrpSpPr/>
            <p:nvPr/>
          </p:nvGrpSpPr>
          <p:grpSpPr>
            <a:xfrm>
              <a:off x="375875" y="1192914"/>
              <a:ext cx="2969451" cy="2197912"/>
              <a:chOff x="375875" y="1192914"/>
              <a:chExt cx="2969451" cy="2197912"/>
            </a:xfrm>
          </p:grpSpPr>
          <p:pic>
            <p:nvPicPr>
              <p:cNvPr id="1032" name="Picture 8" descr="How To Comfort a Crying Baby in the Car | Mom.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68" y="2095576"/>
                <a:ext cx="2302666" cy="12952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5875" y="1192914"/>
                <a:ext cx="2969451" cy="646331"/>
              </a:xfrm>
              <a:prstGeom prst="rect">
                <a:avLst/>
              </a:prstGeom>
            </p:spPr>
            <p:txBody>
              <a:bodyPr wrap="square">
                <a:spAutoFit/>
              </a:bodyPr>
              <a:lstStyle/>
              <a:p>
                <a:pPr algn="ctr"/>
                <a:r>
                  <a:rPr lang="en-US" sz="2000" dirty="0">
                    <a:latin typeface="+mn-lt"/>
                  </a:rPr>
                  <a:t>Learning History </a:t>
                </a:r>
              </a:p>
              <a:p>
                <a:pPr algn="ctr"/>
                <a:r>
                  <a:rPr lang="en-US" sz="1600" dirty="0">
                    <a:latin typeface="+mn-lt"/>
                  </a:rPr>
                  <a:t>(Past &amp; Present Environment)</a:t>
                </a:r>
                <a:endParaRPr lang="en-US" sz="2000" dirty="0">
                  <a:latin typeface="+mn-lt"/>
                </a:endParaRPr>
              </a:p>
            </p:txBody>
          </p:sp>
        </p:grpSp>
        <p:cxnSp>
          <p:nvCxnSpPr>
            <p:cNvPr id="3" name="Straight Arrow Connector 2"/>
            <p:cNvCxnSpPr>
              <a:stCxn id="1032" idx="3"/>
              <a:endCxn id="1030" idx="1"/>
            </p:cNvCxnSpPr>
            <p:nvPr/>
          </p:nvCxnSpPr>
          <p:spPr>
            <a:xfrm>
              <a:off x="3011934" y="2743201"/>
              <a:ext cx="5928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897197" y="1192914"/>
            <a:ext cx="3235527" cy="2197912"/>
            <a:chOff x="5897197" y="1192914"/>
            <a:chExt cx="3235527" cy="2197912"/>
          </a:xfrm>
        </p:grpSpPr>
        <p:pic>
          <p:nvPicPr>
            <p:cNvPr id="1028" name="Picture 4" descr="Amsterdam, Netherlands - August 9, Stock Footage Video (100% Royalty-free)  25959500 | Shutter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1744" y="2095576"/>
              <a:ext cx="2299068" cy="1295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163273" y="1192914"/>
              <a:ext cx="2969451" cy="400110"/>
            </a:xfrm>
            <a:prstGeom prst="rect">
              <a:avLst/>
            </a:prstGeom>
          </p:spPr>
          <p:txBody>
            <a:bodyPr wrap="square">
              <a:spAutoFit/>
            </a:bodyPr>
            <a:lstStyle/>
            <a:p>
              <a:pPr algn="ctr"/>
              <a:r>
                <a:rPr lang="en-US" sz="2000" dirty="0">
                  <a:latin typeface="+mn-lt"/>
                </a:rPr>
                <a:t>Valued Life</a:t>
              </a:r>
            </a:p>
          </p:txBody>
        </p:sp>
        <p:cxnSp>
          <p:nvCxnSpPr>
            <p:cNvPr id="13" name="Straight Arrow Connector 12"/>
            <p:cNvCxnSpPr/>
            <p:nvPr/>
          </p:nvCxnSpPr>
          <p:spPr>
            <a:xfrm>
              <a:off x="5903835" y="2773681"/>
              <a:ext cx="5928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Multiply 5"/>
            <p:cNvSpPr/>
            <p:nvPr/>
          </p:nvSpPr>
          <p:spPr>
            <a:xfrm>
              <a:off x="5897197" y="2438659"/>
              <a:ext cx="661185" cy="67004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53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title"/>
          </p:nvPr>
        </p:nvSpPr>
        <p:spPr>
          <a:xfrm>
            <a:off x="437784" y="203182"/>
            <a:ext cx="8282700" cy="455400"/>
          </a:xfrm>
          <a:prstGeom prst="rect">
            <a:avLst/>
          </a:prstGeom>
          <a:noFill/>
          <a:ln>
            <a:noFill/>
          </a:ln>
        </p:spPr>
        <p:txBody>
          <a:bodyPr spcFirstLastPara="1" wrap="square" lIns="48225" tIns="24100" rIns="48225" bIns="24100" anchor="b" anchorCtr="0">
            <a:noAutofit/>
          </a:bodyPr>
          <a:lstStyle/>
          <a:p>
            <a:pPr marL="0" lvl="0" indent="0" algn="ctr" rtl="0">
              <a:lnSpc>
                <a:spcPct val="90000"/>
              </a:lnSpc>
              <a:spcBef>
                <a:spcPts val="0"/>
              </a:spcBef>
              <a:spcAft>
                <a:spcPts val="0"/>
              </a:spcAft>
              <a:buClr>
                <a:srgbClr val="1E64C8"/>
              </a:buClr>
              <a:buSzPts val="2800"/>
              <a:buFont typeface="Arial"/>
              <a:buNone/>
            </a:pPr>
            <a:r>
              <a:rPr lang="en" sz="3000" u="none" dirty="0"/>
              <a:t>APPLIED BEHAVIOR ANALYSIS (ABA)</a:t>
            </a:r>
            <a:endParaRPr sz="3000" u="none" dirty="0"/>
          </a:p>
        </p:txBody>
      </p:sp>
      <p:sp>
        <p:nvSpPr>
          <p:cNvPr id="401" name="Google Shape;401;p57"/>
          <p:cNvSpPr txBox="1">
            <a:spLocks noGrp="1"/>
          </p:cNvSpPr>
          <p:nvPr>
            <p:ph type="sldNum" idx="12"/>
          </p:nvPr>
        </p:nvSpPr>
        <p:spPr>
          <a:xfrm>
            <a:off x="8222065" y="4719043"/>
            <a:ext cx="486177" cy="273844"/>
          </a:xfrm>
          <a:prstGeom prst="rect">
            <a:avLst/>
          </a:prstGeom>
          <a:noFill/>
          <a:ln>
            <a:noFill/>
          </a:ln>
        </p:spPr>
        <p:txBody>
          <a:bodyPr spcFirstLastPara="1" wrap="square" lIns="48225" tIns="24100" rIns="48225" bIns="24100" anchor="ctr" anchorCtr="0">
            <a:noAutofit/>
          </a:bodyPr>
          <a:lstStyle/>
          <a:p>
            <a:pPr marL="0" lvl="0" indent="0" algn="r" rtl="0">
              <a:spcBef>
                <a:spcPts val="0"/>
              </a:spcBef>
              <a:spcAft>
                <a:spcPts val="0"/>
              </a:spcAft>
              <a:buNone/>
            </a:pPr>
            <a:fld id="{00000000-1234-1234-1234-123412341234}" type="slidenum">
              <a:rPr lang="en" sz="700"/>
              <a:t>14</a:t>
            </a:fld>
            <a:endParaRPr sz="700"/>
          </a:p>
        </p:txBody>
      </p:sp>
      <p:sp>
        <p:nvSpPr>
          <p:cNvPr id="402" name="Google Shape;402;p57"/>
          <p:cNvSpPr/>
          <p:nvPr/>
        </p:nvSpPr>
        <p:spPr>
          <a:xfrm>
            <a:off x="159684" y="4203200"/>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pic>
        <p:nvPicPr>
          <p:cNvPr id="403" name="Google Shape;403;p57" descr="mage result for couple fighting"/>
          <p:cNvPicPr preferRelativeResize="0"/>
          <p:nvPr/>
        </p:nvPicPr>
        <p:blipFill rotWithShape="1">
          <a:blip r:embed="rId3">
            <a:alphaModFix/>
          </a:blip>
          <a:srcRect/>
          <a:stretch/>
        </p:blipFill>
        <p:spPr>
          <a:xfrm>
            <a:off x="520030" y="2392938"/>
            <a:ext cx="1764251" cy="1207997"/>
          </a:xfrm>
          <a:prstGeom prst="rect">
            <a:avLst/>
          </a:prstGeom>
          <a:noFill/>
          <a:ln>
            <a:noFill/>
          </a:ln>
        </p:spPr>
      </p:pic>
      <p:pic>
        <p:nvPicPr>
          <p:cNvPr id="404" name="Google Shape;404;p57" descr="mage result for aggressive child"/>
          <p:cNvPicPr preferRelativeResize="0"/>
          <p:nvPr/>
        </p:nvPicPr>
        <p:blipFill rotWithShape="1">
          <a:blip r:embed="rId4">
            <a:alphaModFix/>
          </a:blip>
          <a:srcRect/>
          <a:stretch/>
        </p:blipFill>
        <p:spPr>
          <a:xfrm>
            <a:off x="2467273" y="2371588"/>
            <a:ext cx="1559503" cy="1207997"/>
          </a:xfrm>
          <a:prstGeom prst="rect">
            <a:avLst/>
          </a:prstGeom>
          <a:noFill/>
          <a:ln>
            <a:noFill/>
          </a:ln>
        </p:spPr>
      </p:pic>
      <p:pic>
        <p:nvPicPr>
          <p:cNvPr id="405" name="Google Shape;405;p57" descr="mage result for phobias"/>
          <p:cNvPicPr preferRelativeResize="0"/>
          <p:nvPr/>
        </p:nvPicPr>
        <p:blipFill rotWithShape="1">
          <a:blip r:embed="rId5">
            <a:alphaModFix/>
          </a:blip>
          <a:srcRect/>
          <a:stretch/>
        </p:blipFill>
        <p:spPr>
          <a:xfrm>
            <a:off x="2765053" y="3663029"/>
            <a:ext cx="1062871" cy="1206095"/>
          </a:xfrm>
          <a:prstGeom prst="rect">
            <a:avLst/>
          </a:prstGeom>
          <a:noFill/>
          <a:ln>
            <a:noFill/>
          </a:ln>
        </p:spPr>
      </p:pic>
      <p:pic>
        <p:nvPicPr>
          <p:cNvPr id="406" name="Google Shape;406;p57" descr="mage result for people littering"/>
          <p:cNvPicPr preferRelativeResize="0"/>
          <p:nvPr/>
        </p:nvPicPr>
        <p:blipFill rotWithShape="1">
          <a:blip r:embed="rId6">
            <a:alphaModFix/>
          </a:blip>
          <a:srcRect/>
          <a:stretch/>
        </p:blipFill>
        <p:spPr>
          <a:xfrm>
            <a:off x="520030" y="3718543"/>
            <a:ext cx="1764251" cy="1150581"/>
          </a:xfrm>
          <a:prstGeom prst="rect">
            <a:avLst/>
          </a:prstGeom>
          <a:noFill/>
          <a:ln>
            <a:noFill/>
          </a:ln>
        </p:spPr>
      </p:pic>
      <p:sp>
        <p:nvSpPr>
          <p:cNvPr id="409" name="Google Shape;409;p57"/>
          <p:cNvSpPr txBox="1"/>
          <p:nvPr/>
        </p:nvSpPr>
        <p:spPr>
          <a:xfrm>
            <a:off x="345440" y="851547"/>
            <a:ext cx="3681336" cy="46071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a:solidFill>
                  <a:schemeClr val="dk1"/>
                </a:solidFill>
                <a:latin typeface="Arial"/>
                <a:ea typeface="Arial"/>
                <a:cs typeface="Arial"/>
                <a:sym typeface="Arial"/>
              </a:rPr>
              <a:t>Maldaptive Behavior</a:t>
            </a:r>
            <a:endParaRPr sz="2500" dirty="0">
              <a:solidFill>
                <a:schemeClr val="dk1"/>
              </a:solidFill>
              <a:latin typeface="Arial"/>
              <a:ea typeface="Arial"/>
              <a:cs typeface="Arial"/>
              <a:sym typeface="Arial"/>
            </a:endParaRPr>
          </a:p>
        </p:txBody>
      </p:sp>
      <p:sp>
        <p:nvSpPr>
          <p:cNvPr id="410" name="Google Shape;410;p57"/>
          <p:cNvSpPr/>
          <p:nvPr/>
        </p:nvSpPr>
        <p:spPr>
          <a:xfrm>
            <a:off x="150777" y="863600"/>
            <a:ext cx="4058978" cy="4129287"/>
          </a:xfrm>
          <a:prstGeom prst="roundRect">
            <a:avLst>
              <a:gd name="adj" fmla="val 16667"/>
            </a:avLst>
          </a:prstGeom>
          <a:no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2" name="Up Arrow 1"/>
          <p:cNvSpPr/>
          <p:nvPr/>
        </p:nvSpPr>
        <p:spPr>
          <a:xfrm>
            <a:off x="4531941" y="1748663"/>
            <a:ext cx="469116" cy="11215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Up Arrow 33"/>
          <p:cNvSpPr/>
          <p:nvPr/>
        </p:nvSpPr>
        <p:spPr>
          <a:xfrm rot="10800000">
            <a:off x="4545033" y="3285190"/>
            <a:ext cx="469116" cy="11215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 name="Group 2"/>
          <p:cNvGrpSpPr/>
          <p:nvPr/>
        </p:nvGrpSpPr>
        <p:grpSpPr>
          <a:xfrm>
            <a:off x="5798590" y="2309423"/>
            <a:ext cx="2728422" cy="1803478"/>
            <a:chOff x="5736731" y="1308747"/>
            <a:chExt cx="2728422" cy="1803478"/>
          </a:xfrm>
        </p:grpSpPr>
        <p:sp>
          <p:nvSpPr>
            <p:cNvPr id="407" name="Google Shape;407;p57"/>
            <p:cNvSpPr txBox="1"/>
            <p:nvPr/>
          </p:nvSpPr>
          <p:spPr>
            <a:xfrm>
              <a:off x="5736732" y="1308747"/>
              <a:ext cx="2728421" cy="43534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dirty="0">
                  <a:solidFill>
                    <a:schemeClr val="dk1"/>
                  </a:solidFill>
                  <a:latin typeface="Arial"/>
                  <a:ea typeface="Arial"/>
                  <a:cs typeface="Arial"/>
                  <a:sym typeface="Arial"/>
                </a:rPr>
                <a:t>Regularities</a:t>
              </a:r>
              <a:endParaRPr sz="2500" dirty="0">
                <a:solidFill>
                  <a:schemeClr val="dk1"/>
                </a:solidFill>
                <a:latin typeface="Arial"/>
                <a:ea typeface="Arial"/>
                <a:cs typeface="Arial"/>
                <a:sym typeface="Arial"/>
              </a:endParaRPr>
            </a:p>
          </p:txBody>
        </p:sp>
        <p:sp>
          <p:nvSpPr>
            <p:cNvPr id="36" name="Google Shape;407;p57"/>
            <p:cNvSpPr txBox="1"/>
            <p:nvPr/>
          </p:nvSpPr>
          <p:spPr>
            <a:xfrm>
              <a:off x="5736731" y="1764123"/>
              <a:ext cx="2728421" cy="134810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dirty="0">
                  <a:solidFill>
                    <a:schemeClr val="dk1"/>
                  </a:solidFill>
                  <a:sym typeface="Arial"/>
                </a:rPr>
                <a:t>+</a:t>
              </a:r>
            </a:p>
            <a:p>
              <a:pPr marL="0" marR="0" lvl="0" indent="0" algn="ctr" rtl="0">
                <a:spcBef>
                  <a:spcPts val="0"/>
                </a:spcBef>
                <a:spcAft>
                  <a:spcPts val="0"/>
                </a:spcAft>
                <a:buNone/>
              </a:pPr>
              <a:r>
                <a:rPr lang="en-US" sz="2500" dirty="0">
                  <a:solidFill>
                    <a:schemeClr val="dk1"/>
                  </a:solidFill>
                  <a:sym typeface="Arial"/>
                </a:rPr>
                <a:t>Principles of Behavior</a:t>
              </a:r>
              <a:endParaRPr sz="2500" dirty="0">
                <a:solidFill>
                  <a:schemeClr val="dk1"/>
                </a:solidFill>
                <a:sym typeface="Arial"/>
              </a:endParaRPr>
            </a:p>
          </p:txBody>
        </p:sp>
      </p:grpSp>
      <p:pic>
        <p:nvPicPr>
          <p:cNvPr id="16" name="Picture 6" descr="Sad Desperate Young Woman Crying Stockvideoklipp (helt royaltyfria) 6534989  | Shutter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0805" y="1277703"/>
            <a:ext cx="1398922" cy="788125"/>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410;p57"/>
          <p:cNvSpPr/>
          <p:nvPr/>
        </p:nvSpPr>
        <p:spPr>
          <a:xfrm>
            <a:off x="5689601" y="863601"/>
            <a:ext cx="2946400" cy="4129286"/>
          </a:xfrm>
          <a:prstGeom prst="roundRect">
            <a:avLst>
              <a:gd name="adj" fmla="val 16667"/>
            </a:avLst>
          </a:prstGeom>
          <a:noFill/>
          <a:ln w="31750" cap="flat" cmpd="sng">
            <a:solidFill>
              <a:schemeClr val="accent6"/>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18" name="Google Shape;409;p57"/>
          <p:cNvSpPr txBox="1"/>
          <p:nvPr/>
        </p:nvSpPr>
        <p:spPr>
          <a:xfrm>
            <a:off x="5539783" y="954643"/>
            <a:ext cx="3314658" cy="47479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a:solidFill>
                  <a:schemeClr val="dk1"/>
                </a:solidFill>
              </a:rPr>
              <a:t>How to Change?</a:t>
            </a:r>
            <a:endParaRPr sz="25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9" presetClass="emph" presetSubtype="0" nodeType="withEffect">
                                  <p:stCondLst>
                                    <p:cond delay="0"/>
                                  </p:stCondLst>
                                  <p:childTnLst>
                                    <p:set>
                                      <p:cBhvr rctx="PPT">
                                        <p:cTn id="28" dur="indefinite"/>
                                        <p:tgtEl>
                                          <p:spTgt spid="403"/>
                                        </p:tgtEl>
                                        <p:attrNameLst>
                                          <p:attrName>style.opacity</p:attrName>
                                        </p:attrNameLst>
                                      </p:cBhvr>
                                      <p:to>
                                        <p:strVal val="0.5"/>
                                      </p:to>
                                    </p:set>
                                    <p:animEffect filter="image" prLst="opacity: 0.5">
                                      <p:cBhvr rctx="IE">
                                        <p:cTn id="29" dur="indefinite"/>
                                        <p:tgtEl>
                                          <p:spTgt spid="403"/>
                                        </p:tgtEl>
                                      </p:cBhvr>
                                    </p:animEffect>
                                  </p:childTnLst>
                                </p:cTn>
                              </p:par>
                              <p:par>
                                <p:cTn id="30" presetID="9" presetClass="emph" presetSubtype="0" nodeType="withEffect">
                                  <p:stCondLst>
                                    <p:cond delay="0"/>
                                  </p:stCondLst>
                                  <p:childTnLst>
                                    <p:set>
                                      <p:cBhvr rctx="PPT">
                                        <p:cTn id="31" dur="indefinite"/>
                                        <p:tgtEl>
                                          <p:spTgt spid="404"/>
                                        </p:tgtEl>
                                        <p:attrNameLst>
                                          <p:attrName>style.opacity</p:attrName>
                                        </p:attrNameLst>
                                      </p:cBhvr>
                                      <p:to>
                                        <p:strVal val="0.5"/>
                                      </p:to>
                                    </p:set>
                                    <p:animEffect filter="image" prLst="opacity: 0.5">
                                      <p:cBhvr rctx="IE">
                                        <p:cTn id="32" dur="indefinite"/>
                                        <p:tgtEl>
                                          <p:spTgt spid="404"/>
                                        </p:tgtEl>
                                      </p:cBhvr>
                                    </p:animEffect>
                                  </p:childTnLst>
                                </p:cTn>
                              </p:par>
                              <p:par>
                                <p:cTn id="33" presetID="9" presetClass="emph" presetSubtype="0" nodeType="withEffect">
                                  <p:stCondLst>
                                    <p:cond delay="0"/>
                                  </p:stCondLst>
                                  <p:childTnLst>
                                    <p:set>
                                      <p:cBhvr rctx="PPT">
                                        <p:cTn id="34" dur="indefinite"/>
                                        <p:tgtEl>
                                          <p:spTgt spid="406"/>
                                        </p:tgtEl>
                                        <p:attrNameLst>
                                          <p:attrName>style.opacity</p:attrName>
                                        </p:attrNameLst>
                                      </p:cBhvr>
                                      <p:to>
                                        <p:strVal val="0.5"/>
                                      </p:to>
                                    </p:set>
                                    <p:animEffect filter="image" prLst="opacity: 0.5">
                                      <p:cBhvr rctx="IE">
                                        <p:cTn id="35" dur="indefinite"/>
                                        <p:tgtEl>
                                          <p:spTgt spid="406"/>
                                        </p:tgtEl>
                                      </p:cBhvr>
                                    </p:animEffect>
                                  </p:childTnLst>
                                </p:cTn>
                              </p:par>
                              <p:par>
                                <p:cTn id="36" presetID="9" presetClass="emph" presetSubtype="0" nodeType="withEffect">
                                  <p:stCondLst>
                                    <p:cond delay="0"/>
                                  </p:stCondLst>
                                  <p:childTnLst>
                                    <p:set>
                                      <p:cBhvr rctx="PPT">
                                        <p:cTn id="37" dur="indefinite"/>
                                        <p:tgtEl>
                                          <p:spTgt spid="405"/>
                                        </p:tgtEl>
                                        <p:attrNameLst>
                                          <p:attrName>style.opacity</p:attrName>
                                        </p:attrNameLst>
                                      </p:cBhvr>
                                      <p:to>
                                        <p:strVal val="0.5"/>
                                      </p:to>
                                    </p:set>
                                    <p:animEffect filter="image" prLst="opacity: 0.5">
                                      <p:cBhvr rctx="IE">
                                        <p:cTn id="38" dur="indefinite"/>
                                        <p:tgtEl>
                                          <p:spTgt spid="40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3" name="Google Shape;441;p59"/>
          <p:cNvSpPr txBox="1"/>
          <p:nvPr/>
        </p:nvSpPr>
        <p:spPr>
          <a:xfrm>
            <a:off x="628650" y="2116287"/>
            <a:ext cx="7772400" cy="47451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800"/>
              <a:buFont typeface="Arial"/>
              <a:buNone/>
            </a:pPr>
            <a:r>
              <a:rPr lang="en" sz="2800" cap="none" dirty="0">
                <a:solidFill>
                  <a:schemeClr val="tx1"/>
                </a:solidFill>
                <a:latin typeface="Arial"/>
                <a:ea typeface="Arial"/>
                <a:cs typeface="Arial"/>
                <a:sym typeface="Arial"/>
              </a:rPr>
              <a:t>WE CARRY OUT A </a:t>
            </a:r>
            <a:r>
              <a:rPr lang="en" sz="2800" b="1" cap="none" dirty="0">
                <a:solidFill>
                  <a:srgbClr val="FF0000"/>
                </a:solidFill>
                <a:latin typeface="Arial"/>
                <a:ea typeface="Arial"/>
                <a:cs typeface="Arial"/>
                <a:sym typeface="Arial"/>
              </a:rPr>
              <a:t>FUNCTIONAL ANALYSIS</a:t>
            </a:r>
            <a:endParaRPr sz="2800" b="1" cap="none" dirty="0">
              <a:solidFill>
                <a:srgbClr val="FF0000"/>
              </a:solidFill>
              <a:latin typeface="Arial"/>
              <a:ea typeface="Arial"/>
              <a:cs typeface="Arial"/>
              <a:sym typeface="Arial"/>
            </a:endParaRPr>
          </a:p>
        </p:txBody>
      </p:sp>
      <p:sp>
        <p:nvSpPr>
          <p:cNvPr id="2" name="Rectangle 1"/>
          <p:cNvSpPr/>
          <p:nvPr/>
        </p:nvSpPr>
        <p:spPr>
          <a:xfrm>
            <a:off x="152400" y="4095750"/>
            <a:ext cx="1161684" cy="87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33" name="Google Shape;433;p58"/>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59"/>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29" name="Google Shape;441;p59"/>
          <p:cNvSpPr txBox="1"/>
          <p:nvPr/>
        </p:nvSpPr>
        <p:spPr>
          <a:xfrm>
            <a:off x="32746" y="155344"/>
            <a:ext cx="9048750" cy="511406"/>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400" cap="none" dirty="0">
                <a:solidFill>
                  <a:srgbClr val="1E64C8"/>
                </a:solidFill>
                <a:sym typeface="Arial"/>
              </a:rPr>
              <a:t>1</a:t>
            </a:r>
            <a:r>
              <a:rPr lang="en" sz="2400" dirty="0">
                <a:solidFill>
                  <a:srgbClr val="1E64C8"/>
                </a:solidFill>
              </a:rPr>
              <a:t>.</a:t>
            </a:r>
            <a:r>
              <a:rPr lang="en" sz="2400" cap="none" dirty="0">
                <a:solidFill>
                  <a:srgbClr val="1E64C8"/>
                </a:solidFill>
                <a:sym typeface="Arial"/>
              </a:rPr>
              <a:t> </a:t>
            </a:r>
            <a:r>
              <a:rPr lang="en" sz="2400" dirty="0">
                <a:solidFill>
                  <a:srgbClr val="1E64C8"/>
                </a:solidFill>
              </a:rPr>
              <a:t>IDENTIFY THE BEHAVIOR(s) WE WANT TO CHANGE</a:t>
            </a:r>
            <a:endParaRPr sz="2400" cap="none" dirty="0">
              <a:solidFill>
                <a:srgbClr val="1E64C8"/>
              </a:solidFill>
              <a:sym typeface="Arial"/>
            </a:endParaRPr>
          </a:p>
        </p:txBody>
      </p:sp>
      <p:grpSp>
        <p:nvGrpSpPr>
          <p:cNvPr id="2" name="Group 1"/>
          <p:cNvGrpSpPr/>
          <p:nvPr/>
        </p:nvGrpSpPr>
        <p:grpSpPr>
          <a:xfrm>
            <a:off x="3061697" y="1533497"/>
            <a:ext cx="2914649" cy="2609341"/>
            <a:chOff x="2647950" y="1334008"/>
            <a:chExt cx="2914649" cy="2609341"/>
          </a:xfrm>
        </p:grpSpPr>
        <p:sp>
          <p:nvSpPr>
            <p:cNvPr id="446" name="Google Shape;446;p59"/>
            <p:cNvSpPr/>
            <p:nvPr/>
          </p:nvSpPr>
          <p:spPr>
            <a:xfrm>
              <a:off x="2647950" y="2048166"/>
              <a:ext cx="2914649" cy="1895183"/>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Tactile search for hair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Pulling hair from certain body regions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Examining hair before &amp; after pulling. </a:t>
              </a:r>
              <a:endParaRPr sz="1500" dirty="0">
                <a:solidFill>
                  <a:schemeClr val="dk1"/>
                </a:solidFill>
                <a:latin typeface="Arial"/>
                <a:ea typeface="Arial"/>
                <a:cs typeface="Arial"/>
                <a:sym typeface="Arial"/>
              </a:endParaRPr>
            </a:p>
          </p:txBody>
        </p:sp>
        <p:sp>
          <p:nvSpPr>
            <p:cNvPr id="32" name="Google Shape;443;p59"/>
            <p:cNvSpPr txBox="1"/>
            <p:nvPr/>
          </p:nvSpPr>
          <p:spPr>
            <a:xfrm>
              <a:off x="3202810" y="1334008"/>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4000" u="none" cap="none" dirty="0">
                  <a:solidFill>
                    <a:schemeClr val="tx1"/>
                  </a:solidFill>
                  <a:latin typeface="Arial"/>
                  <a:ea typeface="Arial"/>
                  <a:cs typeface="Arial"/>
                  <a:sym typeface="Arial"/>
                </a:rPr>
                <a:t>(B)</a:t>
              </a:r>
              <a:r>
                <a:rPr lang="en" sz="2100" u="none" cap="none" dirty="0">
                  <a:solidFill>
                    <a:srgbClr val="1E64C8"/>
                  </a:solidFill>
                  <a:latin typeface="Arial"/>
                  <a:ea typeface="Arial"/>
                  <a:cs typeface="Arial"/>
                  <a:sym typeface="Arial"/>
                </a:rPr>
                <a:t>EHAVIORS</a:t>
              </a:r>
              <a:endParaRPr sz="2100" u="none" cap="none" dirty="0">
                <a:solidFill>
                  <a:srgbClr val="1E64C8"/>
                </a:solidFill>
                <a:latin typeface="Arial"/>
                <a:ea typeface="Arial"/>
                <a:cs typeface="Arial"/>
                <a:sym typeface="Arial"/>
              </a:endParaRPr>
            </a:p>
          </p:txBody>
        </p:sp>
      </p:grpSp>
    </p:spTree>
    <p:extLst>
      <p:ext uri="{BB962C8B-B14F-4D97-AF65-F5344CB8AC3E}">
        <p14:creationId xmlns:p14="http://schemas.microsoft.com/office/powerpoint/2010/main" val="288320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grpSp>
        <p:nvGrpSpPr>
          <p:cNvPr id="452" name="Google Shape;452;p59"/>
          <p:cNvGrpSpPr/>
          <p:nvPr/>
        </p:nvGrpSpPr>
        <p:grpSpPr>
          <a:xfrm>
            <a:off x="77831" y="0"/>
            <a:ext cx="9066169" cy="5048225"/>
            <a:chOff x="15910550" y="-3718557"/>
            <a:chExt cx="17032067" cy="9894600"/>
          </a:xfrm>
        </p:grpSpPr>
        <p:sp>
          <p:nvSpPr>
            <p:cNvPr id="453" name="Google Shape;453;p59"/>
            <p:cNvSpPr/>
            <p:nvPr/>
          </p:nvSpPr>
          <p:spPr>
            <a:xfrm>
              <a:off x="15910550" y="-3718557"/>
              <a:ext cx="16530900" cy="98946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454" name="Google Shape;454;p59"/>
            <p:cNvGrpSpPr/>
            <p:nvPr/>
          </p:nvGrpSpPr>
          <p:grpSpPr>
            <a:xfrm>
              <a:off x="15910550" y="-3469167"/>
              <a:ext cx="17032067" cy="9595099"/>
              <a:chOff x="15910550" y="-3469167"/>
              <a:chExt cx="17032067" cy="9595099"/>
            </a:xfrm>
          </p:grpSpPr>
          <p:pic>
            <p:nvPicPr>
              <p:cNvPr id="455" name="Google Shape;455;p59" descr="mage result for Trichotillomania graph"/>
              <p:cNvPicPr preferRelativeResize="0"/>
              <p:nvPr/>
            </p:nvPicPr>
            <p:blipFill rotWithShape="1">
              <a:blip r:embed="rId3">
                <a:alphaModFix/>
              </a:blip>
              <a:srcRect/>
              <a:stretch/>
            </p:blipFill>
            <p:spPr>
              <a:xfrm>
                <a:off x="19977450" y="-689618"/>
                <a:ext cx="9144000" cy="4572001"/>
              </a:xfrm>
              <a:prstGeom prst="rect">
                <a:avLst/>
              </a:prstGeom>
              <a:noFill/>
              <a:ln>
                <a:noFill/>
              </a:ln>
            </p:spPr>
          </p:pic>
          <p:sp>
            <p:nvSpPr>
              <p:cNvPr id="456" name="Google Shape;456;p59"/>
              <p:cNvSpPr/>
              <p:nvPr/>
            </p:nvSpPr>
            <p:spPr>
              <a:xfrm>
                <a:off x="19187178" y="3837500"/>
                <a:ext cx="10724526" cy="707885"/>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Arial"/>
                    <a:ea typeface="Arial"/>
                    <a:cs typeface="Arial"/>
                    <a:sym typeface="Arial"/>
                  </a:rPr>
                  <a:t>Time</a:t>
                </a:r>
                <a:endParaRPr sz="1900" b="1">
                  <a:solidFill>
                    <a:schemeClr val="dk1"/>
                  </a:solidFill>
                  <a:latin typeface="Arial"/>
                  <a:ea typeface="Arial"/>
                  <a:cs typeface="Arial"/>
                  <a:sym typeface="Arial"/>
                </a:endParaRPr>
              </a:p>
            </p:txBody>
          </p:sp>
          <p:sp>
            <p:nvSpPr>
              <p:cNvPr id="457" name="Google Shape;457;p59"/>
              <p:cNvSpPr txBox="1"/>
              <p:nvPr/>
            </p:nvSpPr>
            <p:spPr>
              <a:xfrm>
                <a:off x="15910550" y="-3469167"/>
                <a:ext cx="17032067" cy="931729"/>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sym typeface="Arial"/>
                  </a:rPr>
                  <a:t>2: GATHER BASELINE DATA</a:t>
                </a:r>
                <a:endParaRPr sz="700" dirty="0"/>
              </a:p>
            </p:txBody>
          </p:sp>
          <p:sp>
            <p:nvSpPr>
              <p:cNvPr id="458" name="Google Shape;458;p59"/>
              <p:cNvSpPr/>
              <p:nvPr/>
            </p:nvSpPr>
            <p:spPr>
              <a:xfrm rot="16200000">
                <a:off x="15216599" y="1365082"/>
                <a:ext cx="8813700" cy="7079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dirty="0">
                    <a:solidFill>
                      <a:schemeClr val="dk1"/>
                    </a:solidFill>
                    <a:latin typeface="Arial"/>
                    <a:ea typeface="Arial"/>
                    <a:cs typeface="Arial"/>
                    <a:sym typeface="Arial"/>
                  </a:rPr>
                  <a:t>Amount of Hair Pulling</a:t>
                </a:r>
                <a:endParaRPr sz="1900" b="1" dirty="0">
                  <a:solidFill>
                    <a:schemeClr val="dk1"/>
                  </a:solidFill>
                  <a:latin typeface="Arial"/>
                  <a:ea typeface="Arial"/>
                  <a:cs typeface="Arial"/>
                  <a:sym typeface="Arial"/>
                </a:endParaRPr>
              </a:p>
            </p:txBody>
          </p:sp>
        </p:grpSp>
      </p:grpSp>
    </p:spTree>
    <p:extLst>
      <p:ext uri="{BB962C8B-B14F-4D97-AF65-F5344CB8AC3E}">
        <p14:creationId xmlns:p14="http://schemas.microsoft.com/office/powerpoint/2010/main" val="3510956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59"/>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29" name="Google Shape;441;p59"/>
          <p:cNvSpPr txBox="1"/>
          <p:nvPr/>
        </p:nvSpPr>
        <p:spPr>
          <a:xfrm>
            <a:off x="0" y="231544"/>
            <a:ext cx="9144000" cy="511406"/>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latin typeface="Arial"/>
                <a:ea typeface="Arial"/>
                <a:cs typeface="Arial"/>
                <a:sym typeface="Arial"/>
              </a:rPr>
              <a:t>3. </a:t>
            </a:r>
            <a:r>
              <a:rPr lang="en" sz="2800" dirty="0">
                <a:solidFill>
                  <a:srgbClr val="1E64C8"/>
                </a:solidFill>
              </a:rPr>
              <a:t>IDENTIFY THE ABCs</a:t>
            </a:r>
            <a:endParaRPr sz="2800" cap="none" dirty="0">
              <a:solidFill>
                <a:srgbClr val="1E64C8"/>
              </a:solidFill>
              <a:latin typeface="Arial"/>
              <a:ea typeface="Arial"/>
              <a:cs typeface="Arial"/>
              <a:sym typeface="Arial"/>
            </a:endParaRPr>
          </a:p>
        </p:txBody>
      </p:sp>
      <p:grpSp>
        <p:nvGrpSpPr>
          <p:cNvPr id="3" name="Group 2"/>
          <p:cNvGrpSpPr/>
          <p:nvPr/>
        </p:nvGrpSpPr>
        <p:grpSpPr>
          <a:xfrm>
            <a:off x="94883" y="1337939"/>
            <a:ext cx="3360284" cy="2129161"/>
            <a:chOff x="94883" y="1337939"/>
            <a:chExt cx="3360284" cy="2129161"/>
          </a:xfrm>
        </p:grpSpPr>
        <p:sp>
          <p:nvSpPr>
            <p:cNvPr id="445" name="Google Shape;445;p59"/>
            <p:cNvSpPr/>
            <p:nvPr/>
          </p:nvSpPr>
          <p:spPr>
            <a:xfrm>
              <a:off x="94883" y="2046788"/>
              <a:ext cx="2769736" cy="1420312"/>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Home vs. work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Unwanted thoughts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Presence ugly or unwanted bodily hair</a:t>
              </a:r>
              <a:endParaRPr sz="1500" dirty="0">
                <a:solidFill>
                  <a:schemeClr val="dk1"/>
                </a:solidFill>
                <a:latin typeface="Arial"/>
                <a:ea typeface="Arial"/>
                <a:cs typeface="Arial"/>
                <a:sym typeface="Arial"/>
              </a:endParaRPr>
            </a:p>
          </p:txBody>
        </p:sp>
        <p:sp>
          <p:nvSpPr>
            <p:cNvPr id="30" name="Google Shape;442;p59"/>
            <p:cNvSpPr txBox="1"/>
            <p:nvPr/>
          </p:nvSpPr>
          <p:spPr>
            <a:xfrm>
              <a:off x="209183" y="1337939"/>
              <a:ext cx="3245984"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3600" u="none" cap="none" dirty="0">
                  <a:solidFill>
                    <a:schemeClr val="tx1"/>
                  </a:solidFill>
                  <a:latin typeface="Arial"/>
                  <a:ea typeface="Arial"/>
                  <a:cs typeface="Arial"/>
                  <a:sym typeface="Arial"/>
                </a:rPr>
                <a:t>(A)</a:t>
              </a:r>
              <a:r>
                <a:rPr lang="en" sz="2100" u="none" cap="none" dirty="0">
                  <a:solidFill>
                    <a:srgbClr val="1E64C8"/>
                  </a:solidFill>
                  <a:latin typeface="Arial"/>
                  <a:ea typeface="Arial"/>
                  <a:cs typeface="Arial"/>
                  <a:sym typeface="Arial"/>
                </a:rPr>
                <a:t>NTECEDENTS</a:t>
              </a:r>
              <a:endParaRPr sz="2100" u="none" cap="none" dirty="0">
                <a:solidFill>
                  <a:srgbClr val="1E64C8"/>
                </a:solidFill>
                <a:latin typeface="Arial"/>
                <a:ea typeface="Arial"/>
                <a:cs typeface="Arial"/>
                <a:sym typeface="Arial"/>
              </a:endParaRPr>
            </a:p>
          </p:txBody>
        </p:sp>
      </p:grpSp>
      <p:grpSp>
        <p:nvGrpSpPr>
          <p:cNvPr id="2" name="Group 1"/>
          <p:cNvGrpSpPr/>
          <p:nvPr/>
        </p:nvGrpSpPr>
        <p:grpSpPr>
          <a:xfrm>
            <a:off x="2647950" y="1334008"/>
            <a:ext cx="2914649" cy="2609341"/>
            <a:chOff x="2647950" y="1334008"/>
            <a:chExt cx="2914649" cy="2609341"/>
          </a:xfrm>
        </p:grpSpPr>
        <p:sp>
          <p:nvSpPr>
            <p:cNvPr id="446" name="Google Shape;446;p59"/>
            <p:cNvSpPr/>
            <p:nvPr/>
          </p:nvSpPr>
          <p:spPr>
            <a:xfrm>
              <a:off x="2647950" y="2048166"/>
              <a:ext cx="2914649" cy="1895183"/>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Tactile search for hair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Pulling hair from certain body regions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Examining hair before &amp; after pulling. </a:t>
              </a:r>
              <a:endParaRPr sz="1500" dirty="0">
                <a:solidFill>
                  <a:schemeClr val="dk1"/>
                </a:solidFill>
                <a:latin typeface="Arial"/>
                <a:ea typeface="Arial"/>
                <a:cs typeface="Arial"/>
                <a:sym typeface="Arial"/>
              </a:endParaRPr>
            </a:p>
          </p:txBody>
        </p:sp>
        <p:sp>
          <p:nvSpPr>
            <p:cNvPr id="32" name="Google Shape;443;p59"/>
            <p:cNvSpPr txBox="1"/>
            <p:nvPr/>
          </p:nvSpPr>
          <p:spPr>
            <a:xfrm>
              <a:off x="3202810" y="1334008"/>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4000" u="none" cap="none" dirty="0">
                  <a:solidFill>
                    <a:schemeClr val="tx1"/>
                  </a:solidFill>
                  <a:latin typeface="Arial"/>
                  <a:ea typeface="Arial"/>
                  <a:cs typeface="Arial"/>
                  <a:sym typeface="Arial"/>
                </a:rPr>
                <a:t>(B)</a:t>
              </a:r>
              <a:r>
                <a:rPr lang="en" sz="2100" u="none" cap="none" dirty="0">
                  <a:solidFill>
                    <a:srgbClr val="1E64C8"/>
                  </a:solidFill>
                  <a:latin typeface="Arial"/>
                  <a:ea typeface="Arial"/>
                  <a:cs typeface="Arial"/>
                  <a:sym typeface="Arial"/>
                </a:rPr>
                <a:t>EHAVIORS</a:t>
              </a:r>
              <a:endParaRPr sz="2100" u="none" cap="none" dirty="0">
                <a:solidFill>
                  <a:srgbClr val="1E64C8"/>
                </a:solidFill>
                <a:latin typeface="Arial"/>
                <a:ea typeface="Arial"/>
                <a:cs typeface="Arial"/>
                <a:sym typeface="Arial"/>
              </a:endParaRPr>
            </a:p>
          </p:txBody>
        </p:sp>
      </p:grpSp>
      <p:grpSp>
        <p:nvGrpSpPr>
          <p:cNvPr id="4" name="Group 3"/>
          <p:cNvGrpSpPr/>
          <p:nvPr/>
        </p:nvGrpSpPr>
        <p:grpSpPr>
          <a:xfrm>
            <a:off x="5695951" y="1337939"/>
            <a:ext cx="3181349" cy="2986411"/>
            <a:chOff x="5695951" y="1337939"/>
            <a:chExt cx="3181349" cy="2986411"/>
          </a:xfrm>
        </p:grpSpPr>
        <p:sp>
          <p:nvSpPr>
            <p:cNvPr id="447" name="Google Shape;447;p59"/>
            <p:cNvSpPr/>
            <p:nvPr/>
          </p:nvSpPr>
          <p:spPr>
            <a:xfrm>
              <a:off x="5695951" y="2044233"/>
              <a:ext cx="3181349" cy="2280117"/>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Relieve stress, boredom, anger</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Distraction from unwanted thoughts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Removes criticism or disapproval</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Removal of ugly or  unwanted bodily hair</a:t>
              </a:r>
              <a:endParaRPr sz="1500" dirty="0">
                <a:solidFill>
                  <a:schemeClr val="dk1"/>
                </a:solidFill>
                <a:latin typeface="Arial"/>
                <a:ea typeface="Arial"/>
                <a:cs typeface="Arial"/>
                <a:sym typeface="Arial"/>
              </a:endParaRPr>
            </a:p>
          </p:txBody>
        </p:sp>
        <p:sp>
          <p:nvSpPr>
            <p:cNvPr id="33" name="Google Shape;444;p59"/>
            <p:cNvSpPr txBox="1"/>
            <p:nvPr/>
          </p:nvSpPr>
          <p:spPr>
            <a:xfrm>
              <a:off x="5886450" y="1337939"/>
              <a:ext cx="2990850"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3600" u="none" cap="none" dirty="0">
                  <a:solidFill>
                    <a:schemeClr val="tx1"/>
                  </a:solidFill>
                  <a:latin typeface="Arial"/>
                  <a:ea typeface="Arial"/>
                  <a:cs typeface="Arial"/>
                  <a:sym typeface="Arial"/>
                </a:rPr>
                <a:t>(C)</a:t>
              </a:r>
              <a:r>
                <a:rPr lang="en" sz="2100" u="none" cap="none" dirty="0">
                  <a:solidFill>
                    <a:srgbClr val="1E64C8"/>
                  </a:solidFill>
                  <a:latin typeface="Arial"/>
                  <a:ea typeface="Arial"/>
                  <a:cs typeface="Arial"/>
                  <a:sym typeface="Arial"/>
                </a:rPr>
                <a:t>ONSEQUENCES</a:t>
              </a:r>
              <a:endParaRPr sz="2100" u="none" cap="none" dirty="0">
                <a:solidFill>
                  <a:srgbClr val="1E64C8"/>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59"/>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29" name="Google Shape;441;p59"/>
          <p:cNvSpPr txBox="1"/>
          <p:nvPr/>
        </p:nvSpPr>
        <p:spPr>
          <a:xfrm>
            <a:off x="0" y="136294"/>
            <a:ext cx="9144000" cy="511406"/>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latin typeface="Arial"/>
                <a:ea typeface="Arial"/>
                <a:cs typeface="Arial"/>
                <a:sym typeface="Arial"/>
              </a:rPr>
              <a:t>4. </a:t>
            </a:r>
            <a:r>
              <a:rPr lang="en" sz="2800" dirty="0">
                <a:solidFill>
                  <a:srgbClr val="1E64C8"/>
                </a:solidFill>
              </a:rPr>
              <a:t>What is The Function (WTF)?</a:t>
            </a:r>
            <a:endParaRPr sz="2800" cap="none" dirty="0">
              <a:solidFill>
                <a:srgbClr val="1E64C8"/>
              </a:solidFill>
              <a:latin typeface="Arial"/>
              <a:ea typeface="Arial"/>
              <a:cs typeface="Arial"/>
              <a:sym typeface="Arial"/>
            </a:endParaRPr>
          </a:p>
        </p:txBody>
      </p:sp>
      <p:grpSp>
        <p:nvGrpSpPr>
          <p:cNvPr id="3" name="Group 2"/>
          <p:cNvGrpSpPr/>
          <p:nvPr/>
        </p:nvGrpSpPr>
        <p:grpSpPr>
          <a:xfrm>
            <a:off x="94883" y="1337939"/>
            <a:ext cx="3360284" cy="2129161"/>
            <a:chOff x="94883" y="1337939"/>
            <a:chExt cx="3360284" cy="2129161"/>
          </a:xfrm>
        </p:grpSpPr>
        <p:sp>
          <p:nvSpPr>
            <p:cNvPr id="445" name="Google Shape;445;p59"/>
            <p:cNvSpPr/>
            <p:nvPr/>
          </p:nvSpPr>
          <p:spPr>
            <a:xfrm>
              <a:off x="94883" y="2046788"/>
              <a:ext cx="2769736" cy="1420312"/>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smtClean="0">
                  <a:solidFill>
                    <a:schemeClr val="dk1"/>
                  </a:solidFill>
                  <a:latin typeface="Arial"/>
                  <a:ea typeface="Arial"/>
                  <a:cs typeface="Arial"/>
                  <a:sym typeface="Arial"/>
                </a:rPr>
                <a:t>Unwanted </a:t>
              </a:r>
              <a:r>
                <a:rPr lang="en" sz="1700" dirty="0">
                  <a:solidFill>
                    <a:schemeClr val="dk1"/>
                  </a:solidFill>
                  <a:latin typeface="Arial"/>
                  <a:ea typeface="Arial"/>
                  <a:cs typeface="Arial"/>
                  <a:sym typeface="Arial"/>
                </a:rPr>
                <a:t>thoughts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Presence ugly or unwanted bodily hair</a:t>
              </a:r>
              <a:endParaRPr sz="1500" dirty="0">
                <a:solidFill>
                  <a:schemeClr val="dk1"/>
                </a:solidFill>
                <a:latin typeface="Arial"/>
                <a:ea typeface="Arial"/>
                <a:cs typeface="Arial"/>
                <a:sym typeface="Arial"/>
              </a:endParaRPr>
            </a:p>
          </p:txBody>
        </p:sp>
        <p:sp>
          <p:nvSpPr>
            <p:cNvPr id="30" name="Google Shape;442;p59"/>
            <p:cNvSpPr txBox="1"/>
            <p:nvPr/>
          </p:nvSpPr>
          <p:spPr>
            <a:xfrm>
              <a:off x="209183" y="1337939"/>
              <a:ext cx="3245984"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3600" u="none" cap="none" dirty="0">
                  <a:solidFill>
                    <a:schemeClr val="tx1"/>
                  </a:solidFill>
                  <a:latin typeface="Arial"/>
                  <a:ea typeface="Arial"/>
                  <a:cs typeface="Arial"/>
                  <a:sym typeface="Arial"/>
                </a:rPr>
                <a:t>(A)</a:t>
              </a:r>
              <a:r>
                <a:rPr lang="en" sz="2100" u="none" cap="none" dirty="0">
                  <a:solidFill>
                    <a:srgbClr val="1E64C8"/>
                  </a:solidFill>
                  <a:latin typeface="Arial"/>
                  <a:ea typeface="Arial"/>
                  <a:cs typeface="Arial"/>
                  <a:sym typeface="Arial"/>
                </a:rPr>
                <a:t>NTECEDENTS</a:t>
              </a:r>
              <a:endParaRPr sz="2100" u="none" cap="none" dirty="0">
                <a:solidFill>
                  <a:srgbClr val="1E64C8"/>
                </a:solidFill>
                <a:latin typeface="Arial"/>
                <a:ea typeface="Arial"/>
                <a:cs typeface="Arial"/>
                <a:sym typeface="Arial"/>
              </a:endParaRPr>
            </a:p>
          </p:txBody>
        </p:sp>
      </p:grpSp>
      <p:grpSp>
        <p:nvGrpSpPr>
          <p:cNvPr id="4" name="Group 3"/>
          <p:cNvGrpSpPr/>
          <p:nvPr/>
        </p:nvGrpSpPr>
        <p:grpSpPr>
          <a:xfrm>
            <a:off x="2910857" y="1334008"/>
            <a:ext cx="2651742" cy="2609341"/>
            <a:chOff x="2910857" y="1334008"/>
            <a:chExt cx="2651742" cy="2609341"/>
          </a:xfrm>
        </p:grpSpPr>
        <p:sp>
          <p:nvSpPr>
            <p:cNvPr id="446" name="Google Shape;446;p59"/>
            <p:cNvSpPr/>
            <p:nvPr/>
          </p:nvSpPr>
          <p:spPr>
            <a:xfrm>
              <a:off x="2910857" y="2048166"/>
              <a:ext cx="2651741" cy="1895183"/>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Tactile search for hair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Pulling hair from certain body regions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Examining hair before &amp; after pulling. </a:t>
              </a:r>
              <a:endParaRPr sz="1500" dirty="0">
                <a:solidFill>
                  <a:schemeClr val="dk1"/>
                </a:solidFill>
                <a:latin typeface="Arial"/>
                <a:ea typeface="Arial"/>
                <a:cs typeface="Arial"/>
                <a:sym typeface="Arial"/>
              </a:endParaRPr>
            </a:p>
          </p:txBody>
        </p:sp>
        <p:sp>
          <p:nvSpPr>
            <p:cNvPr id="32" name="Google Shape;443;p59"/>
            <p:cNvSpPr txBox="1"/>
            <p:nvPr/>
          </p:nvSpPr>
          <p:spPr>
            <a:xfrm>
              <a:off x="3202810" y="1334008"/>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4000" u="none" cap="none" dirty="0">
                  <a:solidFill>
                    <a:schemeClr val="tx1"/>
                  </a:solidFill>
                  <a:latin typeface="Arial"/>
                  <a:ea typeface="Arial"/>
                  <a:cs typeface="Arial"/>
                  <a:sym typeface="Arial"/>
                </a:rPr>
                <a:t>(B)</a:t>
              </a:r>
              <a:r>
                <a:rPr lang="en" sz="2100" u="none" cap="none" dirty="0">
                  <a:solidFill>
                    <a:srgbClr val="1E64C8"/>
                  </a:solidFill>
                  <a:latin typeface="Arial"/>
                  <a:ea typeface="Arial"/>
                  <a:cs typeface="Arial"/>
                  <a:sym typeface="Arial"/>
                </a:rPr>
                <a:t>EHAVIORS</a:t>
              </a:r>
              <a:endParaRPr sz="2100" u="none" cap="none" dirty="0">
                <a:solidFill>
                  <a:srgbClr val="1E64C8"/>
                </a:solidFill>
                <a:latin typeface="Arial"/>
                <a:ea typeface="Arial"/>
                <a:cs typeface="Arial"/>
                <a:sym typeface="Arial"/>
              </a:endParaRPr>
            </a:p>
          </p:txBody>
        </p:sp>
      </p:grpSp>
      <p:grpSp>
        <p:nvGrpSpPr>
          <p:cNvPr id="5" name="Group 4"/>
          <p:cNvGrpSpPr/>
          <p:nvPr/>
        </p:nvGrpSpPr>
        <p:grpSpPr>
          <a:xfrm>
            <a:off x="5695951" y="1337939"/>
            <a:ext cx="3181349" cy="2986411"/>
            <a:chOff x="5695951" y="1337939"/>
            <a:chExt cx="3181349" cy="2986411"/>
          </a:xfrm>
        </p:grpSpPr>
        <p:sp>
          <p:nvSpPr>
            <p:cNvPr id="447" name="Google Shape;447;p59"/>
            <p:cNvSpPr/>
            <p:nvPr/>
          </p:nvSpPr>
          <p:spPr>
            <a:xfrm>
              <a:off x="5695951" y="2044233"/>
              <a:ext cx="3181349" cy="2280117"/>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Relieve stress, boredom, anger</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Distraction from unwanted thoughts </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Removes criticism or disapproval</a:t>
              </a:r>
              <a:endParaRPr sz="700" dirty="0"/>
            </a:p>
            <a:p>
              <a:pPr marL="241300" marR="0" lvl="0" indent="-247650" algn="l" rtl="0">
                <a:spcBef>
                  <a:spcPts val="0"/>
                </a:spcBef>
                <a:spcAft>
                  <a:spcPts val="0"/>
                </a:spcAft>
                <a:buClr>
                  <a:schemeClr val="dk1"/>
                </a:buClr>
                <a:buSzPts val="1700"/>
                <a:buFont typeface="Arial"/>
                <a:buChar char="•"/>
              </a:pPr>
              <a:r>
                <a:rPr lang="en" sz="1700" dirty="0">
                  <a:solidFill>
                    <a:schemeClr val="dk1"/>
                  </a:solidFill>
                  <a:latin typeface="Arial"/>
                  <a:ea typeface="Arial"/>
                  <a:cs typeface="Arial"/>
                  <a:sym typeface="Arial"/>
                </a:rPr>
                <a:t>Removal of ugly or  unwanted bodily hair</a:t>
              </a:r>
              <a:endParaRPr sz="1500" dirty="0">
                <a:solidFill>
                  <a:schemeClr val="dk1"/>
                </a:solidFill>
                <a:latin typeface="Arial"/>
                <a:ea typeface="Arial"/>
                <a:cs typeface="Arial"/>
                <a:sym typeface="Arial"/>
              </a:endParaRPr>
            </a:p>
          </p:txBody>
        </p:sp>
        <p:sp>
          <p:nvSpPr>
            <p:cNvPr id="33" name="Google Shape;444;p59"/>
            <p:cNvSpPr txBox="1"/>
            <p:nvPr/>
          </p:nvSpPr>
          <p:spPr>
            <a:xfrm>
              <a:off x="5886450" y="1337939"/>
              <a:ext cx="2990850"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3600" u="none" cap="none" dirty="0">
                  <a:solidFill>
                    <a:schemeClr val="tx1"/>
                  </a:solidFill>
                  <a:latin typeface="Arial"/>
                  <a:ea typeface="Arial"/>
                  <a:cs typeface="Arial"/>
                  <a:sym typeface="Arial"/>
                </a:rPr>
                <a:t>(C)</a:t>
              </a:r>
              <a:r>
                <a:rPr lang="en" sz="2100" u="none" cap="none" dirty="0">
                  <a:solidFill>
                    <a:srgbClr val="1E64C8"/>
                  </a:solidFill>
                  <a:latin typeface="Arial"/>
                  <a:ea typeface="Arial"/>
                  <a:cs typeface="Arial"/>
                  <a:sym typeface="Arial"/>
                </a:rPr>
                <a:t>ONSEQUENCES</a:t>
              </a:r>
              <a:endParaRPr sz="2100" u="none" cap="none" dirty="0">
                <a:solidFill>
                  <a:srgbClr val="1E64C8"/>
                </a:solidFill>
                <a:latin typeface="Arial"/>
                <a:ea typeface="Arial"/>
                <a:cs typeface="Arial"/>
                <a:sym typeface="Arial"/>
              </a:endParaRPr>
            </a:p>
          </p:txBody>
        </p:sp>
      </p:grpSp>
      <p:sp>
        <p:nvSpPr>
          <p:cNvPr id="34" name="Google Shape;443;p59"/>
          <p:cNvSpPr txBox="1"/>
          <p:nvPr/>
        </p:nvSpPr>
        <p:spPr>
          <a:xfrm>
            <a:off x="3202809" y="4409541"/>
            <a:ext cx="2359789" cy="463327"/>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4000" u="none" cap="none" dirty="0">
                <a:solidFill>
                  <a:srgbClr val="FF0000"/>
                </a:solidFill>
                <a:latin typeface="Arial"/>
                <a:ea typeface="Arial"/>
                <a:cs typeface="Arial"/>
                <a:sym typeface="Arial"/>
              </a:rPr>
              <a:t>R</a:t>
            </a:r>
            <a:endParaRPr sz="2100" u="none" cap="none" dirty="0">
              <a:solidFill>
                <a:srgbClr val="FF0000"/>
              </a:solidFill>
              <a:latin typeface="Arial"/>
              <a:ea typeface="Arial"/>
              <a:cs typeface="Arial"/>
              <a:sym typeface="Arial"/>
            </a:endParaRPr>
          </a:p>
        </p:txBody>
      </p:sp>
      <p:grpSp>
        <p:nvGrpSpPr>
          <p:cNvPr id="7" name="Group 6"/>
          <p:cNvGrpSpPr/>
          <p:nvPr/>
        </p:nvGrpSpPr>
        <p:grpSpPr>
          <a:xfrm>
            <a:off x="5608835" y="990600"/>
            <a:ext cx="3268465" cy="3882268"/>
            <a:chOff x="5608835" y="990600"/>
            <a:chExt cx="3268465" cy="3882268"/>
          </a:xfrm>
        </p:grpSpPr>
        <p:sp>
          <p:nvSpPr>
            <p:cNvPr id="35" name="Google Shape;443;p59"/>
            <p:cNvSpPr txBox="1"/>
            <p:nvPr/>
          </p:nvSpPr>
          <p:spPr>
            <a:xfrm>
              <a:off x="6106730" y="4409541"/>
              <a:ext cx="2359789" cy="463327"/>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4000" u="none" cap="none" dirty="0">
                  <a:solidFill>
                    <a:srgbClr val="FF0000"/>
                  </a:solidFill>
                  <a:latin typeface="Arial"/>
                  <a:ea typeface="Arial"/>
                  <a:cs typeface="Arial"/>
                  <a:sym typeface="Arial"/>
                </a:rPr>
                <a:t>Sr</a:t>
              </a:r>
              <a:endParaRPr sz="2100" u="none" cap="none" dirty="0">
                <a:solidFill>
                  <a:srgbClr val="FF0000"/>
                </a:solidFill>
                <a:latin typeface="Arial"/>
                <a:ea typeface="Arial"/>
                <a:cs typeface="Arial"/>
                <a:sym typeface="Arial"/>
              </a:endParaRPr>
            </a:p>
          </p:txBody>
        </p:sp>
        <p:sp>
          <p:nvSpPr>
            <p:cNvPr id="2" name="Rounded Rectangle 1"/>
            <p:cNvSpPr/>
            <p:nvPr/>
          </p:nvSpPr>
          <p:spPr>
            <a:xfrm>
              <a:off x="5608835" y="990600"/>
              <a:ext cx="3268465" cy="3882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6" name="Group 5"/>
          <p:cNvGrpSpPr/>
          <p:nvPr/>
        </p:nvGrpSpPr>
        <p:grpSpPr>
          <a:xfrm>
            <a:off x="48645" y="1054623"/>
            <a:ext cx="2743382" cy="3882268"/>
            <a:chOff x="48645" y="1054623"/>
            <a:chExt cx="2743382" cy="3882268"/>
          </a:xfrm>
        </p:grpSpPr>
        <p:sp>
          <p:nvSpPr>
            <p:cNvPr id="36" name="Google Shape;443;p59"/>
            <p:cNvSpPr txBox="1"/>
            <p:nvPr/>
          </p:nvSpPr>
          <p:spPr>
            <a:xfrm>
              <a:off x="288161" y="4519909"/>
              <a:ext cx="2359789" cy="352959"/>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4000" u="none" cap="none" dirty="0">
                  <a:solidFill>
                    <a:srgbClr val="FF0000"/>
                  </a:solidFill>
                  <a:latin typeface="Arial"/>
                  <a:ea typeface="Arial"/>
                  <a:cs typeface="Arial"/>
                  <a:sym typeface="Arial"/>
                </a:rPr>
                <a:t>Sd</a:t>
              </a:r>
              <a:endParaRPr sz="2100" u="none" cap="none" dirty="0">
                <a:solidFill>
                  <a:srgbClr val="FF0000"/>
                </a:solidFill>
                <a:latin typeface="Arial"/>
                <a:ea typeface="Arial"/>
                <a:cs typeface="Arial"/>
                <a:sym typeface="Arial"/>
              </a:endParaRPr>
            </a:p>
          </p:txBody>
        </p:sp>
        <p:sp>
          <p:nvSpPr>
            <p:cNvPr id="14" name="Rounded Rectangle 13"/>
            <p:cNvSpPr/>
            <p:nvPr/>
          </p:nvSpPr>
          <p:spPr>
            <a:xfrm>
              <a:off x="48645" y="1054623"/>
              <a:ext cx="2743382" cy="3882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91356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par>
                                <p:cTn id="11" presetID="9" presetClass="emph" presetSubtype="0" nodeType="withEffect">
                                  <p:stCondLst>
                                    <p:cond delay="0"/>
                                  </p:stCondLst>
                                  <p:childTnLst>
                                    <p:set>
                                      <p:cBhvr rctx="PPT">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4"/>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20" name="Google Shape;320;p54"/>
          <p:cNvSpPr txBox="1"/>
          <p:nvPr/>
        </p:nvSpPr>
        <p:spPr>
          <a:xfrm>
            <a:off x="197768" y="2179733"/>
            <a:ext cx="8820472" cy="618037"/>
          </a:xfrm>
          <a:prstGeom prst="rect">
            <a:avLst/>
          </a:prstGeom>
          <a:noFill/>
          <a:ln>
            <a:noFill/>
          </a:ln>
        </p:spPr>
        <p:txBody>
          <a:bodyPr spcFirstLastPara="1" wrap="square" lIns="81625" tIns="40825" rIns="81625" bIns="40825" anchor="t" anchorCtr="0">
            <a:noAutofit/>
          </a:bodyPr>
          <a:lstStyle/>
          <a:p>
            <a:pPr lvl="0" algn="ctr"/>
            <a:r>
              <a:rPr lang="en-US" sz="3500" dirty="0">
                <a:solidFill>
                  <a:schemeClr val="lt1"/>
                </a:solidFill>
                <a:latin typeface="Proxima Nova"/>
                <a:ea typeface="Proxima Nova"/>
                <a:cs typeface="Proxima Nova"/>
                <a:sym typeface="Proxima Nova"/>
              </a:rPr>
              <a:t>Learning Psychology (in 5 minutes)</a:t>
            </a:r>
            <a:endParaRPr lang="en-US" sz="3500" b="1" dirty="0">
              <a:solidFill>
                <a:schemeClr val="lt1"/>
              </a:solidFill>
              <a:latin typeface="Proxima Nova"/>
              <a:ea typeface="Proxima Nova"/>
              <a:cs typeface="Proxima Nova"/>
              <a:sym typeface="Proxima Nova"/>
            </a:endParaRPr>
          </a:p>
        </p:txBody>
      </p:sp>
      <p:sp>
        <p:nvSpPr>
          <p:cNvPr id="321" name="Google Shape;321;p54"/>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59" name="Google Shape;459;p59"/>
          <p:cNvSpPr/>
          <p:nvPr/>
        </p:nvSpPr>
        <p:spPr>
          <a:xfrm>
            <a:off x="122104" y="4057650"/>
            <a:ext cx="1344746" cy="952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0" name="Google Shape;460;p59"/>
          <p:cNvSpPr txBox="1"/>
          <p:nvPr/>
        </p:nvSpPr>
        <p:spPr>
          <a:xfrm>
            <a:off x="244208" y="146384"/>
            <a:ext cx="8899792" cy="51900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latin typeface="Proxima Nova"/>
                <a:ea typeface="Proxima Nova"/>
                <a:cs typeface="Proxima Nova"/>
                <a:sym typeface="Proxima Nova"/>
              </a:rPr>
              <a:t>5. WE CHANGE THE CONTINGENCIES</a:t>
            </a:r>
            <a:endParaRPr sz="2800" cap="none" dirty="0">
              <a:solidFill>
                <a:srgbClr val="1E64C8"/>
              </a:solidFill>
              <a:latin typeface="Proxima Nova"/>
              <a:ea typeface="Proxima Nova"/>
              <a:cs typeface="Proxima Nova"/>
              <a:sym typeface="Proxima Nova"/>
            </a:endParaRPr>
          </a:p>
        </p:txBody>
      </p:sp>
      <p:sp>
        <p:nvSpPr>
          <p:cNvPr id="461" name="Google Shape;461;p59"/>
          <p:cNvSpPr/>
          <p:nvPr/>
        </p:nvSpPr>
        <p:spPr>
          <a:xfrm>
            <a:off x="66408" y="1386494"/>
            <a:ext cx="2822842" cy="1277716"/>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Context:</a:t>
            </a:r>
            <a:r>
              <a:rPr lang="en" sz="1500" dirty="0">
                <a:solidFill>
                  <a:srgbClr val="000000"/>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Manipulate hair pulling environment (e.g., cover mirrors, remove tweezers, use sticky notes).</a:t>
            </a:r>
            <a:endParaRPr dirty="0">
              <a:solidFill>
                <a:schemeClr val="dk1"/>
              </a:solidFill>
              <a:latin typeface="Proxima Nova"/>
              <a:ea typeface="Proxima Nova"/>
              <a:cs typeface="Proxima Nova"/>
              <a:sym typeface="Proxima Nova"/>
            </a:endParaRPr>
          </a:p>
        </p:txBody>
      </p:sp>
      <p:grpSp>
        <p:nvGrpSpPr>
          <p:cNvPr id="3" name="Group 2"/>
          <p:cNvGrpSpPr/>
          <p:nvPr/>
        </p:nvGrpSpPr>
        <p:grpSpPr>
          <a:xfrm>
            <a:off x="58604" y="1284559"/>
            <a:ext cx="3638550" cy="1471262"/>
            <a:chOff x="-5391150" y="1808108"/>
            <a:chExt cx="3638550" cy="1471262"/>
          </a:xfrm>
        </p:grpSpPr>
        <p:sp>
          <p:nvSpPr>
            <p:cNvPr id="2" name="Rectangle 1"/>
            <p:cNvSpPr/>
            <p:nvPr/>
          </p:nvSpPr>
          <p:spPr>
            <a:xfrm>
              <a:off x="-5391150" y="1808108"/>
              <a:ext cx="3638550" cy="1471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2" name="Google Shape;462;p59"/>
            <p:cNvSpPr/>
            <p:nvPr/>
          </p:nvSpPr>
          <p:spPr>
            <a:xfrm>
              <a:off x="-5327650" y="1975150"/>
              <a:ext cx="3222525" cy="1233240"/>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Motor:</a:t>
              </a:r>
              <a:r>
                <a:rPr lang="en" sz="1500" dirty="0">
                  <a:solidFill>
                    <a:srgbClr val="000000"/>
                  </a:solidFill>
                  <a:latin typeface="Proxima Nova"/>
                  <a:ea typeface="Proxima Nova"/>
                  <a:cs typeface="Proxima Nova"/>
                  <a:sym typeface="Proxima Nova"/>
                </a:rPr>
                <a:t> P</a:t>
              </a:r>
              <a:r>
                <a:rPr lang="en" dirty="0">
                  <a:solidFill>
                    <a:srgbClr val="000000"/>
                  </a:solidFill>
                  <a:latin typeface="Proxima Nova"/>
                  <a:ea typeface="Proxima Nova"/>
                  <a:cs typeface="Proxima Nova"/>
                  <a:sym typeface="Proxima Nova"/>
                </a:rPr>
                <a:t>hysical barriers to reduce hair pulling (e.g., glasses, hats, gloves). Sds (e.g., loud bracelets, elbow braces, and perfume) can increase awareness of hair pulling.</a:t>
              </a:r>
              <a:endParaRPr dirty="0">
                <a:solidFill>
                  <a:schemeClr val="dk1"/>
                </a:solidFill>
                <a:latin typeface="Proxima Nova"/>
                <a:ea typeface="Proxima Nova"/>
                <a:cs typeface="Proxima Nova"/>
                <a:sym typeface="Proxima Nova"/>
              </a:endParaRPr>
            </a:p>
          </p:txBody>
        </p:sp>
      </p:grpSp>
      <p:sp>
        <p:nvSpPr>
          <p:cNvPr id="463" name="Google Shape;463;p59"/>
          <p:cNvSpPr/>
          <p:nvPr/>
        </p:nvSpPr>
        <p:spPr>
          <a:xfrm>
            <a:off x="5921475" y="1543653"/>
            <a:ext cx="2990850" cy="743037"/>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Sensory</a:t>
            </a:r>
            <a:r>
              <a:rPr lang="en" sz="1500" dirty="0">
                <a:solidFill>
                  <a:srgbClr val="1E64C8"/>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DRO: if sensory activation </a:t>
            </a:r>
            <a:r>
              <a:rPr lang="en" dirty="0">
                <a:solidFill>
                  <a:srgbClr val="000000"/>
                </a:solidFill>
                <a:latin typeface="Proxima Nova"/>
                <a:ea typeface="Proxima Nova"/>
                <a:cs typeface="Proxima Nova"/>
                <a:sym typeface="Wingdings" panose="05000000000000000000" pitchFamily="2" charset="2"/>
              </a:rPr>
              <a:t></a:t>
            </a:r>
            <a:r>
              <a:rPr lang="en" dirty="0">
                <a:solidFill>
                  <a:srgbClr val="000000"/>
                </a:solidFill>
                <a:latin typeface="Proxima Nova"/>
                <a:ea typeface="Proxima Nova"/>
                <a:cs typeface="Proxima Nova"/>
                <a:sym typeface="Proxima Nova"/>
              </a:rPr>
              <a:t> use brushes, pens, massages to ease sensations in scalp.</a:t>
            </a:r>
            <a:endParaRPr dirty="0">
              <a:solidFill>
                <a:schemeClr val="dk1"/>
              </a:solidFill>
              <a:latin typeface="Proxima Nova"/>
              <a:ea typeface="Proxima Nova"/>
              <a:cs typeface="Proxima Nova"/>
              <a:sym typeface="Proxima Nova"/>
            </a:endParaRPr>
          </a:p>
        </p:txBody>
      </p:sp>
      <p:sp>
        <p:nvSpPr>
          <p:cNvPr id="464" name="Google Shape;464;p59"/>
          <p:cNvSpPr/>
          <p:nvPr/>
        </p:nvSpPr>
        <p:spPr>
          <a:xfrm>
            <a:off x="58604" y="2825023"/>
            <a:ext cx="3489592" cy="979180"/>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Cognitive:</a:t>
            </a:r>
            <a:r>
              <a:rPr lang="en" sz="1500" dirty="0">
                <a:solidFill>
                  <a:srgbClr val="1E64C8"/>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If thoughts </a:t>
            </a:r>
            <a:r>
              <a:rPr lang="en" dirty="0">
                <a:solidFill>
                  <a:srgbClr val="000000"/>
                </a:solidFill>
                <a:latin typeface="Proxima Nova"/>
                <a:ea typeface="Proxima Nova"/>
                <a:cs typeface="Proxima Nova"/>
                <a:sym typeface="Wingdings" panose="05000000000000000000" pitchFamily="2" charset="2"/>
              </a:rPr>
              <a:t></a:t>
            </a:r>
            <a:r>
              <a:rPr lang="en" dirty="0">
                <a:solidFill>
                  <a:srgbClr val="000000"/>
                </a:solidFill>
                <a:latin typeface="Proxima Nova"/>
                <a:ea typeface="Proxima Nova"/>
                <a:cs typeface="Proxima Nova"/>
                <a:sym typeface="Proxima Nova"/>
              </a:rPr>
              <a:t> hair pulling (e.g., “My hair has to look perfect”) then reinforce acceptance &amp; alternative thinking (e.g. “It’s okay to be imperfect”).</a:t>
            </a:r>
            <a:endParaRPr dirty="0">
              <a:solidFill>
                <a:schemeClr val="dk1"/>
              </a:solidFill>
              <a:latin typeface="Proxima Nova"/>
              <a:ea typeface="Proxima Nova"/>
              <a:cs typeface="Proxima Nova"/>
              <a:sym typeface="Proxima Nova"/>
            </a:endParaRPr>
          </a:p>
        </p:txBody>
      </p:sp>
      <p:sp>
        <p:nvSpPr>
          <p:cNvPr id="465" name="Google Shape;465;p59"/>
          <p:cNvSpPr/>
          <p:nvPr/>
        </p:nvSpPr>
        <p:spPr>
          <a:xfrm>
            <a:off x="66408" y="3939423"/>
            <a:ext cx="3680092" cy="891166"/>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Affective:</a:t>
            </a:r>
            <a:r>
              <a:rPr lang="en" sz="1500" dirty="0">
                <a:solidFill>
                  <a:srgbClr val="000000"/>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If certain emotions occasion hair pulling </a:t>
            </a:r>
            <a:r>
              <a:rPr lang="en" dirty="0">
                <a:solidFill>
                  <a:srgbClr val="000000"/>
                </a:solidFill>
                <a:latin typeface="Proxima Nova"/>
                <a:ea typeface="Proxima Nova"/>
                <a:cs typeface="Proxima Nova"/>
                <a:sym typeface="Wingdings" panose="05000000000000000000" pitchFamily="2" charset="2"/>
              </a:rPr>
              <a:t></a:t>
            </a:r>
            <a:r>
              <a:rPr lang="en" dirty="0">
                <a:solidFill>
                  <a:srgbClr val="000000"/>
                </a:solidFill>
                <a:latin typeface="Proxima Nova"/>
                <a:ea typeface="Proxima Nova"/>
                <a:cs typeface="Proxima Nova"/>
                <a:sym typeface="Proxima Nova"/>
              </a:rPr>
              <a:t> emotional regulation/ meditation. If boredom </a:t>
            </a:r>
            <a:r>
              <a:rPr lang="en" dirty="0">
                <a:solidFill>
                  <a:srgbClr val="000000"/>
                </a:solidFill>
                <a:latin typeface="Proxima Nova"/>
                <a:ea typeface="Proxima Nova"/>
                <a:cs typeface="Proxima Nova"/>
                <a:sym typeface="Wingdings" panose="05000000000000000000" pitchFamily="2" charset="2"/>
              </a:rPr>
              <a:t> </a:t>
            </a:r>
            <a:r>
              <a:rPr lang="en" dirty="0">
                <a:solidFill>
                  <a:srgbClr val="000000"/>
                </a:solidFill>
                <a:latin typeface="Proxima Nova"/>
                <a:ea typeface="Proxima Nova"/>
                <a:cs typeface="Proxima Nova"/>
                <a:sym typeface="Proxima Nova"/>
              </a:rPr>
              <a:t>stimulating activities (draw, music, read, paint, photography).</a:t>
            </a:r>
            <a:endParaRPr dirty="0">
              <a:solidFill>
                <a:schemeClr val="dk1"/>
              </a:solidFill>
              <a:latin typeface="Proxima Nova"/>
              <a:ea typeface="Proxima Nova"/>
              <a:cs typeface="Proxima Nova"/>
              <a:sym typeface="Proxima Nova"/>
            </a:endParaRPr>
          </a:p>
        </p:txBody>
      </p:sp>
      <p:sp>
        <p:nvSpPr>
          <p:cNvPr id="22" name="Google Shape;442;p59"/>
          <p:cNvSpPr txBox="1"/>
          <p:nvPr/>
        </p:nvSpPr>
        <p:spPr>
          <a:xfrm>
            <a:off x="244208" y="740855"/>
            <a:ext cx="3245984"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(A)</a:t>
            </a:r>
            <a:r>
              <a:rPr lang="en" sz="2000" u="none" cap="none" dirty="0">
                <a:solidFill>
                  <a:srgbClr val="1E64C8"/>
                </a:solidFill>
                <a:latin typeface="Arial"/>
                <a:ea typeface="Arial"/>
                <a:cs typeface="Arial"/>
                <a:sym typeface="Arial"/>
              </a:rPr>
              <a:t>NTECEDENTS</a:t>
            </a:r>
            <a:endParaRPr sz="2000" u="none" cap="none" dirty="0">
              <a:solidFill>
                <a:srgbClr val="1E64C8"/>
              </a:solidFill>
              <a:latin typeface="Arial"/>
              <a:ea typeface="Arial"/>
              <a:cs typeface="Arial"/>
              <a:sym typeface="Arial"/>
            </a:endParaRPr>
          </a:p>
        </p:txBody>
      </p:sp>
      <p:sp>
        <p:nvSpPr>
          <p:cNvPr id="25" name="Google Shape;443;p59"/>
          <p:cNvSpPr txBox="1"/>
          <p:nvPr/>
        </p:nvSpPr>
        <p:spPr>
          <a:xfrm>
            <a:off x="3725996" y="735089"/>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(B)</a:t>
            </a:r>
            <a:r>
              <a:rPr lang="en" sz="2000" u="none" cap="none" dirty="0">
                <a:solidFill>
                  <a:srgbClr val="1E64C8"/>
                </a:solidFill>
                <a:latin typeface="Arial"/>
                <a:ea typeface="Arial"/>
                <a:cs typeface="Arial"/>
                <a:sym typeface="Arial"/>
              </a:rPr>
              <a:t>EHAVIORS</a:t>
            </a:r>
            <a:endParaRPr sz="2000" u="none" cap="none" dirty="0">
              <a:solidFill>
                <a:srgbClr val="1E64C8"/>
              </a:solidFill>
              <a:latin typeface="Arial"/>
              <a:ea typeface="Arial"/>
              <a:cs typeface="Arial"/>
              <a:sym typeface="Arial"/>
            </a:endParaRPr>
          </a:p>
        </p:txBody>
      </p:sp>
      <p:sp>
        <p:nvSpPr>
          <p:cNvPr id="28" name="Google Shape;444;p59"/>
          <p:cNvSpPr txBox="1"/>
          <p:nvPr/>
        </p:nvSpPr>
        <p:spPr>
          <a:xfrm>
            <a:off x="5921475" y="740855"/>
            <a:ext cx="2990850"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(C)</a:t>
            </a:r>
            <a:r>
              <a:rPr lang="en" sz="2000" u="none" cap="none" dirty="0">
                <a:solidFill>
                  <a:srgbClr val="1E64C8"/>
                </a:solidFill>
                <a:latin typeface="Arial"/>
                <a:ea typeface="Arial"/>
                <a:cs typeface="Arial"/>
                <a:sym typeface="Arial"/>
              </a:rPr>
              <a:t>ONSEQUENCES</a:t>
            </a:r>
            <a:endParaRPr sz="2000" u="none" cap="none" dirty="0">
              <a:solidFill>
                <a:srgbClr val="1E64C8"/>
              </a:solidFill>
              <a:latin typeface="Arial"/>
              <a:ea typeface="Arial"/>
              <a:cs typeface="Arial"/>
              <a:sym typeface="Arial"/>
            </a:endParaRPr>
          </a:p>
        </p:txBody>
      </p:sp>
      <p:sp>
        <p:nvSpPr>
          <p:cNvPr id="33" name="Google Shape;463;p59"/>
          <p:cNvSpPr/>
          <p:nvPr/>
        </p:nvSpPr>
        <p:spPr>
          <a:xfrm>
            <a:off x="5921475" y="2532832"/>
            <a:ext cx="2990850" cy="743037"/>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Motor</a:t>
            </a:r>
            <a:r>
              <a:rPr lang="en" sz="1500" dirty="0">
                <a:solidFill>
                  <a:srgbClr val="1E64C8"/>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DRI: If boredom </a:t>
            </a:r>
            <a:r>
              <a:rPr lang="en" dirty="0">
                <a:solidFill>
                  <a:srgbClr val="000000"/>
                </a:solidFill>
                <a:latin typeface="Proxima Nova"/>
                <a:ea typeface="Proxima Nova"/>
                <a:cs typeface="Proxima Nova"/>
                <a:sym typeface="Wingdings" panose="05000000000000000000" pitchFamily="2" charset="2"/>
              </a:rPr>
              <a:t> physical activity (e.g., clay or knitting)</a:t>
            </a:r>
            <a:endParaRPr dirty="0">
              <a:solidFill>
                <a:schemeClr val="dk1"/>
              </a:solidFill>
              <a:latin typeface="Proxima Nova"/>
              <a:ea typeface="Proxima Nova"/>
              <a:cs typeface="Proxima Nova"/>
              <a:sym typeface="Proxima Nova"/>
            </a:endParaRPr>
          </a:p>
        </p:txBody>
      </p:sp>
      <p:sp>
        <p:nvSpPr>
          <p:cNvPr id="34" name="Google Shape;463;p59"/>
          <p:cNvSpPr/>
          <p:nvPr/>
        </p:nvSpPr>
        <p:spPr>
          <a:xfrm>
            <a:off x="5921475" y="3314613"/>
            <a:ext cx="2990850" cy="1041487"/>
          </a:xfrm>
          <a:prstGeom prst="rect">
            <a:avLst/>
          </a:prstGeom>
          <a:noFill/>
          <a:ln>
            <a:noFill/>
          </a:ln>
        </p:spPr>
        <p:txBody>
          <a:bodyPr spcFirstLastPara="1" wrap="square" lIns="48225" tIns="24100" rIns="48225" bIns="24100" anchor="t" anchorCtr="0">
            <a:noAutofit/>
          </a:bodyPr>
          <a:lstStyle/>
          <a:p>
            <a:pPr marL="0" marR="0" lvl="0" indent="0" algn="just" rtl="0">
              <a:spcBef>
                <a:spcPts val="0"/>
              </a:spcBef>
              <a:spcAft>
                <a:spcPts val="0"/>
              </a:spcAft>
              <a:buNone/>
            </a:pPr>
            <a:r>
              <a:rPr lang="en" sz="1500" b="1" dirty="0">
                <a:solidFill>
                  <a:srgbClr val="1E64C8"/>
                </a:solidFill>
                <a:latin typeface="Proxima Nova"/>
                <a:ea typeface="Proxima Nova"/>
                <a:cs typeface="Proxima Nova"/>
                <a:sym typeface="Proxima Nova"/>
              </a:rPr>
              <a:t>Social</a:t>
            </a:r>
            <a:r>
              <a:rPr lang="en" sz="1500" dirty="0">
                <a:solidFill>
                  <a:srgbClr val="1E64C8"/>
                </a:solidFill>
                <a:latin typeface="Proxima Nova"/>
                <a:ea typeface="Proxima Nova"/>
                <a:cs typeface="Proxima Nova"/>
                <a:sym typeface="Proxima Nova"/>
              </a:rPr>
              <a:t>: </a:t>
            </a:r>
            <a:r>
              <a:rPr lang="en" dirty="0">
                <a:solidFill>
                  <a:srgbClr val="000000"/>
                </a:solidFill>
                <a:latin typeface="Proxima Nova"/>
                <a:ea typeface="Proxima Nova"/>
                <a:cs typeface="Proxima Nova"/>
                <a:sym typeface="Proxima Nova"/>
              </a:rPr>
              <a:t>Recruitment of social environment (e.g., partner, parent) into the contingencies and delivery of consequences</a:t>
            </a:r>
            <a:endParaRPr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91894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1" nodeType="clickEffect">
                                  <p:stCondLst>
                                    <p:cond delay="0"/>
                                  </p:stCondLst>
                                  <p:childTnLst>
                                    <p:set>
                                      <p:cBhvr rctx="PPT">
                                        <p:cTn id="10" dur="indefinite"/>
                                        <p:tgtEl>
                                          <p:spTgt spid="461"/>
                                        </p:tgtEl>
                                        <p:attrNameLst>
                                          <p:attrName>style.opacity</p:attrName>
                                        </p:attrNameLst>
                                      </p:cBhvr>
                                      <p:to>
                                        <p:strVal val="0.5"/>
                                      </p:to>
                                    </p:set>
                                    <p:animEffect filter="image" prLst="opacity: 0.5">
                                      <p:cBhvr rctx="IE">
                                        <p:cTn id="11" dur="indefinite"/>
                                        <p:tgtEl>
                                          <p:spTgt spid="46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6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mph" presetSubtype="0" grpId="1" nodeType="clickEffect">
                                  <p:stCondLst>
                                    <p:cond delay="0"/>
                                  </p:stCondLst>
                                  <p:childTnLst>
                                    <p:set>
                                      <p:cBhvr rctx="PPT">
                                        <p:cTn id="17" dur="indefinite"/>
                                        <p:tgtEl>
                                          <p:spTgt spid="464"/>
                                        </p:tgtEl>
                                        <p:attrNameLst>
                                          <p:attrName>style.opacity</p:attrName>
                                        </p:attrNameLst>
                                      </p:cBhvr>
                                      <p:to>
                                        <p:strVal val="0.5"/>
                                      </p:to>
                                    </p:set>
                                    <p:animEffect filter="image" prLst="opacity: 0.5">
                                      <p:cBhvr rctx="IE">
                                        <p:cTn id="18" dur="indefinite"/>
                                        <p:tgtEl>
                                          <p:spTgt spid="46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1" nodeType="clickEffect">
                                  <p:stCondLst>
                                    <p:cond delay="0"/>
                                  </p:stCondLst>
                                  <p:childTnLst>
                                    <p:set>
                                      <p:cBhvr rctx="PPT">
                                        <p:cTn id="24" dur="indefinite"/>
                                        <p:tgtEl>
                                          <p:spTgt spid="465"/>
                                        </p:tgtEl>
                                        <p:attrNameLst>
                                          <p:attrName>style.opacity</p:attrName>
                                        </p:attrNameLst>
                                      </p:cBhvr>
                                      <p:to>
                                        <p:strVal val="0.5"/>
                                      </p:to>
                                    </p:set>
                                    <p:animEffect filter="image" prLst="opacity: 0.5">
                                      <p:cBhvr rctx="IE">
                                        <p:cTn id="25" dur="indefinite"/>
                                        <p:tgtEl>
                                          <p:spTgt spid="465"/>
                                        </p:tgtEl>
                                      </p:cBhvr>
                                    </p:animEffec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mph" presetSubtype="0" grpId="1" nodeType="clickEffect">
                                  <p:stCondLst>
                                    <p:cond delay="0"/>
                                  </p:stCondLst>
                                  <p:childTnLst>
                                    <p:set>
                                      <p:cBhvr rctx="PPT">
                                        <p:cTn id="35" dur="indefinite"/>
                                        <p:tgtEl>
                                          <p:spTgt spid="463"/>
                                        </p:tgtEl>
                                        <p:attrNameLst>
                                          <p:attrName>style.opacity</p:attrName>
                                        </p:attrNameLst>
                                      </p:cBhvr>
                                      <p:to>
                                        <p:strVal val="0.5"/>
                                      </p:to>
                                    </p:set>
                                    <p:animEffect filter="image" prLst="opacity: 0.5">
                                      <p:cBhvr rctx="IE">
                                        <p:cTn id="36" dur="indefinite"/>
                                        <p:tgtEl>
                                          <p:spTgt spid="463"/>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mph" presetSubtype="0" grpId="1" nodeType="clickEffect">
                                  <p:stCondLst>
                                    <p:cond delay="0"/>
                                  </p:stCondLst>
                                  <p:childTnLst>
                                    <p:set>
                                      <p:cBhvr rctx="PPT">
                                        <p:cTn id="42" dur="indefinite"/>
                                        <p:tgtEl>
                                          <p:spTgt spid="33"/>
                                        </p:tgtEl>
                                        <p:attrNameLst>
                                          <p:attrName>style.opacity</p:attrName>
                                        </p:attrNameLst>
                                      </p:cBhvr>
                                      <p:to>
                                        <p:strVal val="0.5"/>
                                      </p:to>
                                    </p:set>
                                    <p:animEffect filter="image" prLst="opacity: 0.5">
                                      <p:cBhvr rctx="IE">
                                        <p:cTn id="43" dur="indefinite"/>
                                        <p:tgtEl>
                                          <p:spTgt spid="33"/>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0"/>
      <p:bldP spid="461" grpId="1"/>
      <p:bldP spid="463" grpId="0"/>
      <p:bldP spid="463" grpId="1"/>
      <p:bldP spid="464" grpId="0"/>
      <p:bldP spid="464" grpId="1"/>
      <p:bldP spid="465" grpId="0"/>
      <p:bldP spid="465" grpId="1"/>
      <p:bldP spid="33" grpId="0"/>
      <p:bldP spid="33" grpId="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3" name="Google Shape;393;p56"/>
          <p:cNvSpPr txBox="1"/>
          <p:nvPr/>
        </p:nvSpPr>
        <p:spPr>
          <a:xfrm>
            <a:off x="161700" y="2028070"/>
            <a:ext cx="8820600" cy="979500"/>
          </a:xfrm>
          <a:prstGeom prst="rect">
            <a:avLst/>
          </a:prstGeom>
          <a:noFill/>
          <a:ln>
            <a:noFill/>
          </a:ln>
        </p:spPr>
        <p:txBody>
          <a:bodyPr spcFirstLastPara="1" wrap="square" lIns="81625" tIns="40825" rIns="81625" bIns="40825" anchor="t" anchorCtr="0">
            <a:noAutofit/>
          </a:bodyPr>
          <a:lstStyle/>
          <a:p>
            <a:pPr lvl="0" algn="ctr"/>
            <a:r>
              <a:rPr lang="nl-BE" sz="3500" dirty="0">
                <a:solidFill>
                  <a:schemeClr val="lt1"/>
                </a:solidFill>
                <a:latin typeface="Proxima Nova"/>
                <a:ea typeface="Proxima Nova"/>
                <a:cs typeface="Proxima Nova"/>
                <a:sym typeface="Proxima Nova"/>
              </a:rPr>
              <a:t>HOW DO WE KNOW IF IT WORKED?</a:t>
            </a:r>
            <a:endParaRPr sz="3500" b="1" dirty="0">
              <a:solidFill>
                <a:schemeClr val="lt1"/>
              </a:solidFill>
              <a:latin typeface="Proxima Nova"/>
              <a:ea typeface="Proxima Nova"/>
              <a:cs typeface="Proxima Nova"/>
              <a:sym typeface="Proxima Nova"/>
            </a:endParaRPr>
          </a:p>
        </p:txBody>
      </p:sp>
      <p:sp>
        <p:nvSpPr>
          <p:cNvPr id="39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288378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0"/>
          <p:cNvSpPr/>
          <p:nvPr/>
        </p:nvSpPr>
        <p:spPr>
          <a:xfrm>
            <a:off x="160744" y="603152"/>
            <a:ext cx="8867089" cy="1989515"/>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72" name="Google Shape;472;p60"/>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473" name="Google Shape;473;p60"/>
          <p:cNvSpPr/>
          <p:nvPr/>
        </p:nvSpPr>
        <p:spPr>
          <a:xfrm>
            <a:off x="99824" y="2948877"/>
            <a:ext cx="8867089" cy="1919056"/>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74" name="Google Shape;474;p60"/>
          <p:cNvSpPr txBox="1"/>
          <p:nvPr/>
        </p:nvSpPr>
        <p:spPr>
          <a:xfrm>
            <a:off x="437784" y="18291"/>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latin typeface="Proxima Nova"/>
                <a:ea typeface="Proxima Nova"/>
                <a:cs typeface="Proxima Nova"/>
                <a:sym typeface="Proxima Nova"/>
              </a:rPr>
              <a:t>A-B-A-B DESIGN</a:t>
            </a:r>
            <a:endParaRPr sz="2800" cap="none" dirty="0">
              <a:solidFill>
                <a:srgbClr val="1E64C8"/>
              </a:solidFill>
              <a:latin typeface="Proxima Nova"/>
              <a:ea typeface="Proxima Nova"/>
              <a:cs typeface="Proxima Nova"/>
              <a:sym typeface="Proxima Nova"/>
            </a:endParaRPr>
          </a:p>
        </p:txBody>
      </p:sp>
      <p:sp>
        <p:nvSpPr>
          <p:cNvPr id="476" name="Google Shape;476;p60"/>
          <p:cNvSpPr txBox="1"/>
          <p:nvPr/>
        </p:nvSpPr>
        <p:spPr>
          <a:xfrm>
            <a:off x="160744" y="603152"/>
            <a:ext cx="2417172"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none" cap="none">
                <a:solidFill>
                  <a:srgbClr val="1E64C8"/>
                </a:solidFill>
                <a:latin typeface="Proxima Nova"/>
                <a:ea typeface="Proxima Nova"/>
                <a:cs typeface="Proxima Nova"/>
                <a:sym typeface="Proxima Nova"/>
              </a:rPr>
              <a:t>A-PHASE</a:t>
            </a:r>
            <a:endParaRPr sz="2800" u="none" cap="none">
              <a:solidFill>
                <a:srgbClr val="1E64C8"/>
              </a:solidFill>
              <a:latin typeface="Proxima Nova"/>
              <a:ea typeface="Proxima Nova"/>
              <a:cs typeface="Proxima Nova"/>
              <a:sym typeface="Proxima Nova"/>
            </a:endParaRPr>
          </a:p>
        </p:txBody>
      </p:sp>
      <p:pic>
        <p:nvPicPr>
          <p:cNvPr id="477" name="Google Shape;477;p60" descr="elated image"/>
          <p:cNvPicPr preferRelativeResize="0"/>
          <p:nvPr/>
        </p:nvPicPr>
        <p:blipFill rotWithShape="1">
          <a:blip r:embed="rId3">
            <a:alphaModFix/>
          </a:blip>
          <a:srcRect/>
          <a:stretch/>
        </p:blipFill>
        <p:spPr>
          <a:xfrm>
            <a:off x="437784" y="1149351"/>
            <a:ext cx="2391448" cy="1213660"/>
          </a:xfrm>
          <a:prstGeom prst="rect">
            <a:avLst/>
          </a:prstGeom>
          <a:noFill/>
          <a:ln>
            <a:noFill/>
          </a:ln>
        </p:spPr>
      </p:pic>
      <p:pic>
        <p:nvPicPr>
          <p:cNvPr id="478" name="Google Shape;478;p60" descr="mage result for upward arrow"/>
          <p:cNvPicPr preferRelativeResize="0"/>
          <p:nvPr/>
        </p:nvPicPr>
        <p:blipFill rotWithShape="1">
          <a:blip r:embed="rId4">
            <a:alphaModFix/>
          </a:blip>
          <a:srcRect/>
          <a:stretch/>
        </p:blipFill>
        <p:spPr>
          <a:xfrm>
            <a:off x="6237360" y="1149351"/>
            <a:ext cx="1247224" cy="1037216"/>
          </a:xfrm>
          <a:prstGeom prst="rect">
            <a:avLst/>
          </a:prstGeom>
          <a:noFill/>
          <a:ln>
            <a:noFill/>
          </a:ln>
        </p:spPr>
      </p:pic>
      <p:sp>
        <p:nvSpPr>
          <p:cNvPr id="479" name="Google Shape;479;p60"/>
          <p:cNvSpPr txBox="1"/>
          <p:nvPr/>
        </p:nvSpPr>
        <p:spPr>
          <a:xfrm>
            <a:off x="7305108" y="1605907"/>
            <a:ext cx="1722725"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700"/>
              <a:buFont typeface="Arial"/>
              <a:buNone/>
            </a:pPr>
            <a:r>
              <a:rPr lang="en" sz="1700" u="none" cap="none">
                <a:solidFill>
                  <a:schemeClr val="dk1"/>
                </a:solidFill>
                <a:latin typeface="Proxima Nova"/>
                <a:ea typeface="Proxima Nova"/>
                <a:cs typeface="Proxima Nova"/>
                <a:sym typeface="Proxima Nova"/>
              </a:rPr>
              <a:t>10 TIMES</a:t>
            </a:r>
            <a:endParaRPr sz="700">
              <a:latin typeface="Proxima Nova"/>
              <a:ea typeface="Proxima Nova"/>
              <a:cs typeface="Proxima Nova"/>
              <a:sym typeface="Proxima Nova"/>
            </a:endParaRPr>
          </a:p>
          <a:p>
            <a:pPr marL="0" marR="0" lvl="0" indent="0" algn="ctr" rtl="0">
              <a:lnSpc>
                <a:spcPct val="90000"/>
              </a:lnSpc>
              <a:spcBef>
                <a:spcPts val="0"/>
              </a:spcBef>
              <a:spcAft>
                <a:spcPts val="0"/>
              </a:spcAft>
              <a:buClr>
                <a:schemeClr val="dk1"/>
              </a:buClr>
              <a:buSzPts val="1700"/>
              <a:buFont typeface="Arial"/>
              <a:buNone/>
            </a:pPr>
            <a:r>
              <a:rPr lang="en" sz="1700" u="none" cap="none">
                <a:solidFill>
                  <a:schemeClr val="dk1"/>
                </a:solidFill>
                <a:latin typeface="Proxima Nova"/>
                <a:ea typeface="Proxima Nova"/>
                <a:cs typeface="Proxima Nova"/>
                <a:sym typeface="Proxima Nova"/>
              </a:rPr>
              <a:t>PER WEEK</a:t>
            </a:r>
            <a:endParaRPr sz="1700" u="none" cap="none">
              <a:solidFill>
                <a:schemeClr val="dk1"/>
              </a:solidFill>
              <a:latin typeface="Proxima Nova"/>
              <a:ea typeface="Proxima Nova"/>
              <a:cs typeface="Proxima Nova"/>
              <a:sym typeface="Proxima Nova"/>
            </a:endParaRPr>
          </a:p>
        </p:txBody>
      </p:sp>
      <p:sp>
        <p:nvSpPr>
          <p:cNvPr id="480" name="Google Shape;480;p60"/>
          <p:cNvSpPr txBox="1"/>
          <p:nvPr/>
        </p:nvSpPr>
        <p:spPr>
          <a:xfrm>
            <a:off x="0" y="2878417"/>
            <a:ext cx="2417172"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none" cap="none" dirty="0">
                <a:solidFill>
                  <a:srgbClr val="1E64C8"/>
                </a:solidFill>
                <a:latin typeface="Proxima Nova"/>
                <a:ea typeface="Proxima Nova"/>
                <a:cs typeface="Proxima Nova"/>
                <a:sym typeface="Proxima Nova"/>
              </a:rPr>
              <a:t>B-PHASE</a:t>
            </a:r>
            <a:endParaRPr sz="2800" u="none" cap="none" dirty="0">
              <a:solidFill>
                <a:srgbClr val="1E64C8"/>
              </a:solidFill>
              <a:latin typeface="Proxima Nova"/>
              <a:ea typeface="Proxima Nova"/>
              <a:cs typeface="Proxima Nova"/>
              <a:sym typeface="Proxima Nova"/>
            </a:endParaRPr>
          </a:p>
        </p:txBody>
      </p:sp>
      <p:pic>
        <p:nvPicPr>
          <p:cNvPr id="482" name="Google Shape;482;p60" descr="mage result for upward arrow"/>
          <p:cNvPicPr preferRelativeResize="0"/>
          <p:nvPr/>
        </p:nvPicPr>
        <p:blipFill rotWithShape="1">
          <a:blip r:embed="rId4">
            <a:alphaModFix/>
          </a:blip>
          <a:srcRect/>
          <a:stretch/>
        </p:blipFill>
        <p:spPr>
          <a:xfrm rot="4823838">
            <a:off x="6005206" y="3413124"/>
            <a:ext cx="1247224" cy="1037216"/>
          </a:xfrm>
          <a:prstGeom prst="rect">
            <a:avLst/>
          </a:prstGeom>
          <a:noFill/>
          <a:ln>
            <a:noFill/>
          </a:ln>
        </p:spPr>
      </p:pic>
      <p:sp>
        <p:nvSpPr>
          <p:cNvPr id="483" name="Google Shape;483;p60"/>
          <p:cNvSpPr txBox="1"/>
          <p:nvPr/>
        </p:nvSpPr>
        <p:spPr>
          <a:xfrm>
            <a:off x="7244188" y="3735423"/>
            <a:ext cx="1722725"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700"/>
              <a:buFont typeface="Arial"/>
              <a:buNone/>
            </a:pPr>
            <a:r>
              <a:rPr lang="en" sz="1700" u="none" cap="none" dirty="0">
                <a:solidFill>
                  <a:schemeClr val="dk1"/>
                </a:solidFill>
                <a:latin typeface="Proxima Nova"/>
                <a:ea typeface="Proxima Nova"/>
                <a:cs typeface="Proxima Nova"/>
                <a:sym typeface="Proxima Nova"/>
              </a:rPr>
              <a:t>1 TIME</a:t>
            </a:r>
            <a:endParaRPr sz="700" dirty="0">
              <a:latin typeface="Proxima Nova"/>
              <a:ea typeface="Proxima Nova"/>
              <a:cs typeface="Proxima Nova"/>
              <a:sym typeface="Proxima Nova"/>
            </a:endParaRPr>
          </a:p>
          <a:p>
            <a:pPr marL="0" marR="0" lvl="0" indent="0" algn="ctr" rtl="0">
              <a:lnSpc>
                <a:spcPct val="90000"/>
              </a:lnSpc>
              <a:spcBef>
                <a:spcPts val="0"/>
              </a:spcBef>
              <a:spcAft>
                <a:spcPts val="0"/>
              </a:spcAft>
              <a:buClr>
                <a:schemeClr val="dk1"/>
              </a:buClr>
              <a:buSzPts val="1700"/>
              <a:buFont typeface="Arial"/>
              <a:buNone/>
            </a:pPr>
            <a:r>
              <a:rPr lang="en" sz="1700" u="none" cap="none" dirty="0">
                <a:solidFill>
                  <a:schemeClr val="dk1"/>
                </a:solidFill>
                <a:latin typeface="Proxima Nova"/>
                <a:ea typeface="Proxima Nova"/>
                <a:cs typeface="Proxima Nova"/>
                <a:sym typeface="Proxima Nova"/>
              </a:rPr>
              <a:t>PER WEEK</a:t>
            </a:r>
            <a:endParaRPr sz="1700" u="none" cap="none" dirty="0">
              <a:solidFill>
                <a:schemeClr val="dk1"/>
              </a:solidFill>
              <a:latin typeface="Proxima Nova"/>
              <a:ea typeface="Proxima Nova"/>
              <a:cs typeface="Proxima Nova"/>
              <a:sym typeface="Proxima Nova"/>
            </a:endParaRPr>
          </a:p>
        </p:txBody>
      </p:sp>
      <p:sp>
        <p:nvSpPr>
          <p:cNvPr id="485" name="Google Shape;485;p60"/>
          <p:cNvSpPr txBox="1"/>
          <p:nvPr/>
        </p:nvSpPr>
        <p:spPr>
          <a:xfrm>
            <a:off x="2705289" y="3712318"/>
            <a:ext cx="2741946" cy="58066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chemeClr val="dk1"/>
                </a:solidFill>
              </a:rPr>
              <a:t>Reduction in Boredom</a:t>
            </a:r>
            <a:endParaRPr sz="1800" u="none" cap="none" dirty="0">
              <a:solidFill>
                <a:schemeClr val="dk1"/>
              </a:solidFill>
              <a:latin typeface="Arial"/>
              <a:ea typeface="Arial"/>
              <a:cs typeface="Arial"/>
              <a:sym typeface="Arial"/>
            </a:endParaRPr>
          </a:p>
        </p:txBody>
      </p:sp>
      <p:cxnSp>
        <p:nvCxnSpPr>
          <p:cNvPr id="486" name="Google Shape;486;p60"/>
          <p:cNvCxnSpPr/>
          <p:nvPr/>
        </p:nvCxnSpPr>
        <p:spPr>
          <a:xfrm>
            <a:off x="2175122" y="4025753"/>
            <a:ext cx="654110" cy="0"/>
          </a:xfrm>
          <a:prstGeom prst="straightConnector1">
            <a:avLst/>
          </a:prstGeom>
          <a:noFill/>
          <a:ln w="38100" cap="flat" cmpd="sng">
            <a:solidFill>
              <a:srgbClr val="FF0000"/>
            </a:solidFill>
            <a:prstDash val="solid"/>
            <a:miter lim="800000"/>
            <a:headEnd type="none" w="sm" len="sm"/>
            <a:tailEnd type="triangle" w="med" len="med"/>
          </a:ln>
        </p:spPr>
      </p:cxnSp>
      <p:cxnSp>
        <p:nvCxnSpPr>
          <p:cNvPr id="487" name="Google Shape;487;p60"/>
          <p:cNvCxnSpPr/>
          <p:nvPr/>
        </p:nvCxnSpPr>
        <p:spPr>
          <a:xfrm>
            <a:off x="5323292" y="4025753"/>
            <a:ext cx="649552" cy="0"/>
          </a:xfrm>
          <a:prstGeom prst="straightConnector1">
            <a:avLst/>
          </a:prstGeom>
          <a:noFill/>
          <a:ln w="38100" cap="flat" cmpd="sng">
            <a:solidFill>
              <a:srgbClr val="FF0000"/>
            </a:solidFill>
            <a:prstDash val="solid"/>
            <a:miter lim="800000"/>
            <a:headEnd type="none" w="sm" len="sm"/>
            <a:tailEnd type="triangle" w="med" len="med"/>
          </a:ln>
        </p:spPr>
      </p:cxnSp>
      <p:pic>
        <p:nvPicPr>
          <p:cNvPr id="19" name="Google Shape;433;p58"/>
          <p:cNvPicPr preferRelativeResize="0"/>
          <p:nvPr/>
        </p:nvPicPr>
        <p:blipFill rotWithShape="1">
          <a:blip r:embed="rId5">
            <a:alphaModFix/>
          </a:blip>
          <a:srcRect t="50569" r="50417"/>
          <a:stretch/>
        </p:blipFill>
        <p:spPr>
          <a:xfrm>
            <a:off x="3250123" y="876176"/>
            <a:ext cx="2495716" cy="1578132"/>
          </a:xfrm>
          <a:prstGeom prst="rect">
            <a:avLst/>
          </a:prstGeom>
          <a:noFill/>
          <a:ln>
            <a:noFill/>
          </a:ln>
        </p:spPr>
      </p:pic>
      <p:pic>
        <p:nvPicPr>
          <p:cNvPr id="2052" name="Picture 4" descr="How to Slip Slip Knit (SSK) More Neatly – Cocokni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629" y="3712318"/>
            <a:ext cx="1317913" cy="878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grpSp>
        <p:nvGrpSpPr>
          <p:cNvPr id="14" name="Group 13"/>
          <p:cNvGrpSpPr/>
          <p:nvPr/>
        </p:nvGrpSpPr>
        <p:grpSpPr>
          <a:xfrm>
            <a:off x="-114300" y="0"/>
            <a:ext cx="9287700" cy="5155500"/>
            <a:chOff x="-114300" y="0"/>
            <a:chExt cx="9287700" cy="5155500"/>
          </a:xfrm>
        </p:grpSpPr>
        <p:sp>
          <p:nvSpPr>
            <p:cNvPr id="530" name="Google Shape;530;p61"/>
            <p:cNvSpPr/>
            <p:nvPr/>
          </p:nvSpPr>
          <p:spPr>
            <a:xfrm>
              <a:off x="0" y="0"/>
              <a:ext cx="9173400" cy="5155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2" name="Group 11"/>
            <p:cNvGrpSpPr/>
            <p:nvPr/>
          </p:nvGrpSpPr>
          <p:grpSpPr>
            <a:xfrm>
              <a:off x="-114300" y="76303"/>
              <a:ext cx="9173400" cy="3016508"/>
              <a:chOff x="-9922427" y="88029"/>
              <a:chExt cx="9173400" cy="3016508"/>
            </a:xfrm>
          </p:grpSpPr>
          <p:sp>
            <p:nvSpPr>
              <p:cNvPr id="79" name="Google Shape;494;p61"/>
              <p:cNvSpPr txBox="1"/>
              <p:nvPr/>
            </p:nvSpPr>
            <p:spPr>
              <a:xfrm>
                <a:off x="-9922427" y="88029"/>
                <a:ext cx="9173400" cy="343108"/>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000" cap="none" dirty="0">
                    <a:solidFill>
                      <a:srgbClr val="1E64C8"/>
                    </a:solidFill>
                    <a:latin typeface="Arial"/>
                    <a:ea typeface="Arial"/>
                    <a:cs typeface="Arial"/>
                    <a:sym typeface="Arial"/>
                  </a:rPr>
                  <a:t>MULTIPLE BASELINES: ACROSS </a:t>
                </a:r>
                <a:r>
                  <a:rPr lang="en" sz="2000" b="1" cap="none" dirty="0">
                    <a:solidFill>
                      <a:srgbClr val="1E64C8"/>
                    </a:solidFill>
                    <a:latin typeface="Arial"/>
                    <a:ea typeface="Arial"/>
                    <a:cs typeface="Arial"/>
                    <a:sym typeface="Arial"/>
                  </a:rPr>
                  <a:t>BEHAVIORS</a:t>
                </a:r>
                <a:endParaRPr sz="2000" b="1" cap="none" dirty="0">
                  <a:solidFill>
                    <a:srgbClr val="1E64C8"/>
                  </a:solidFill>
                  <a:latin typeface="Arial"/>
                  <a:ea typeface="Arial"/>
                  <a:cs typeface="Arial"/>
                  <a:sym typeface="Arial"/>
                </a:endParaRPr>
              </a:p>
            </p:txBody>
          </p:sp>
          <p:sp>
            <p:nvSpPr>
              <p:cNvPr id="92" name="Google Shape;485;p60"/>
              <p:cNvSpPr txBox="1"/>
              <p:nvPr/>
            </p:nvSpPr>
            <p:spPr>
              <a:xfrm>
                <a:off x="-6577466" y="507337"/>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chemeClr val="dk1"/>
                    </a:solidFill>
                  </a:rPr>
                  <a:t>Baseline</a:t>
                </a:r>
                <a:endParaRPr sz="1800" u="none" cap="none" dirty="0">
                  <a:solidFill>
                    <a:schemeClr val="dk1"/>
                  </a:solidFill>
                  <a:latin typeface="Arial"/>
                  <a:ea typeface="Arial"/>
                  <a:cs typeface="Arial"/>
                  <a:sym typeface="Arial"/>
                </a:endParaRPr>
              </a:p>
            </p:txBody>
          </p:sp>
          <p:sp>
            <p:nvSpPr>
              <p:cNvPr id="93" name="Google Shape;485;p60"/>
              <p:cNvSpPr txBox="1"/>
              <p:nvPr/>
            </p:nvSpPr>
            <p:spPr>
              <a:xfrm>
                <a:off x="-5186771" y="507337"/>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chemeClr val="dk1"/>
                    </a:solidFill>
                  </a:rPr>
                  <a:t>Treatment</a:t>
                </a:r>
                <a:endParaRPr sz="1800" u="none" cap="none" dirty="0">
                  <a:solidFill>
                    <a:schemeClr val="dk1"/>
                  </a:solidFill>
                  <a:latin typeface="Arial"/>
                  <a:ea typeface="Arial"/>
                  <a:cs typeface="Arial"/>
                  <a:sym typeface="Arial"/>
                </a:endParaRPr>
              </a:p>
            </p:txBody>
          </p:sp>
          <p:pic>
            <p:nvPicPr>
              <p:cNvPr id="94" name="Google Shape;433;p58"/>
              <p:cNvPicPr preferRelativeResize="0"/>
              <p:nvPr/>
            </p:nvPicPr>
            <p:blipFill rotWithShape="1">
              <a:blip r:embed="rId3">
                <a:alphaModFix/>
              </a:blip>
              <a:srcRect t="50569" r="50417"/>
              <a:stretch/>
            </p:blipFill>
            <p:spPr>
              <a:xfrm>
                <a:off x="-3599744" y="1004189"/>
                <a:ext cx="1094208" cy="724353"/>
              </a:xfrm>
              <a:prstGeom prst="rect">
                <a:avLst/>
              </a:prstGeom>
              <a:noFill/>
              <a:ln>
                <a:noFill/>
              </a:ln>
            </p:spPr>
          </p:pic>
          <p:pic>
            <p:nvPicPr>
              <p:cNvPr id="3092" name="Picture 20" descr="How to do your own eyebrows in lockdown - from tinting to why you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517" y="2475593"/>
                <a:ext cx="837753" cy="628944"/>
              </a:xfrm>
              <a:prstGeom prst="rect">
                <a:avLst/>
              </a:prstGeom>
              <a:noFill/>
              <a:extLst>
                <a:ext uri="{909E8E84-426E-40DD-AFC4-6F175D3DCCD1}">
                  <a14:hiddenFill xmlns:a14="http://schemas.microsoft.com/office/drawing/2010/main">
                    <a:solidFill>
                      <a:srgbClr val="FFFFFF"/>
                    </a:solidFill>
                  </a14:hiddenFill>
                </a:ext>
              </a:extLst>
            </p:spPr>
          </p:pic>
        </p:grpSp>
        <p:pic>
          <p:nvPicPr>
            <p:cNvPr id="99" name="Picture 98"/>
            <p:cNvPicPr>
              <a:picLocks noChangeAspect="1"/>
            </p:cNvPicPr>
            <p:nvPr/>
          </p:nvPicPr>
          <p:blipFill>
            <a:blip r:embed="rId5"/>
            <a:stretch>
              <a:fillRect/>
            </a:stretch>
          </p:blipFill>
          <p:spPr>
            <a:xfrm>
              <a:off x="2556290" y="863838"/>
              <a:ext cx="3696967" cy="3829002"/>
            </a:xfrm>
            <a:prstGeom prst="rect">
              <a:avLst/>
            </a:prstGeom>
          </p:spPr>
        </p:pic>
      </p:grpSp>
      <p:pic>
        <p:nvPicPr>
          <p:cNvPr id="3094" name="Picture 22" descr="Close Young Woman Plucking Armpit Underarm Tweezers Isolated Grey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3257" y="3537238"/>
            <a:ext cx="1128388" cy="634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1"/>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grpSp>
        <p:nvGrpSpPr>
          <p:cNvPr id="13" name="Group 12"/>
          <p:cNvGrpSpPr/>
          <p:nvPr/>
        </p:nvGrpSpPr>
        <p:grpSpPr>
          <a:xfrm>
            <a:off x="0" y="76676"/>
            <a:ext cx="9110100" cy="5025600"/>
            <a:chOff x="-28501" y="5632270"/>
            <a:chExt cx="9110100" cy="5025600"/>
          </a:xfrm>
        </p:grpSpPr>
        <p:sp>
          <p:nvSpPr>
            <p:cNvPr id="510" name="Google Shape;510;p61"/>
            <p:cNvSpPr/>
            <p:nvPr/>
          </p:nvSpPr>
          <p:spPr>
            <a:xfrm>
              <a:off x="-28501" y="5632270"/>
              <a:ext cx="9110100" cy="50256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0" name="Group 9"/>
            <p:cNvGrpSpPr/>
            <p:nvPr/>
          </p:nvGrpSpPr>
          <p:grpSpPr>
            <a:xfrm>
              <a:off x="322763" y="5649984"/>
              <a:ext cx="8592637" cy="4708774"/>
              <a:chOff x="322763" y="5649984"/>
              <a:chExt cx="8592637" cy="4708774"/>
            </a:xfrm>
          </p:grpSpPr>
          <p:sp>
            <p:nvSpPr>
              <p:cNvPr id="511" name="Google Shape;511;p61"/>
              <p:cNvSpPr txBox="1"/>
              <p:nvPr/>
            </p:nvSpPr>
            <p:spPr>
              <a:xfrm>
                <a:off x="322763" y="5649984"/>
                <a:ext cx="8592637" cy="456174"/>
              </a:xfrm>
              <a:prstGeom prst="rect">
                <a:avLst/>
              </a:prstGeom>
              <a:noFill/>
              <a:ln>
                <a:noFill/>
              </a:ln>
            </p:spPr>
            <p:txBody>
              <a:bodyPr spcFirstLastPara="1" wrap="square" lIns="48225" tIns="24100" rIns="48225" bIns="24100" anchor="b" anchorCtr="0">
                <a:noAutofit/>
              </a:bodyPr>
              <a:lstStyle/>
              <a:p>
                <a:pPr lvl="0" algn="ctr">
                  <a:lnSpc>
                    <a:spcPct val="90000"/>
                  </a:lnSpc>
                  <a:buClr>
                    <a:srgbClr val="1E64C8"/>
                  </a:buClr>
                  <a:buSzPts val="2800"/>
                </a:pPr>
                <a:r>
                  <a:rPr lang="nl-BE" sz="2000" dirty="0">
                    <a:solidFill>
                      <a:srgbClr val="1E64C8"/>
                    </a:solidFill>
                  </a:rPr>
                  <a:t>MULTIPLE BASELINES: ACROSS </a:t>
                </a:r>
                <a:r>
                  <a:rPr lang="nl-BE" sz="2000" b="1" dirty="0">
                    <a:solidFill>
                      <a:srgbClr val="1E64C8"/>
                    </a:solidFill>
                  </a:rPr>
                  <a:t>SUBJECTS</a:t>
                </a:r>
              </a:p>
            </p:txBody>
          </p:sp>
          <p:pic>
            <p:nvPicPr>
              <p:cNvPr id="8" name="Picture 7"/>
              <p:cNvPicPr>
                <a:picLocks noChangeAspect="1"/>
              </p:cNvPicPr>
              <p:nvPr/>
            </p:nvPicPr>
            <p:blipFill>
              <a:blip r:embed="rId3"/>
              <a:stretch>
                <a:fillRect/>
              </a:stretch>
            </p:blipFill>
            <p:spPr>
              <a:xfrm>
                <a:off x="2292810" y="6529756"/>
                <a:ext cx="3696967" cy="3829002"/>
              </a:xfrm>
              <a:prstGeom prst="rect">
                <a:avLst/>
              </a:prstGeom>
            </p:spPr>
          </p:pic>
          <p:pic>
            <p:nvPicPr>
              <p:cNvPr id="3084" name="Picture 12" descr="A Cup of Coffee – Trichotillomania – Northwest Osteopathic Medica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339" y="6589992"/>
                <a:ext cx="728670" cy="96805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Trichotillomania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9777" y="7981643"/>
                <a:ext cx="659307" cy="92522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tudent with rare hair pulling condition trichotillomania becomes ..."/>
              <p:cNvPicPr>
                <a:picLocks noChangeAspect="1" noChangeArrowheads="1"/>
              </p:cNvPicPr>
              <p:nvPr/>
            </p:nvPicPr>
            <p:blipFill rotWithShape="1">
              <a:blip r:embed="rId6">
                <a:extLst>
                  <a:ext uri="{28A0092B-C50C-407E-A947-70E740481C1C}">
                    <a14:useLocalDpi xmlns:a14="http://schemas.microsoft.com/office/drawing/2010/main" val="0"/>
                  </a:ext>
                </a:extLst>
              </a:blip>
              <a:srcRect b="3403"/>
              <a:stretch/>
            </p:blipFill>
            <p:spPr bwMode="auto">
              <a:xfrm>
                <a:off x="5957868" y="9205983"/>
                <a:ext cx="723125" cy="847257"/>
              </a:xfrm>
              <a:prstGeom prst="rect">
                <a:avLst/>
              </a:prstGeom>
              <a:noFill/>
              <a:extLst>
                <a:ext uri="{909E8E84-426E-40DD-AFC4-6F175D3DCCD1}">
                  <a14:hiddenFill xmlns:a14="http://schemas.microsoft.com/office/drawing/2010/main">
                    <a:solidFill>
                      <a:srgbClr val="FFFFFF"/>
                    </a:solidFill>
                  </a14:hiddenFill>
                </a:ext>
              </a:extLst>
            </p:spPr>
          </p:pic>
          <p:pic>
            <p:nvPicPr>
              <p:cNvPr id="85" name="Google Shape;433;p58"/>
              <p:cNvPicPr preferRelativeResize="0"/>
              <p:nvPr/>
            </p:nvPicPr>
            <p:blipFill rotWithShape="1">
              <a:blip r:embed="rId7">
                <a:alphaModFix/>
              </a:blip>
              <a:srcRect t="50569" r="50417"/>
              <a:stretch/>
            </p:blipFill>
            <p:spPr>
              <a:xfrm>
                <a:off x="831805" y="7967518"/>
                <a:ext cx="1553711" cy="949540"/>
              </a:xfrm>
              <a:prstGeom prst="rect">
                <a:avLst/>
              </a:prstGeom>
              <a:noFill/>
              <a:ln>
                <a:noFill/>
              </a:ln>
            </p:spPr>
          </p:pic>
          <p:sp>
            <p:nvSpPr>
              <p:cNvPr id="86" name="Google Shape;485;p60"/>
              <p:cNvSpPr txBox="1"/>
              <p:nvPr/>
            </p:nvSpPr>
            <p:spPr>
              <a:xfrm>
                <a:off x="6828660" y="6873472"/>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u="none" cap="none" dirty="0">
                    <a:solidFill>
                      <a:srgbClr val="FF0000"/>
                    </a:solidFill>
                    <a:sym typeface="Arial"/>
                  </a:rPr>
                  <a:t>Rachel</a:t>
                </a:r>
                <a:endParaRPr sz="1800" u="none" cap="none" dirty="0">
                  <a:solidFill>
                    <a:srgbClr val="FF0000"/>
                  </a:solidFill>
                  <a:sym typeface="Arial"/>
                </a:endParaRPr>
              </a:p>
            </p:txBody>
          </p:sp>
          <p:sp>
            <p:nvSpPr>
              <p:cNvPr id="87" name="Google Shape;485;p60"/>
              <p:cNvSpPr txBox="1"/>
              <p:nvPr/>
            </p:nvSpPr>
            <p:spPr>
              <a:xfrm>
                <a:off x="6828660" y="8299113"/>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rgbClr val="FF0000"/>
                    </a:solidFill>
                  </a:rPr>
                  <a:t>Joey</a:t>
                </a:r>
                <a:endParaRPr sz="1800" u="none" cap="none" dirty="0">
                  <a:solidFill>
                    <a:srgbClr val="FF0000"/>
                  </a:solidFill>
                  <a:sym typeface="Arial"/>
                </a:endParaRPr>
              </a:p>
            </p:txBody>
          </p:sp>
          <p:sp>
            <p:nvSpPr>
              <p:cNvPr id="88" name="Google Shape;485;p60"/>
              <p:cNvSpPr txBox="1"/>
              <p:nvPr/>
            </p:nvSpPr>
            <p:spPr>
              <a:xfrm>
                <a:off x="6828660" y="9492282"/>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rgbClr val="FF0000"/>
                    </a:solidFill>
                  </a:rPr>
                  <a:t>Monica</a:t>
                </a:r>
                <a:endParaRPr sz="1800" u="none" cap="none" dirty="0">
                  <a:solidFill>
                    <a:srgbClr val="FF0000"/>
                  </a:solidFill>
                  <a:sym typeface="Arial"/>
                </a:endParaRPr>
              </a:p>
            </p:txBody>
          </p:sp>
        </p:grpSp>
      </p:grpSp>
    </p:spTree>
    <p:extLst>
      <p:ext uri="{BB962C8B-B14F-4D97-AF65-F5344CB8AC3E}">
        <p14:creationId xmlns:p14="http://schemas.microsoft.com/office/powerpoint/2010/main" val="198667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1"/>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494" name="Google Shape;494;p61"/>
          <p:cNvSpPr txBox="1"/>
          <p:nvPr/>
        </p:nvSpPr>
        <p:spPr>
          <a:xfrm>
            <a:off x="0" y="127329"/>
            <a:ext cx="8282588" cy="31337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000" cap="none" dirty="0">
                <a:solidFill>
                  <a:srgbClr val="1E64C8"/>
                </a:solidFill>
                <a:latin typeface="Arial"/>
                <a:ea typeface="Arial"/>
                <a:cs typeface="Arial"/>
                <a:sym typeface="Arial"/>
              </a:rPr>
              <a:t>MULTIPLE BASELINES: ACROSS SETTINGS</a:t>
            </a:r>
            <a:endParaRPr sz="2000" cap="none" dirty="0">
              <a:solidFill>
                <a:srgbClr val="1E64C8"/>
              </a:solidFill>
              <a:latin typeface="Arial"/>
              <a:ea typeface="Arial"/>
              <a:cs typeface="Arial"/>
              <a:sym typeface="Arial"/>
            </a:endParaRPr>
          </a:p>
        </p:txBody>
      </p:sp>
      <p:grpSp>
        <p:nvGrpSpPr>
          <p:cNvPr id="9" name="Group 8"/>
          <p:cNvGrpSpPr/>
          <p:nvPr/>
        </p:nvGrpSpPr>
        <p:grpSpPr>
          <a:xfrm>
            <a:off x="0" y="127031"/>
            <a:ext cx="8282588" cy="4824302"/>
            <a:chOff x="0" y="127031"/>
            <a:chExt cx="8282588" cy="4824302"/>
          </a:xfrm>
        </p:grpSpPr>
        <p:pic>
          <p:nvPicPr>
            <p:cNvPr id="58" name="Google Shape;433;p58"/>
            <p:cNvPicPr preferRelativeResize="0"/>
            <p:nvPr/>
          </p:nvPicPr>
          <p:blipFill rotWithShape="1">
            <a:blip r:embed="rId3">
              <a:alphaModFix/>
            </a:blip>
            <a:srcRect t="50569" r="50417"/>
            <a:stretch/>
          </p:blipFill>
          <p:spPr>
            <a:xfrm>
              <a:off x="696632" y="2538371"/>
              <a:ext cx="1553711" cy="949540"/>
            </a:xfrm>
            <a:prstGeom prst="rect">
              <a:avLst/>
            </a:prstGeom>
            <a:noFill/>
            <a:ln>
              <a:noFill/>
            </a:ln>
          </p:spPr>
        </p:pic>
        <p:pic>
          <p:nvPicPr>
            <p:cNvPr id="7" name="Picture 6"/>
            <p:cNvPicPr>
              <a:picLocks noChangeAspect="1"/>
            </p:cNvPicPr>
            <p:nvPr/>
          </p:nvPicPr>
          <p:blipFill>
            <a:blip r:embed="rId4"/>
            <a:stretch>
              <a:fillRect/>
            </a:stretch>
          </p:blipFill>
          <p:spPr>
            <a:xfrm>
              <a:off x="2402204" y="852213"/>
              <a:ext cx="4077621" cy="4099120"/>
            </a:xfrm>
            <a:prstGeom prst="rect">
              <a:avLst/>
            </a:prstGeom>
          </p:spPr>
        </p:pic>
        <p:sp>
          <p:nvSpPr>
            <p:cNvPr id="73" name="Google Shape;485;p60"/>
            <p:cNvSpPr txBox="1"/>
            <p:nvPr/>
          </p:nvSpPr>
          <p:spPr>
            <a:xfrm>
              <a:off x="2625986" y="518661"/>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chemeClr val="dk1"/>
                  </a:solidFill>
                </a:rPr>
                <a:t>Baseline</a:t>
              </a:r>
              <a:endParaRPr sz="1800" u="none" cap="none" dirty="0">
                <a:solidFill>
                  <a:schemeClr val="dk1"/>
                </a:solidFill>
                <a:latin typeface="Arial"/>
                <a:ea typeface="Arial"/>
                <a:cs typeface="Arial"/>
                <a:sym typeface="Arial"/>
              </a:endParaRPr>
            </a:p>
          </p:txBody>
        </p:sp>
        <p:sp>
          <p:nvSpPr>
            <p:cNvPr id="74" name="Google Shape;485;p60"/>
            <p:cNvSpPr txBox="1"/>
            <p:nvPr/>
          </p:nvSpPr>
          <p:spPr>
            <a:xfrm>
              <a:off x="4016681" y="518661"/>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chemeClr val="dk1"/>
                  </a:solidFill>
                </a:rPr>
                <a:t>Treatment</a:t>
              </a:r>
              <a:endParaRPr sz="1800" u="none" cap="none" dirty="0">
                <a:solidFill>
                  <a:schemeClr val="dk1"/>
                </a:solidFill>
                <a:latin typeface="Arial"/>
                <a:ea typeface="Arial"/>
                <a:cs typeface="Arial"/>
                <a:sym typeface="Arial"/>
              </a:endParaRPr>
            </a:p>
          </p:txBody>
        </p:sp>
        <p:sp>
          <p:nvSpPr>
            <p:cNvPr id="75" name="Google Shape;485;p60"/>
            <p:cNvSpPr txBox="1"/>
            <p:nvPr/>
          </p:nvSpPr>
          <p:spPr>
            <a:xfrm>
              <a:off x="5920414" y="1278283"/>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rgbClr val="FF0000"/>
                  </a:solidFill>
                </a:rPr>
                <a:t>Bathroom</a:t>
              </a:r>
              <a:endParaRPr sz="1800" u="none" cap="none" dirty="0">
                <a:solidFill>
                  <a:srgbClr val="FF0000"/>
                </a:solidFill>
                <a:sym typeface="Arial"/>
              </a:endParaRPr>
            </a:p>
          </p:txBody>
        </p:sp>
        <p:sp>
          <p:nvSpPr>
            <p:cNvPr id="76" name="Google Shape;485;p60"/>
            <p:cNvSpPr txBox="1"/>
            <p:nvPr/>
          </p:nvSpPr>
          <p:spPr>
            <a:xfrm>
              <a:off x="5920414" y="2703924"/>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rgbClr val="FF0000"/>
                  </a:solidFill>
                </a:rPr>
                <a:t>Bedroom</a:t>
              </a:r>
              <a:endParaRPr sz="1800" u="none" cap="none" dirty="0">
                <a:solidFill>
                  <a:srgbClr val="FF0000"/>
                </a:solidFill>
                <a:sym typeface="Arial"/>
              </a:endParaRPr>
            </a:p>
          </p:txBody>
        </p:sp>
        <p:sp>
          <p:nvSpPr>
            <p:cNvPr id="77" name="Google Shape;485;p60"/>
            <p:cNvSpPr txBox="1"/>
            <p:nvPr/>
          </p:nvSpPr>
          <p:spPr>
            <a:xfrm>
              <a:off x="5920414" y="3897093"/>
              <a:ext cx="1414056" cy="321634"/>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800" dirty="0">
                  <a:solidFill>
                    <a:srgbClr val="FF0000"/>
                  </a:solidFill>
                </a:rPr>
                <a:t>Living room</a:t>
              </a:r>
              <a:endParaRPr sz="1800" u="none" cap="none" dirty="0">
                <a:solidFill>
                  <a:srgbClr val="FF0000"/>
                </a:solidFill>
                <a:sym typeface="Arial"/>
              </a:endParaRPr>
            </a:p>
          </p:txBody>
        </p:sp>
        <p:sp>
          <p:nvSpPr>
            <p:cNvPr id="78" name="Google Shape;494;p61"/>
            <p:cNvSpPr txBox="1"/>
            <p:nvPr/>
          </p:nvSpPr>
          <p:spPr>
            <a:xfrm>
              <a:off x="0" y="127031"/>
              <a:ext cx="8282588" cy="31337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000" cap="none" dirty="0">
                  <a:solidFill>
                    <a:srgbClr val="1E64C8"/>
                  </a:solidFill>
                  <a:latin typeface="Arial"/>
                  <a:ea typeface="Arial"/>
                  <a:cs typeface="Arial"/>
                  <a:sym typeface="Arial"/>
                </a:rPr>
                <a:t>MULTIPLE BASELINES: ACROSS </a:t>
              </a:r>
              <a:r>
                <a:rPr lang="en" sz="2000" b="1" cap="none" dirty="0">
                  <a:solidFill>
                    <a:srgbClr val="1E64C8"/>
                  </a:solidFill>
                  <a:latin typeface="Arial"/>
                  <a:ea typeface="Arial"/>
                  <a:cs typeface="Arial"/>
                  <a:sym typeface="Arial"/>
                </a:rPr>
                <a:t>SETTINGS</a:t>
              </a:r>
              <a:endParaRPr sz="2000" b="1" cap="none" dirty="0">
                <a:solidFill>
                  <a:srgbClr val="1E64C8"/>
                </a:solidFill>
                <a:latin typeface="Arial"/>
                <a:ea typeface="Arial"/>
                <a:cs typeface="Arial"/>
                <a:sym typeface="Arial"/>
              </a:endParaRPr>
            </a:p>
          </p:txBody>
        </p:sp>
      </p:grpSp>
    </p:spTree>
    <p:extLst>
      <p:ext uri="{BB962C8B-B14F-4D97-AF65-F5344CB8AC3E}">
        <p14:creationId xmlns:p14="http://schemas.microsoft.com/office/powerpoint/2010/main" val="3189840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3" name="Google Shape;393;p56"/>
          <p:cNvSpPr txBox="1"/>
          <p:nvPr/>
        </p:nvSpPr>
        <p:spPr>
          <a:xfrm>
            <a:off x="161700" y="2180470"/>
            <a:ext cx="8820600" cy="638930"/>
          </a:xfrm>
          <a:prstGeom prst="rect">
            <a:avLst/>
          </a:prstGeom>
          <a:noFill/>
          <a:ln>
            <a:noFill/>
          </a:ln>
        </p:spPr>
        <p:txBody>
          <a:bodyPr spcFirstLastPara="1" wrap="square" lIns="81625" tIns="40825" rIns="81625" bIns="40825" anchor="t" anchorCtr="0">
            <a:noAutofit/>
          </a:bodyPr>
          <a:lstStyle/>
          <a:p>
            <a:pPr lvl="0" algn="ctr"/>
            <a:r>
              <a:rPr lang="nl-BE" sz="3200" dirty="0">
                <a:solidFill>
                  <a:schemeClr val="lt1"/>
                </a:solidFill>
                <a:latin typeface="Proxima Nova"/>
                <a:ea typeface="Proxima Nova"/>
                <a:cs typeface="Proxima Nova"/>
                <a:sym typeface="Proxima Nova"/>
              </a:rPr>
              <a:t>HOW DO WE MAKE THE CHANGE STICK?</a:t>
            </a:r>
            <a:endParaRPr sz="3200" b="1" dirty="0">
              <a:solidFill>
                <a:schemeClr val="lt1"/>
              </a:solidFill>
              <a:latin typeface="Proxima Nova"/>
              <a:ea typeface="Proxima Nova"/>
              <a:cs typeface="Proxima Nova"/>
              <a:sym typeface="Proxima Nova"/>
            </a:endParaRPr>
          </a:p>
        </p:txBody>
      </p:sp>
      <p:sp>
        <p:nvSpPr>
          <p:cNvPr id="39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4283646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2"/>
          <p:cNvSpPr txBox="1"/>
          <p:nvPr/>
        </p:nvSpPr>
        <p:spPr>
          <a:xfrm>
            <a:off x="0" y="127329"/>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latin typeface="Proxima Nova"/>
                <a:ea typeface="Proxima Nova"/>
                <a:cs typeface="Proxima Nova"/>
                <a:sym typeface="Proxima Nova"/>
              </a:rPr>
              <a:t>6. TRAIN FOR GENERALIZATION</a:t>
            </a:r>
            <a:endParaRPr sz="2800" cap="none" dirty="0">
              <a:solidFill>
                <a:srgbClr val="1E64C8"/>
              </a:solidFill>
              <a:latin typeface="Proxima Nova"/>
              <a:ea typeface="Proxima Nova"/>
              <a:cs typeface="Proxima Nova"/>
              <a:sym typeface="Proxima Nova"/>
            </a:endParaRPr>
          </a:p>
        </p:txBody>
      </p:sp>
      <p:sp>
        <p:nvSpPr>
          <p:cNvPr id="549" name="Google Shape;549;p62"/>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550" name="Google Shape;550;p62"/>
          <p:cNvSpPr txBox="1"/>
          <p:nvPr/>
        </p:nvSpPr>
        <p:spPr>
          <a:xfrm>
            <a:off x="219684" y="854028"/>
            <a:ext cx="8621247" cy="791943"/>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b="1" dirty="0">
                <a:solidFill>
                  <a:schemeClr val="dk1"/>
                </a:solidFill>
                <a:latin typeface="Proxima Nova"/>
                <a:ea typeface="Proxima Nova"/>
                <a:cs typeface="Proxima Nova"/>
                <a:sym typeface="Proxima Nova"/>
              </a:rPr>
              <a:t>Stimulus Generalization</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Different stimuli and contexts occasion behavior</a:t>
            </a:r>
            <a:endParaRPr sz="2100" b="1" i="0" u="none" strike="noStrike" cap="none" dirty="0">
              <a:solidFill>
                <a:schemeClr val="dk1"/>
              </a:solidFill>
              <a:latin typeface="Proxima Nova"/>
              <a:ea typeface="Proxima Nova"/>
              <a:cs typeface="Proxima Nova"/>
              <a:sym typeface="Proxima Nova"/>
            </a:endParaRPr>
          </a:p>
        </p:txBody>
      </p:sp>
      <p:sp>
        <p:nvSpPr>
          <p:cNvPr id="551" name="Google Shape;551;p62"/>
          <p:cNvSpPr txBox="1"/>
          <p:nvPr/>
        </p:nvSpPr>
        <p:spPr>
          <a:xfrm>
            <a:off x="219684" y="2102686"/>
            <a:ext cx="8621247" cy="791943"/>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b="1" dirty="0">
                <a:solidFill>
                  <a:schemeClr val="dk1"/>
                </a:solidFill>
                <a:latin typeface="Proxima Nova"/>
                <a:ea typeface="Proxima Nova"/>
                <a:cs typeface="Proxima Nova"/>
                <a:sym typeface="Proxima Nova"/>
              </a:rPr>
              <a:t>Response Generalization</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Behavior spreads to other related responses</a:t>
            </a:r>
            <a:endParaRPr sz="2100" b="1" i="0" u="none" strike="noStrike" cap="none" dirty="0">
              <a:solidFill>
                <a:schemeClr val="dk1"/>
              </a:solidFill>
              <a:latin typeface="Proxima Nova"/>
              <a:ea typeface="Proxima Nova"/>
              <a:cs typeface="Proxima Nova"/>
              <a:sym typeface="Proxima Nova"/>
            </a:endParaRPr>
          </a:p>
        </p:txBody>
      </p:sp>
      <p:sp>
        <p:nvSpPr>
          <p:cNvPr id="552" name="Google Shape;552;p62"/>
          <p:cNvSpPr txBox="1"/>
          <p:nvPr/>
        </p:nvSpPr>
        <p:spPr>
          <a:xfrm>
            <a:off x="219684" y="3351343"/>
            <a:ext cx="8621247" cy="791943"/>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b="1" dirty="0">
                <a:solidFill>
                  <a:schemeClr val="dk1"/>
                </a:solidFill>
                <a:latin typeface="Proxima Nova"/>
                <a:ea typeface="Proxima Nova"/>
                <a:cs typeface="Proxima Nova"/>
                <a:sym typeface="Proxima Nova"/>
              </a:rPr>
              <a:t>Behavioral Maintenance</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dirty="0">
                <a:solidFill>
                  <a:schemeClr val="dk1"/>
                </a:solidFill>
                <a:latin typeface="Proxima Nova"/>
                <a:ea typeface="Proxima Nova"/>
                <a:cs typeface="Proxima Nova"/>
                <a:sym typeface="Proxima Nova"/>
              </a:rPr>
              <a:t>C</a:t>
            </a:r>
            <a:r>
              <a:rPr lang="en" sz="2100" i="0" u="none" strike="noStrike" cap="none" dirty="0">
                <a:solidFill>
                  <a:schemeClr val="dk1"/>
                </a:solidFill>
                <a:latin typeface="Proxima Nova"/>
                <a:ea typeface="Proxima Nova"/>
                <a:cs typeface="Proxima Nova"/>
                <a:sym typeface="Proxima Nova"/>
              </a:rPr>
              <a:t>hange persists when contingencies are removed</a:t>
            </a:r>
            <a:endParaRPr sz="2100" i="0" u="none" strike="noStrike" cap="none" dirty="0">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50"/>
                                        </p:tgtEl>
                                        <p:attrNameLst>
                                          <p:attrName>style.opacity</p:attrName>
                                        </p:attrNameLst>
                                      </p:cBhvr>
                                      <p:to>
                                        <p:strVal val="0.5"/>
                                      </p:to>
                                    </p:set>
                                    <p:animEffect filter="image" prLst="opacity: 0.5">
                                      <p:cBhvr rctx="IE">
                                        <p:cTn id="7" dur="indefinite"/>
                                        <p:tgtEl>
                                          <p:spTgt spid="55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grpId="1" nodeType="clickEffect">
                                  <p:stCondLst>
                                    <p:cond delay="0"/>
                                  </p:stCondLst>
                                  <p:childTnLst>
                                    <p:set>
                                      <p:cBhvr rctx="PPT">
                                        <p:cTn id="13" dur="indefinite"/>
                                        <p:tgtEl>
                                          <p:spTgt spid="551"/>
                                        </p:tgtEl>
                                        <p:attrNameLst>
                                          <p:attrName>style.opacity</p:attrName>
                                        </p:attrNameLst>
                                      </p:cBhvr>
                                      <p:to>
                                        <p:strVal val="0.5"/>
                                      </p:to>
                                    </p:set>
                                    <p:animEffect filter="image" prLst="opacity: 0.5">
                                      <p:cBhvr rctx="IE">
                                        <p:cTn id="14" dur="indefinite"/>
                                        <p:tgtEl>
                                          <p:spTgt spid="55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p:bldP spid="551" grpId="0"/>
      <p:bldP spid="551" grpId="1"/>
      <p:bldP spid="5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8194" name="Picture 2" descr="Workplace Beauty 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38162"/>
            <a:ext cx="6076950" cy="3933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Rectangle 4"/>
          <p:cNvSpPr/>
          <p:nvPr/>
        </p:nvSpPr>
        <p:spPr>
          <a:xfrm>
            <a:off x="197768" y="145179"/>
            <a:ext cx="8795312" cy="400110"/>
          </a:xfrm>
          <a:prstGeom prst="rect">
            <a:avLst/>
          </a:prstGeom>
        </p:spPr>
        <p:txBody>
          <a:bodyPr wrap="square">
            <a:spAutoFit/>
          </a:bodyPr>
          <a:lstStyle/>
          <a:p>
            <a:pPr algn="ctr"/>
            <a:r>
              <a:rPr lang="en-US" sz="2000" b="1" dirty="0">
                <a:solidFill>
                  <a:srgbClr val="030303"/>
                </a:solidFill>
                <a:latin typeface="+mn-lt"/>
              </a:rPr>
              <a:t>Applied Learning Psychology:  Summary</a:t>
            </a:r>
            <a:endParaRPr lang="en-US" sz="2000" b="1" dirty="0">
              <a:latin typeface="+mn-lt"/>
            </a:endParaRPr>
          </a:p>
        </p:txBody>
      </p:sp>
      <p:grpSp>
        <p:nvGrpSpPr>
          <p:cNvPr id="26" name="Group 25"/>
          <p:cNvGrpSpPr/>
          <p:nvPr/>
        </p:nvGrpSpPr>
        <p:grpSpPr>
          <a:xfrm>
            <a:off x="2485337" y="916771"/>
            <a:ext cx="2224858" cy="1593777"/>
            <a:chOff x="2485337" y="916771"/>
            <a:chExt cx="2224858" cy="1593777"/>
          </a:xfrm>
        </p:grpSpPr>
        <p:pic>
          <p:nvPicPr>
            <p:cNvPr id="1030" name="Picture 6" descr="Sad Desperate Young Woman Crying Stockvideoklipp (helt royaltyfria) 6534989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617" y="1497422"/>
              <a:ext cx="1798299" cy="10131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485337" y="916771"/>
              <a:ext cx="2224858" cy="400110"/>
            </a:xfrm>
            <a:prstGeom prst="rect">
              <a:avLst/>
            </a:prstGeom>
          </p:spPr>
          <p:txBody>
            <a:bodyPr wrap="square">
              <a:spAutoFit/>
            </a:bodyPr>
            <a:lstStyle/>
            <a:p>
              <a:pPr algn="ctr"/>
              <a:r>
                <a:rPr lang="en-US" sz="1600" dirty="0">
                  <a:latin typeface="+mn-lt"/>
                </a:rPr>
                <a:t>Maladaptive</a:t>
              </a:r>
              <a:r>
                <a:rPr lang="en-US" sz="2000" dirty="0">
                  <a:latin typeface="+mn-lt"/>
                </a:rPr>
                <a:t> </a:t>
              </a:r>
              <a:r>
                <a:rPr lang="en-US" sz="1600" dirty="0">
                  <a:latin typeface="+mn-lt"/>
                </a:rPr>
                <a:t>Behavior</a:t>
              </a:r>
              <a:endParaRPr lang="en-US" sz="2000" dirty="0">
                <a:latin typeface="+mn-lt"/>
              </a:endParaRPr>
            </a:p>
          </p:txBody>
        </p:sp>
      </p:grpSp>
      <p:grpSp>
        <p:nvGrpSpPr>
          <p:cNvPr id="25" name="Group 24"/>
          <p:cNvGrpSpPr/>
          <p:nvPr/>
        </p:nvGrpSpPr>
        <p:grpSpPr>
          <a:xfrm>
            <a:off x="-135566" y="916771"/>
            <a:ext cx="2790317" cy="1580766"/>
            <a:chOff x="-135566" y="916771"/>
            <a:chExt cx="2790317" cy="1580766"/>
          </a:xfrm>
        </p:grpSpPr>
        <p:grpSp>
          <p:nvGrpSpPr>
            <p:cNvPr id="11" name="Group 10"/>
            <p:cNvGrpSpPr/>
            <p:nvPr/>
          </p:nvGrpSpPr>
          <p:grpSpPr>
            <a:xfrm>
              <a:off x="-135566" y="916771"/>
              <a:ext cx="2550205" cy="1580766"/>
              <a:chOff x="375875" y="1192914"/>
              <a:chExt cx="2550205" cy="1580766"/>
            </a:xfrm>
          </p:grpSpPr>
          <p:pic>
            <p:nvPicPr>
              <p:cNvPr id="1032" name="Picture 8" descr="How To Comfort a Crying Baby in the Car | Mom.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19" y="1783952"/>
                <a:ext cx="1759516" cy="9897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5875" y="1192914"/>
                <a:ext cx="2550205" cy="523220"/>
              </a:xfrm>
              <a:prstGeom prst="rect">
                <a:avLst/>
              </a:prstGeom>
            </p:spPr>
            <p:txBody>
              <a:bodyPr wrap="square">
                <a:spAutoFit/>
              </a:bodyPr>
              <a:lstStyle/>
              <a:p>
                <a:pPr algn="ctr"/>
                <a:r>
                  <a:rPr lang="en-US" sz="1600" dirty="0">
                    <a:latin typeface="+mn-lt"/>
                  </a:rPr>
                  <a:t>Learning History </a:t>
                </a:r>
              </a:p>
              <a:p>
                <a:pPr algn="ctr"/>
                <a:r>
                  <a:rPr lang="en-US" sz="1100" dirty="0">
                    <a:latin typeface="+mn-lt"/>
                  </a:rPr>
                  <a:t>(Past &amp; Present Environment)</a:t>
                </a:r>
                <a:endParaRPr lang="en-US" sz="1600" dirty="0">
                  <a:latin typeface="+mn-lt"/>
                </a:endParaRPr>
              </a:p>
            </p:txBody>
          </p:sp>
        </p:grpSp>
        <p:cxnSp>
          <p:nvCxnSpPr>
            <p:cNvPr id="3" name="Straight Arrow Connector 2"/>
            <p:cNvCxnSpPr>
              <a:stCxn id="1032" idx="3"/>
              <a:endCxn id="1030" idx="1"/>
            </p:cNvCxnSpPr>
            <p:nvPr/>
          </p:nvCxnSpPr>
          <p:spPr>
            <a:xfrm>
              <a:off x="2061919" y="1953524"/>
              <a:ext cx="59283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595424" y="954191"/>
            <a:ext cx="4333086" cy="1490035"/>
            <a:chOff x="4595424" y="954191"/>
            <a:chExt cx="4333086" cy="1490035"/>
          </a:xfrm>
        </p:grpSpPr>
        <p:pic>
          <p:nvPicPr>
            <p:cNvPr id="1028" name="Picture 4" descr="Amsterdam, Netherlands - August 9, Stock Footage Video (100% Royalty-free)  25959500 | Shutter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211" y="1431099"/>
              <a:ext cx="1798299" cy="10131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317420" y="954191"/>
              <a:ext cx="1423880" cy="338554"/>
            </a:xfrm>
            <a:prstGeom prst="rect">
              <a:avLst/>
            </a:prstGeom>
          </p:spPr>
          <p:txBody>
            <a:bodyPr wrap="square">
              <a:spAutoFit/>
            </a:bodyPr>
            <a:lstStyle/>
            <a:p>
              <a:pPr algn="ctr"/>
              <a:r>
                <a:rPr lang="en-US" sz="1600" dirty="0">
                  <a:latin typeface="+mn-lt"/>
                </a:rPr>
                <a:t>Valued Life</a:t>
              </a:r>
            </a:p>
          </p:txBody>
        </p:sp>
        <p:cxnSp>
          <p:nvCxnSpPr>
            <p:cNvPr id="13" name="Straight Arrow Connector 12"/>
            <p:cNvCxnSpPr/>
            <p:nvPr/>
          </p:nvCxnSpPr>
          <p:spPr>
            <a:xfrm>
              <a:off x="4595424" y="2020717"/>
              <a:ext cx="24866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Multiply 5"/>
          <p:cNvSpPr/>
          <p:nvPr/>
        </p:nvSpPr>
        <p:spPr>
          <a:xfrm>
            <a:off x="6420877" y="1685696"/>
            <a:ext cx="661185" cy="67004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2333197" y="2164080"/>
            <a:ext cx="0" cy="772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107440" y="3065275"/>
            <a:ext cx="2458720" cy="1989861"/>
            <a:chOff x="1107440" y="3065275"/>
            <a:chExt cx="2458720" cy="1989861"/>
          </a:xfrm>
        </p:grpSpPr>
        <p:sp>
          <p:nvSpPr>
            <p:cNvPr id="22" name="Rectangle 21"/>
            <p:cNvSpPr/>
            <p:nvPr/>
          </p:nvSpPr>
          <p:spPr>
            <a:xfrm>
              <a:off x="1107440" y="3065275"/>
              <a:ext cx="2458720" cy="1989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Premium Vector | Detective character holding magnifying glass vector  charac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0600" y="3516989"/>
              <a:ext cx="1000641" cy="15009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20768" y="3078286"/>
              <a:ext cx="2224858" cy="338554"/>
            </a:xfrm>
            <a:prstGeom prst="rect">
              <a:avLst/>
            </a:prstGeom>
          </p:spPr>
          <p:txBody>
            <a:bodyPr wrap="square">
              <a:spAutoFit/>
            </a:bodyPr>
            <a:lstStyle/>
            <a:p>
              <a:pPr algn="ctr"/>
              <a:r>
                <a:rPr lang="en-US" sz="1600" dirty="0">
                  <a:latin typeface="+mn-lt"/>
                </a:rPr>
                <a:t>Functional Analysis</a:t>
              </a:r>
              <a:endParaRPr lang="en-US" sz="2000" dirty="0">
                <a:latin typeface="+mn-lt"/>
              </a:endParaRPr>
            </a:p>
          </p:txBody>
        </p:sp>
      </p:grpSp>
      <p:grpSp>
        <p:nvGrpSpPr>
          <p:cNvPr id="30" name="Group 29"/>
          <p:cNvGrpSpPr/>
          <p:nvPr/>
        </p:nvGrpSpPr>
        <p:grpSpPr>
          <a:xfrm>
            <a:off x="1126464" y="3047851"/>
            <a:ext cx="2463741" cy="1981200"/>
            <a:chOff x="5000287" y="2936240"/>
            <a:chExt cx="2463741" cy="1981200"/>
          </a:xfrm>
        </p:grpSpPr>
        <p:sp>
          <p:nvSpPr>
            <p:cNvPr id="28" name="Rectangle 27"/>
            <p:cNvSpPr/>
            <p:nvPr/>
          </p:nvSpPr>
          <p:spPr>
            <a:xfrm>
              <a:off x="5045948" y="2936240"/>
              <a:ext cx="241808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000287" y="2959489"/>
              <a:ext cx="2436589" cy="1920330"/>
              <a:chOff x="3984287" y="3104595"/>
              <a:chExt cx="2436589" cy="1920330"/>
            </a:xfrm>
          </p:grpSpPr>
          <p:pic>
            <p:nvPicPr>
              <p:cNvPr id="16" name="Google Shape;562;p64"/>
              <p:cNvPicPr preferRelativeResize="0"/>
              <p:nvPr/>
            </p:nvPicPr>
            <p:blipFill>
              <a:blip r:embed="rId7">
                <a:alphaModFix/>
              </a:blip>
              <a:stretch>
                <a:fillRect/>
              </a:stretch>
            </p:blipFill>
            <p:spPr>
              <a:xfrm>
                <a:off x="4380346" y="3594425"/>
                <a:ext cx="1717284" cy="1430500"/>
              </a:xfrm>
              <a:prstGeom prst="rect">
                <a:avLst/>
              </a:prstGeom>
              <a:noFill/>
              <a:ln>
                <a:noFill/>
              </a:ln>
            </p:spPr>
          </p:pic>
          <p:sp>
            <p:nvSpPr>
              <p:cNvPr id="29" name="Rectangle 28"/>
              <p:cNvSpPr/>
              <p:nvPr/>
            </p:nvSpPr>
            <p:spPr>
              <a:xfrm>
                <a:off x="3984287" y="3104595"/>
                <a:ext cx="2436589" cy="338554"/>
              </a:xfrm>
              <a:prstGeom prst="rect">
                <a:avLst/>
              </a:prstGeom>
            </p:spPr>
            <p:txBody>
              <a:bodyPr wrap="square">
                <a:spAutoFit/>
              </a:bodyPr>
              <a:lstStyle/>
              <a:p>
                <a:pPr algn="ctr"/>
                <a:r>
                  <a:rPr lang="en-US" sz="1600" dirty="0">
                    <a:latin typeface="+mn-lt"/>
                  </a:rPr>
                  <a:t>Regularities &amp; Principles</a:t>
                </a:r>
                <a:endParaRPr lang="en-US" sz="2000" dirty="0">
                  <a:latin typeface="+mn-lt"/>
                </a:endParaRPr>
              </a:p>
            </p:txBody>
          </p:sp>
        </p:grpSp>
      </p:grpSp>
      <p:sp>
        <p:nvSpPr>
          <p:cNvPr id="31" name="Oval 30"/>
          <p:cNvSpPr/>
          <p:nvPr/>
        </p:nvSpPr>
        <p:spPr>
          <a:xfrm>
            <a:off x="7867650" y="1689506"/>
            <a:ext cx="45719" cy="457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7" name="Oval 36"/>
          <p:cNvSpPr/>
          <p:nvPr/>
        </p:nvSpPr>
        <p:spPr>
          <a:xfrm>
            <a:off x="8398080" y="1712365"/>
            <a:ext cx="45719" cy="457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2588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1"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9"/>
          <p:cNvSpPr txBox="1"/>
          <p:nvPr/>
        </p:nvSpPr>
        <p:spPr>
          <a:xfrm>
            <a:off x="2370788" y="99084"/>
            <a:ext cx="3976678" cy="6578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800" b="1" i="0" u="none" strike="noStrike" cap="none">
                <a:solidFill>
                  <a:schemeClr val="dk1"/>
                </a:solidFill>
                <a:latin typeface="Proxima Nova"/>
                <a:ea typeface="Proxima Nova"/>
                <a:cs typeface="Proxima Nova"/>
                <a:sym typeface="Proxima Nova"/>
              </a:rPr>
              <a:t>Learning</a:t>
            </a:r>
            <a:endParaRPr sz="3800" i="0" u="none" strike="noStrike" cap="none">
              <a:solidFill>
                <a:schemeClr val="dk1"/>
              </a:solidFill>
              <a:latin typeface="Proxima Nova"/>
              <a:ea typeface="Proxima Nova"/>
              <a:cs typeface="Proxima Nova"/>
              <a:sym typeface="Proxima Nova"/>
            </a:endParaRPr>
          </a:p>
        </p:txBody>
      </p:sp>
      <p:sp>
        <p:nvSpPr>
          <p:cNvPr id="263" name="Google Shape;263;p49"/>
          <p:cNvSpPr txBox="1"/>
          <p:nvPr/>
        </p:nvSpPr>
        <p:spPr>
          <a:xfrm>
            <a:off x="784498" y="2472139"/>
            <a:ext cx="2728500" cy="4353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i="0" u="none" strike="noStrike" cap="none">
                <a:solidFill>
                  <a:schemeClr val="dk1"/>
                </a:solidFill>
                <a:latin typeface="Proxima Nova"/>
                <a:ea typeface="Proxima Nova"/>
                <a:cs typeface="Proxima Nova"/>
                <a:sym typeface="Proxima Nova"/>
              </a:rPr>
              <a:t>Regularities</a:t>
            </a:r>
            <a:endParaRPr sz="2500" i="0" u="none" strike="noStrike" cap="none">
              <a:solidFill>
                <a:schemeClr val="dk1"/>
              </a:solidFill>
              <a:latin typeface="Proxima Nova"/>
              <a:ea typeface="Proxima Nova"/>
              <a:cs typeface="Proxima Nova"/>
              <a:sym typeface="Proxima Nova"/>
            </a:endParaRPr>
          </a:p>
        </p:txBody>
      </p:sp>
      <p:sp>
        <p:nvSpPr>
          <p:cNvPr id="264" name="Google Shape;264;p49"/>
          <p:cNvSpPr/>
          <p:nvPr/>
        </p:nvSpPr>
        <p:spPr>
          <a:xfrm>
            <a:off x="160744" y="4179094"/>
            <a:ext cx="1312800" cy="9243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65" name="Google Shape;265;p49"/>
          <p:cNvCxnSpPr/>
          <p:nvPr/>
        </p:nvCxnSpPr>
        <p:spPr>
          <a:xfrm>
            <a:off x="3464460" y="2664431"/>
            <a:ext cx="1789200" cy="25500"/>
          </a:xfrm>
          <a:prstGeom prst="straightConnector1">
            <a:avLst/>
          </a:prstGeom>
          <a:noFill/>
          <a:ln w="38100" cap="flat" cmpd="sng">
            <a:solidFill>
              <a:srgbClr val="FF0000"/>
            </a:solidFill>
            <a:prstDash val="solid"/>
            <a:miter lim="800000"/>
            <a:headEnd type="none" w="med" len="med"/>
            <a:tailEnd type="none" w="med" len="med"/>
          </a:ln>
        </p:spPr>
      </p:cxnSp>
      <p:sp>
        <p:nvSpPr>
          <p:cNvPr id="266" name="Google Shape;266;p49"/>
          <p:cNvSpPr txBox="1"/>
          <p:nvPr/>
        </p:nvSpPr>
        <p:spPr>
          <a:xfrm>
            <a:off x="5205122" y="2274389"/>
            <a:ext cx="2728500" cy="93145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a:solidFill>
                  <a:schemeClr val="dk1"/>
                </a:solidFill>
                <a:latin typeface="Proxima Nova"/>
                <a:ea typeface="Proxima Nova"/>
                <a:cs typeface="Proxima Nova"/>
                <a:sym typeface="Proxima Nova"/>
              </a:rPr>
              <a:t>C</a:t>
            </a:r>
            <a:r>
              <a:rPr lang="en" sz="2500" b="1" i="0" u="none" strike="noStrike" cap="none" dirty="0">
                <a:solidFill>
                  <a:schemeClr val="dk1"/>
                </a:solidFill>
                <a:latin typeface="Proxima Nova"/>
                <a:ea typeface="Proxima Nova"/>
                <a:cs typeface="Proxima Nova"/>
                <a:sym typeface="Proxima Nova"/>
              </a:rPr>
              <a:t>hange in Behavior</a:t>
            </a:r>
            <a:endParaRPr sz="2500" i="0" u="none" strike="noStrike" cap="none" dirty="0">
              <a:solidFill>
                <a:schemeClr val="dk1"/>
              </a:solidFill>
              <a:latin typeface="Proxima Nova"/>
              <a:ea typeface="Proxima Nova"/>
              <a:cs typeface="Proxima Nova"/>
              <a:sym typeface="Proxima Nova"/>
            </a:endParaRPr>
          </a:p>
        </p:txBody>
      </p:sp>
      <p:sp>
        <p:nvSpPr>
          <p:cNvPr id="267" name="Google Shape;267;p49"/>
          <p:cNvSpPr txBox="1"/>
          <p:nvPr/>
        </p:nvSpPr>
        <p:spPr>
          <a:xfrm>
            <a:off x="2994917" y="3676758"/>
            <a:ext cx="2728500" cy="5073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i="0" u="none" strike="noStrike" cap="none" dirty="0">
                <a:solidFill>
                  <a:schemeClr val="dk1"/>
                </a:solidFill>
                <a:latin typeface="Proxima Nova"/>
                <a:ea typeface="Proxima Nova"/>
                <a:cs typeface="Proxima Nova"/>
                <a:sym typeface="Proxima Nova"/>
              </a:rPr>
              <a:t>Moderators</a:t>
            </a:r>
            <a:endParaRPr sz="700" dirty="0">
              <a:latin typeface="Proxima Nova"/>
              <a:ea typeface="Proxima Nova"/>
              <a:cs typeface="Proxima Nova"/>
              <a:sym typeface="Proxima Nova"/>
            </a:endParaRPr>
          </a:p>
          <a:p>
            <a:pPr marL="0" marR="0" lvl="0" indent="0" algn="ctr" rtl="0">
              <a:spcBef>
                <a:spcPts val="0"/>
              </a:spcBef>
              <a:spcAft>
                <a:spcPts val="0"/>
              </a:spcAft>
              <a:buNone/>
            </a:pPr>
            <a:r>
              <a:rPr lang="en" sz="2500" i="0" u="none" strike="noStrike" cap="none" dirty="0">
                <a:solidFill>
                  <a:schemeClr val="dk1"/>
                </a:solidFill>
                <a:latin typeface="Proxima Nova"/>
                <a:ea typeface="Proxima Nova"/>
                <a:cs typeface="Proxima Nova"/>
                <a:sym typeface="Proxima Nova"/>
              </a:rPr>
              <a:t>(Functional Level)</a:t>
            </a:r>
            <a:endParaRPr sz="2500" i="0" u="none" strike="noStrike" cap="none" dirty="0">
              <a:solidFill>
                <a:schemeClr val="dk1"/>
              </a:solidFill>
              <a:latin typeface="Proxima Nova"/>
              <a:ea typeface="Proxima Nova"/>
              <a:cs typeface="Proxima Nova"/>
              <a:sym typeface="Proxima Nova"/>
            </a:endParaRPr>
          </a:p>
        </p:txBody>
      </p:sp>
      <p:sp>
        <p:nvSpPr>
          <p:cNvPr id="268" name="Google Shape;268;p49"/>
          <p:cNvSpPr txBox="1"/>
          <p:nvPr/>
        </p:nvSpPr>
        <p:spPr>
          <a:xfrm>
            <a:off x="3001266" y="882170"/>
            <a:ext cx="2728500" cy="9213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i="0" u="none" strike="noStrike" cap="none">
                <a:solidFill>
                  <a:schemeClr val="dk1"/>
                </a:solidFill>
                <a:latin typeface="Proxima Nova"/>
                <a:ea typeface="Proxima Nova"/>
                <a:cs typeface="Proxima Nova"/>
                <a:sym typeface="Proxima Nova"/>
              </a:rPr>
              <a:t>Mediators</a:t>
            </a:r>
            <a:endParaRPr sz="700">
              <a:latin typeface="Proxima Nova"/>
              <a:ea typeface="Proxima Nova"/>
              <a:cs typeface="Proxima Nova"/>
              <a:sym typeface="Proxima Nova"/>
            </a:endParaRPr>
          </a:p>
          <a:p>
            <a:pPr marL="0" marR="0" lvl="0" indent="0" algn="ctr" rtl="0">
              <a:spcBef>
                <a:spcPts val="0"/>
              </a:spcBef>
              <a:spcAft>
                <a:spcPts val="0"/>
              </a:spcAft>
              <a:buNone/>
            </a:pPr>
            <a:r>
              <a:rPr lang="en" sz="2500" i="0" u="none" strike="noStrike" cap="none">
                <a:solidFill>
                  <a:schemeClr val="dk1"/>
                </a:solidFill>
                <a:latin typeface="Proxima Nova"/>
                <a:ea typeface="Proxima Nova"/>
                <a:cs typeface="Proxima Nova"/>
                <a:sym typeface="Proxima Nova"/>
              </a:rPr>
              <a:t>(Mental Level)</a:t>
            </a:r>
            <a:endParaRPr sz="2500" i="0" u="none" strike="noStrike" cap="none">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gtEl>
                                        <p:attrNameLst>
                                          <p:attrName>style.visibility</p:attrName>
                                        </p:attrNameLst>
                                      </p:cBhvr>
                                      <p:to>
                                        <p:strVal val="visible"/>
                                      </p:to>
                                    </p:set>
                                  </p:childTnLst>
                                </p:cTn>
                              </p:par>
                              <p:par>
                                <p:cTn id="19" presetID="9" presetClass="emph" presetSubtype="0" grpId="0" nodeType="withEffect">
                                  <p:stCondLst>
                                    <p:cond delay="0"/>
                                  </p:stCondLst>
                                  <p:childTnLst>
                                    <p:set>
                                      <p:cBhvr rctx="PPT">
                                        <p:cTn id="20" dur="indefinite"/>
                                        <p:tgtEl>
                                          <p:spTgt spid="267"/>
                                        </p:tgtEl>
                                        <p:attrNameLst>
                                          <p:attrName>style.opacity</p:attrName>
                                        </p:attrNameLst>
                                      </p:cBhvr>
                                      <p:to>
                                        <p:strVal val="0.5"/>
                                      </p:to>
                                    </p:set>
                                    <p:animEffect filter="image" prLst="opacity: 0.5">
                                      <p:cBhvr rctx="IE">
                                        <p:cTn id="21" dur="indefinite"/>
                                        <p:tgtEl>
                                          <p:spTgt spid="26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8"/>
                                        </p:tgtEl>
                                        <p:attrNameLst>
                                          <p:attrName>style.visibility</p:attrName>
                                        </p:attrNameLst>
                                      </p:cBhvr>
                                      <p:to>
                                        <p:strVal val="visible"/>
                                      </p:to>
                                    </p:set>
                                  </p:childTnLst>
                                </p:cTn>
                              </p:par>
                              <p:par>
                                <p:cTn id="26" presetID="9" presetClass="emph" presetSubtype="0" grpId="0" nodeType="withEffect">
                                  <p:stCondLst>
                                    <p:cond delay="0"/>
                                  </p:stCondLst>
                                  <p:childTnLst>
                                    <p:set>
                                      <p:cBhvr rctx="PPT">
                                        <p:cTn id="27" dur="indefinite"/>
                                        <p:tgtEl>
                                          <p:spTgt spid="268"/>
                                        </p:tgtEl>
                                        <p:attrNameLst>
                                          <p:attrName>style.opacity</p:attrName>
                                        </p:attrNameLst>
                                      </p:cBhvr>
                                      <p:to>
                                        <p:strVal val="0.5"/>
                                      </p:to>
                                    </p:set>
                                    <p:animEffect filter="image" prLst="opacity: 0.5">
                                      <p:cBhvr rctx="IE">
                                        <p:cTn id="28" dur="indefinite"/>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P spid="2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single question mark in a thought bubble is against a solid yellow background, representing the most important question to ask for a successful Agile transformation. For leaders during an Agile transformation, the question of why the organization is going Agile is vital. Without this compelling reason for change, the transformation runs the risk of losing steam and fa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146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2789956"/>
          </a:xfrm>
          <a:prstGeom prst="rect">
            <a:avLst/>
          </a:prstGeom>
          <a:noFill/>
          <a:ln>
            <a:noFill/>
          </a:ln>
        </p:spPr>
        <p:txBody>
          <a:bodyPr spcFirstLastPara="1" wrap="square" lIns="48225" tIns="24100" rIns="48225" bIns="24100" anchor="t" anchorCtr="0">
            <a:noAutofit/>
          </a:bodyPr>
          <a:lstStyle/>
          <a:p>
            <a:pPr marL="0" marR="0" lvl="0" indent="0" rtl="0">
              <a:spcBef>
                <a:spcPts val="0"/>
              </a:spcBef>
              <a:spcAft>
                <a:spcPts val="0"/>
              </a:spcAft>
              <a:buNone/>
            </a:pPr>
            <a:r>
              <a:rPr lang="en" sz="2400" b="1" dirty="0">
                <a:solidFill>
                  <a:schemeClr val="dk1"/>
                </a:solidFill>
                <a:latin typeface="Proxima Nova"/>
                <a:ea typeface="Proxima Nova"/>
                <a:cs typeface="Proxima Nova"/>
                <a:sym typeface="Proxima Nova"/>
              </a:rPr>
              <a:t>Q1. Which of the following is </a:t>
            </a:r>
            <a:r>
              <a:rPr lang="en" sz="2400" b="1" dirty="0">
                <a:solidFill>
                  <a:srgbClr val="FF0000"/>
                </a:solidFill>
                <a:latin typeface="Proxima Nova"/>
                <a:ea typeface="Proxima Nova"/>
                <a:cs typeface="Proxima Nova"/>
                <a:sym typeface="Proxima Nova"/>
              </a:rPr>
              <a:t>NOT</a:t>
            </a:r>
            <a:r>
              <a:rPr lang="en" sz="2400" b="1" dirty="0">
                <a:solidFill>
                  <a:schemeClr val="dk1"/>
                </a:solidFill>
                <a:latin typeface="Proxima Nova"/>
                <a:ea typeface="Proxima Nova"/>
                <a:cs typeface="Proxima Nova"/>
                <a:sym typeface="Proxima Nova"/>
              </a:rPr>
              <a:t> part of a functional analysis?</a:t>
            </a:r>
          </a:p>
          <a:p>
            <a:pPr marL="0" marR="0" lvl="0" indent="0" rtl="0">
              <a:spcBef>
                <a:spcPts val="0"/>
              </a:spcBef>
              <a:spcAft>
                <a:spcPts val="0"/>
              </a:spcAft>
              <a:buNone/>
            </a:pPr>
            <a:endParaRPr lang="en" sz="2400" b="1" dirty="0">
              <a:solidFill>
                <a:schemeClr val="dk1"/>
              </a:solidFill>
              <a:latin typeface="Proxima Nova"/>
              <a:ea typeface="Proxima Nova"/>
              <a:cs typeface="Proxima Nova"/>
              <a:sym typeface="Proxima Nova"/>
            </a:endParaRPr>
          </a:p>
          <a:p>
            <a:pPr marL="0" marR="0" lvl="0" indent="0" rtl="0">
              <a:spcBef>
                <a:spcPts val="0"/>
              </a:spcBef>
              <a:spcAft>
                <a:spcPts val="0"/>
              </a:spcAft>
              <a:buNone/>
            </a:pPr>
            <a:r>
              <a:rPr lang="en" sz="2400" dirty="0">
                <a:solidFill>
                  <a:schemeClr val="dk1"/>
                </a:solidFill>
                <a:latin typeface="Proxima Nova"/>
                <a:ea typeface="Proxima Nova"/>
                <a:cs typeface="Proxima Nova"/>
                <a:sym typeface="Proxima Nova"/>
              </a:rPr>
              <a:t>	</a:t>
            </a:r>
            <a:r>
              <a:rPr lang="en" sz="2000" dirty="0">
                <a:solidFill>
                  <a:schemeClr val="dk1"/>
                </a:solidFill>
                <a:latin typeface="Proxima Nova"/>
                <a:ea typeface="Proxima Nova"/>
                <a:cs typeface="Proxima Nova"/>
                <a:sym typeface="Proxima Nova"/>
              </a:rPr>
              <a:t>a. Gathering baseline data on behavior</a:t>
            </a:r>
          </a:p>
          <a:p>
            <a:pPr marL="0" marR="0" lvl="0" indent="0" rtl="0">
              <a:spcBef>
                <a:spcPts val="0"/>
              </a:spcBef>
              <a:spcAft>
                <a:spcPts val="0"/>
              </a:spcAft>
              <a:buNone/>
            </a:pPr>
            <a:r>
              <a:rPr lang="en" sz="2000" dirty="0">
                <a:solidFill>
                  <a:schemeClr val="dk1"/>
                </a:solidFill>
                <a:latin typeface="Proxima Nova"/>
                <a:ea typeface="Proxima Nova"/>
                <a:cs typeface="Proxima Nova"/>
                <a:sym typeface="Proxima Nova"/>
              </a:rPr>
              <a:t>	b. Identifying what is functioning as an Sd</a:t>
            </a:r>
          </a:p>
          <a:p>
            <a:pPr marL="0" marR="0" lvl="0" indent="0" rtl="0">
              <a:spcBef>
                <a:spcPts val="0"/>
              </a:spcBef>
              <a:spcAft>
                <a:spcPts val="0"/>
              </a:spcAft>
              <a:buNone/>
            </a:pPr>
            <a:r>
              <a:rPr lang="en" sz="2000" dirty="0">
                <a:solidFill>
                  <a:schemeClr val="dk1"/>
                </a:solidFill>
                <a:latin typeface="Proxima Nova"/>
                <a:ea typeface="Proxima Nova"/>
                <a:cs typeface="Proxima Nova"/>
                <a:sym typeface="Proxima Nova"/>
              </a:rPr>
              <a:t>	c. Changing the mental associations between R-Sr</a:t>
            </a:r>
          </a:p>
          <a:p>
            <a:pPr marL="0" marR="0" lvl="0" indent="0" rtl="0">
              <a:spcBef>
                <a:spcPts val="0"/>
              </a:spcBef>
              <a:spcAft>
                <a:spcPts val="0"/>
              </a:spcAft>
              <a:buNone/>
            </a:pPr>
            <a:r>
              <a:rPr lang="en" sz="2000" dirty="0">
                <a:solidFill>
                  <a:schemeClr val="dk1"/>
                </a:solidFill>
                <a:latin typeface="Proxima Nova"/>
                <a:ea typeface="Proxima Nova"/>
                <a:cs typeface="Proxima Nova"/>
                <a:sym typeface="Proxima Nova"/>
              </a:rPr>
              <a:t>	d. Testing if the intervention works</a:t>
            </a:r>
            <a:endParaRPr sz="20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1444146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10" name="Google Shape;418;p57"/>
          <p:cNvSpPr txBox="1"/>
          <p:nvPr/>
        </p:nvSpPr>
        <p:spPr>
          <a:xfrm>
            <a:off x="160744" y="219944"/>
            <a:ext cx="8719347" cy="4593356"/>
          </a:xfrm>
          <a:prstGeom prst="rect">
            <a:avLst/>
          </a:prstGeom>
          <a:noFill/>
          <a:ln>
            <a:noFill/>
          </a:ln>
        </p:spPr>
        <p:txBody>
          <a:bodyPr spcFirstLastPara="1" wrap="square" lIns="48225" tIns="24100" rIns="48225" bIns="24100" anchor="t" anchorCtr="0">
            <a:noAutofit/>
          </a:bodyPr>
          <a:lstStyle/>
          <a:p>
            <a:pPr lvl="0"/>
            <a:r>
              <a:rPr lang="en" sz="2400" b="1" dirty="0">
                <a:solidFill>
                  <a:schemeClr val="dk1"/>
                </a:solidFill>
                <a:latin typeface="Proxima Nova"/>
                <a:ea typeface="Proxima Nova"/>
                <a:cs typeface="Proxima Nova"/>
                <a:sym typeface="Proxima Nova"/>
              </a:rPr>
              <a:t>Q2. Your client is addicted to facebook and their email. They check both 50 times per hour. You conducted a functional analysis and implemented </a:t>
            </a:r>
            <a:r>
              <a:rPr lang="en" sz="2400" b="1" dirty="0" smtClean="0">
                <a:solidFill>
                  <a:schemeClr val="dk1"/>
                </a:solidFill>
                <a:latin typeface="Proxima Nova"/>
                <a:ea typeface="Proxima Nova"/>
                <a:cs typeface="Proxima Nova"/>
                <a:sym typeface="Proxima Nova"/>
              </a:rPr>
              <a:t>your </a:t>
            </a:r>
            <a:r>
              <a:rPr lang="en" sz="2400" b="1" dirty="0">
                <a:solidFill>
                  <a:schemeClr val="dk1"/>
                </a:solidFill>
                <a:latin typeface="Proxima Nova"/>
                <a:ea typeface="Proxima Nova"/>
                <a:cs typeface="Proxima Nova"/>
                <a:sym typeface="Proxima Nova"/>
              </a:rPr>
              <a:t>intervention. The client now only checks facebook 2 times per hour.</a:t>
            </a:r>
          </a:p>
          <a:p>
            <a:pPr marL="0" marR="0" lvl="0" indent="0" rtl="0">
              <a:spcBef>
                <a:spcPts val="0"/>
              </a:spcBef>
              <a:spcAft>
                <a:spcPts val="0"/>
              </a:spcAft>
              <a:buNone/>
            </a:pPr>
            <a:endParaRPr lang="en" sz="2400" b="1" dirty="0">
              <a:solidFill>
                <a:schemeClr val="dk1"/>
              </a:solidFill>
              <a:latin typeface="Proxima Nova"/>
              <a:ea typeface="Proxima Nova"/>
              <a:cs typeface="Proxima Nova"/>
              <a:sym typeface="Proxima Nova"/>
            </a:endParaRPr>
          </a:p>
          <a:p>
            <a:pPr marL="0" marR="0" lvl="0" indent="0" rtl="0">
              <a:spcBef>
                <a:spcPts val="0"/>
              </a:spcBef>
              <a:spcAft>
                <a:spcPts val="0"/>
              </a:spcAft>
              <a:buNone/>
            </a:pPr>
            <a:endParaRPr lang="en" sz="2400" b="1" dirty="0">
              <a:solidFill>
                <a:schemeClr val="dk1"/>
              </a:solidFill>
              <a:latin typeface="Proxima Nova"/>
              <a:ea typeface="Proxima Nova"/>
              <a:cs typeface="Proxima Nova"/>
              <a:sym typeface="Proxima Nova"/>
            </a:endParaRPr>
          </a:p>
          <a:p>
            <a:pPr marL="0" marR="0" lvl="0" indent="0" rtl="0">
              <a:spcBef>
                <a:spcPts val="0"/>
              </a:spcBef>
              <a:spcAft>
                <a:spcPts val="0"/>
              </a:spcAft>
              <a:buNone/>
            </a:pPr>
            <a:r>
              <a:rPr lang="en" sz="2000" dirty="0">
                <a:solidFill>
                  <a:schemeClr val="dk1"/>
                </a:solidFill>
                <a:latin typeface="Proxima Nova"/>
                <a:ea typeface="Proxima Nova"/>
                <a:cs typeface="Proxima Nova"/>
                <a:sym typeface="Proxima Nova"/>
              </a:rPr>
              <a:t>What would be a good example of response generalization?</a:t>
            </a:r>
          </a:p>
          <a:p>
            <a:pPr marL="0" marR="0" lvl="0" indent="0" rtl="0">
              <a:spcBef>
                <a:spcPts val="0"/>
              </a:spcBef>
              <a:spcAft>
                <a:spcPts val="0"/>
              </a:spcAft>
              <a:buNone/>
            </a:pPr>
            <a:endParaRPr lang="en" sz="2000" dirty="0">
              <a:solidFill>
                <a:schemeClr val="dk1"/>
              </a:solidFill>
              <a:latin typeface="Proxima Nova"/>
              <a:ea typeface="Proxima Nova"/>
              <a:cs typeface="Proxima Nova"/>
              <a:sym typeface="Proxima Nova"/>
            </a:endParaRPr>
          </a:p>
          <a:p>
            <a:pPr marL="0" marR="0" lvl="0" indent="0" rtl="0">
              <a:spcBef>
                <a:spcPts val="0"/>
              </a:spcBef>
              <a:spcAft>
                <a:spcPts val="0"/>
              </a:spcAft>
              <a:buNone/>
            </a:pPr>
            <a:r>
              <a:rPr lang="en" sz="2000" dirty="0">
                <a:solidFill>
                  <a:schemeClr val="dk1"/>
                </a:solidFill>
                <a:latin typeface="Proxima Nova"/>
                <a:ea typeface="Proxima Nova"/>
                <a:cs typeface="Proxima Nova"/>
                <a:sym typeface="Proxima Nova"/>
              </a:rPr>
              <a:t>	a. The client’s </a:t>
            </a:r>
            <a:r>
              <a:rPr lang="nl-BE" sz="2000" dirty="0">
                <a:solidFill>
                  <a:schemeClr val="dk1"/>
                </a:solidFill>
                <a:latin typeface="Proxima Nova"/>
                <a:ea typeface="Proxima Nova"/>
                <a:cs typeface="Proxima Nova"/>
                <a:sym typeface="Proxima Nova"/>
              </a:rPr>
              <a:t>c</a:t>
            </a:r>
            <a:r>
              <a:rPr lang="en" sz="2000" dirty="0">
                <a:solidFill>
                  <a:schemeClr val="dk1"/>
                </a:solidFill>
                <a:latin typeface="Proxima Nova"/>
                <a:ea typeface="Proxima Nova"/>
                <a:cs typeface="Proxima Nova"/>
                <a:sym typeface="Proxima Nova"/>
              </a:rPr>
              <a:t>hecking behavior would disappear completely</a:t>
            </a:r>
          </a:p>
          <a:p>
            <a:pPr lvl="0"/>
            <a:r>
              <a:rPr lang="en" sz="2000" dirty="0">
                <a:solidFill>
                  <a:schemeClr val="dk1"/>
                </a:solidFill>
                <a:latin typeface="Proxima Nova"/>
                <a:ea typeface="Proxima Nova"/>
                <a:cs typeface="Proxima Nova"/>
                <a:sym typeface="Proxima Nova"/>
              </a:rPr>
              <a:t>	b. The client’s email checking would also decrease in frequency</a:t>
            </a:r>
          </a:p>
          <a:p>
            <a:pPr lvl="0"/>
            <a:r>
              <a:rPr lang="en" sz="2000" dirty="0">
                <a:solidFill>
                  <a:schemeClr val="dk1"/>
                </a:solidFill>
                <a:latin typeface="Proxima Nova"/>
                <a:ea typeface="Proxima Nova"/>
                <a:cs typeface="Proxima Nova"/>
                <a:sym typeface="Proxima Nova"/>
              </a:rPr>
              <a:t>	c. The client would start using Instagram </a:t>
            </a:r>
          </a:p>
          <a:p>
            <a:pPr lvl="0"/>
            <a:r>
              <a:rPr lang="en" sz="2000" dirty="0">
                <a:solidFill>
                  <a:schemeClr val="dk1"/>
                </a:solidFill>
                <a:latin typeface="Proxima Nova"/>
                <a:ea typeface="Proxima Nova"/>
                <a:cs typeface="Proxima Nova"/>
                <a:sym typeface="Proxima Nova"/>
              </a:rPr>
              <a:t>	d. The client would check Facebook more than before</a:t>
            </a:r>
            <a:endParaRPr sz="20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155143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10" name="Google Shape;418;p57"/>
          <p:cNvSpPr txBox="1"/>
          <p:nvPr/>
        </p:nvSpPr>
        <p:spPr>
          <a:xfrm>
            <a:off x="160744" y="219944"/>
            <a:ext cx="8719347" cy="4593356"/>
          </a:xfrm>
          <a:prstGeom prst="rect">
            <a:avLst/>
          </a:prstGeom>
          <a:noFill/>
          <a:ln>
            <a:noFill/>
          </a:ln>
        </p:spPr>
        <p:txBody>
          <a:bodyPr spcFirstLastPara="1" wrap="square" lIns="48225" tIns="24100" rIns="48225" bIns="24100" anchor="t" anchorCtr="0">
            <a:noAutofit/>
          </a:bodyPr>
          <a:lstStyle/>
          <a:p>
            <a:pPr lvl="0"/>
            <a:r>
              <a:rPr lang="en" sz="1800" b="1" dirty="0">
                <a:solidFill>
                  <a:schemeClr val="dk1"/>
                </a:solidFill>
                <a:latin typeface="Proxima Nova"/>
                <a:ea typeface="Proxima Nova"/>
                <a:cs typeface="Proxima Nova"/>
                <a:sym typeface="Proxima Nova"/>
              </a:rPr>
              <a:t>Q3. Your client recently broke up with his girlfriend. He is perseverating on his ex which is seriously interferring with his daily life. You conducted a functional analysis and implemented an intervention. To check that it works, you first implement the intervention at home, then at work, and then when he is out with friends. </a:t>
            </a:r>
            <a:endParaRPr lang="en" sz="2400" b="1" dirty="0">
              <a:solidFill>
                <a:schemeClr val="dk1"/>
              </a:solidFill>
              <a:latin typeface="Proxima Nova"/>
              <a:ea typeface="Proxima Nova"/>
              <a:cs typeface="Proxima Nova"/>
              <a:sym typeface="Proxima Nova"/>
            </a:endParaRPr>
          </a:p>
          <a:p>
            <a:pPr marL="0" marR="0" lvl="0" indent="0" rtl="0">
              <a:spcBef>
                <a:spcPts val="0"/>
              </a:spcBef>
              <a:spcAft>
                <a:spcPts val="0"/>
              </a:spcAft>
              <a:buNone/>
            </a:pPr>
            <a:endParaRPr lang="en" sz="2400" b="1" dirty="0">
              <a:solidFill>
                <a:schemeClr val="dk1"/>
              </a:solidFill>
              <a:latin typeface="Proxima Nova"/>
              <a:ea typeface="Proxima Nova"/>
              <a:cs typeface="Proxima Nova"/>
              <a:sym typeface="Proxima Nova"/>
            </a:endParaRPr>
          </a:p>
          <a:p>
            <a:pPr lvl="0"/>
            <a:r>
              <a:rPr lang="en" sz="2000" dirty="0">
                <a:solidFill>
                  <a:schemeClr val="dk1"/>
                </a:solidFill>
                <a:latin typeface="Proxima Nova"/>
                <a:ea typeface="Proxima Nova"/>
                <a:cs typeface="Proxima Nova"/>
                <a:sym typeface="Proxima Nova"/>
              </a:rPr>
              <a:t>What type of testing procedure are you using?</a:t>
            </a:r>
          </a:p>
          <a:p>
            <a:pPr marL="0" marR="0" lvl="0" indent="0" rtl="0">
              <a:spcBef>
                <a:spcPts val="0"/>
              </a:spcBef>
              <a:spcAft>
                <a:spcPts val="0"/>
              </a:spcAft>
              <a:buNone/>
            </a:pPr>
            <a:endParaRPr lang="en" sz="2000" dirty="0">
              <a:solidFill>
                <a:schemeClr val="dk1"/>
              </a:solidFill>
              <a:latin typeface="Proxima Nova"/>
              <a:ea typeface="Proxima Nova"/>
              <a:cs typeface="Proxima Nova"/>
              <a:sym typeface="Proxima Nova"/>
            </a:endParaRPr>
          </a:p>
          <a:p>
            <a:pPr marL="0" marR="0" lvl="0" indent="0" rtl="0">
              <a:spcBef>
                <a:spcPts val="0"/>
              </a:spcBef>
              <a:spcAft>
                <a:spcPts val="0"/>
              </a:spcAft>
              <a:buNone/>
            </a:pPr>
            <a:r>
              <a:rPr lang="en" sz="2000" dirty="0">
                <a:solidFill>
                  <a:schemeClr val="dk1"/>
                </a:solidFill>
                <a:latin typeface="Proxima Nova"/>
                <a:ea typeface="Proxima Nova"/>
                <a:cs typeface="Proxima Nova"/>
                <a:sym typeface="Proxima Nova"/>
              </a:rPr>
              <a:t>	a. </a:t>
            </a:r>
            <a:r>
              <a:rPr lang="en-US" sz="2000" dirty="0">
                <a:solidFill>
                  <a:schemeClr val="dk1"/>
                </a:solidFill>
                <a:latin typeface="Proxima Nova"/>
                <a:ea typeface="Proxima Nova"/>
                <a:cs typeface="Proxima Nova"/>
                <a:sym typeface="Proxima Nova"/>
              </a:rPr>
              <a:t>Multiple baselines: across subjects</a:t>
            </a:r>
            <a:endParaRPr lang="en" sz="2000" dirty="0">
              <a:solidFill>
                <a:schemeClr val="dk1"/>
              </a:solidFill>
              <a:latin typeface="Proxima Nova"/>
              <a:ea typeface="Proxima Nova"/>
              <a:cs typeface="Proxima Nova"/>
              <a:sym typeface="Proxima Nova"/>
            </a:endParaRPr>
          </a:p>
          <a:p>
            <a:pPr lvl="0"/>
            <a:r>
              <a:rPr lang="en" sz="2000" dirty="0">
                <a:solidFill>
                  <a:schemeClr val="dk1"/>
                </a:solidFill>
                <a:latin typeface="Proxima Nova"/>
                <a:ea typeface="Proxima Nova"/>
                <a:cs typeface="Proxima Nova"/>
                <a:sym typeface="Proxima Nova"/>
              </a:rPr>
              <a:t>	b. </a:t>
            </a:r>
            <a:r>
              <a:rPr lang="en-US" sz="2000" dirty="0">
                <a:solidFill>
                  <a:schemeClr val="dk1"/>
                </a:solidFill>
                <a:latin typeface="Proxima Nova"/>
                <a:ea typeface="Proxima Nova"/>
                <a:cs typeface="Proxima Nova"/>
                <a:sym typeface="Proxima Nova"/>
              </a:rPr>
              <a:t>Multiple baselines: across behaviors</a:t>
            </a:r>
            <a:endParaRPr lang="en" sz="2000" dirty="0">
              <a:solidFill>
                <a:schemeClr val="dk1"/>
              </a:solidFill>
              <a:latin typeface="Proxima Nova"/>
              <a:ea typeface="Proxima Nova"/>
              <a:cs typeface="Proxima Nova"/>
              <a:sym typeface="Proxima Nova"/>
            </a:endParaRPr>
          </a:p>
          <a:p>
            <a:pPr lvl="0"/>
            <a:r>
              <a:rPr lang="en" sz="2000" dirty="0">
                <a:solidFill>
                  <a:schemeClr val="dk1"/>
                </a:solidFill>
                <a:latin typeface="Proxima Nova"/>
                <a:ea typeface="Proxima Nova"/>
                <a:cs typeface="Proxima Nova"/>
                <a:sym typeface="Proxima Nova"/>
              </a:rPr>
              <a:t>	c. </a:t>
            </a:r>
            <a:r>
              <a:rPr lang="en-US" sz="2000" dirty="0">
                <a:solidFill>
                  <a:schemeClr val="dk1"/>
                </a:solidFill>
                <a:latin typeface="Proxima Nova"/>
                <a:ea typeface="Proxima Nova"/>
                <a:cs typeface="Proxima Nova"/>
                <a:sym typeface="Proxima Nova"/>
              </a:rPr>
              <a:t>Multiple baselines: across settings</a:t>
            </a:r>
            <a:endParaRPr lang="en" sz="2000" dirty="0">
              <a:solidFill>
                <a:schemeClr val="dk1"/>
              </a:solidFill>
              <a:latin typeface="Proxima Nova"/>
              <a:ea typeface="Proxima Nova"/>
              <a:cs typeface="Proxima Nova"/>
              <a:sym typeface="Proxima Nova"/>
            </a:endParaRPr>
          </a:p>
          <a:p>
            <a:pPr lvl="0"/>
            <a:r>
              <a:rPr lang="en" sz="2000" dirty="0">
                <a:solidFill>
                  <a:schemeClr val="dk1"/>
                </a:solidFill>
                <a:latin typeface="Proxima Nova"/>
                <a:ea typeface="Proxima Nova"/>
                <a:cs typeface="Proxima Nova"/>
                <a:sym typeface="Proxima Nova"/>
              </a:rPr>
              <a:t>	d. </a:t>
            </a:r>
            <a:r>
              <a:rPr lang="en" sz="2000">
                <a:solidFill>
                  <a:schemeClr val="dk1"/>
                </a:solidFill>
                <a:latin typeface="Proxima Nova"/>
                <a:ea typeface="Proxima Nova"/>
                <a:cs typeface="Proxima Nova"/>
                <a:sym typeface="Proxima Nova"/>
              </a:rPr>
              <a:t>I don’t have a clue! </a:t>
            </a:r>
            <a:endParaRPr sz="20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364634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2"/>
          <p:cNvSpPr txBox="1"/>
          <p:nvPr/>
        </p:nvSpPr>
        <p:spPr>
          <a:xfrm>
            <a:off x="0" y="127329"/>
            <a:ext cx="9144000" cy="522590"/>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cap="none" dirty="0">
                <a:solidFill>
                  <a:srgbClr val="1E64C8"/>
                </a:solidFill>
                <a:latin typeface="Proxima Nova"/>
                <a:ea typeface="Proxima Nova"/>
                <a:cs typeface="Proxima Nova"/>
                <a:sym typeface="Proxima Nova"/>
              </a:rPr>
              <a:t>Six Steps in a Functional Analysis</a:t>
            </a:r>
            <a:endParaRPr sz="2800" cap="none" dirty="0">
              <a:solidFill>
                <a:srgbClr val="1E64C8"/>
              </a:solidFill>
              <a:latin typeface="Proxima Nova"/>
              <a:ea typeface="Proxima Nova"/>
              <a:cs typeface="Proxima Nova"/>
              <a:sym typeface="Proxima Nova"/>
            </a:endParaRPr>
          </a:p>
        </p:txBody>
      </p:sp>
      <p:sp>
        <p:nvSpPr>
          <p:cNvPr id="549" name="Google Shape;549;p62"/>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550" name="Google Shape;550;p62"/>
          <p:cNvSpPr txBox="1"/>
          <p:nvPr/>
        </p:nvSpPr>
        <p:spPr>
          <a:xfrm>
            <a:off x="524485" y="854028"/>
            <a:ext cx="5838216"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a:solidFill>
                  <a:schemeClr val="dk1"/>
                </a:solidFill>
                <a:latin typeface="Proxima Nova"/>
                <a:ea typeface="Proxima Nova"/>
                <a:cs typeface="Proxima Nova"/>
                <a:sym typeface="Proxima Nova"/>
              </a:rPr>
              <a:t>1. Identify the behavior we want to change</a:t>
            </a:r>
            <a:endParaRPr sz="700" dirty="0">
              <a:latin typeface="Proxima Nova"/>
              <a:ea typeface="Proxima Nova"/>
              <a:cs typeface="Proxima Nova"/>
              <a:sym typeface="Proxima Nova"/>
            </a:endParaRPr>
          </a:p>
        </p:txBody>
      </p:sp>
      <p:sp>
        <p:nvSpPr>
          <p:cNvPr id="7" name="Google Shape;550;p62"/>
          <p:cNvSpPr txBox="1"/>
          <p:nvPr/>
        </p:nvSpPr>
        <p:spPr>
          <a:xfrm>
            <a:off x="524485" y="1428598"/>
            <a:ext cx="3418866"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a:solidFill>
                  <a:schemeClr val="dk1"/>
                </a:solidFill>
                <a:latin typeface="Proxima Nova"/>
                <a:ea typeface="Proxima Nova"/>
                <a:cs typeface="Proxima Nova"/>
                <a:sym typeface="Proxima Nova"/>
              </a:rPr>
              <a:t>2. Gather baseline data</a:t>
            </a:r>
            <a:endParaRPr sz="700" dirty="0">
              <a:latin typeface="Proxima Nova"/>
              <a:ea typeface="Proxima Nova"/>
              <a:cs typeface="Proxima Nova"/>
              <a:sym typeface="Proxima Nova"/>
            </a:endParaRPr>
          </a:p>
        </p:txBody>
      </p:sp>
      <p:sp>
        <p:nvSpPr>
          <p:cNvPr id="8" name="Google Shape;550;p62"/>
          <p:cNvSpPr txBox="1"/>
          <p:nvPr/>
        </p:nvSpPr>
        <p:spPr>
          <a:xfrm>
            <a:off x="524485" y="2065006"/>
            <a:ext cx="2840728"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a:solidFill>
                  <a:schemeClr val="dk1"/>
                </a:solidFill>
                <a:latin typeface="Proxima Nova"/>
                <a:ea typeface="Proxima Nova"/>
                <a:cs typeface="Proxima Nova"/>
                <a:sym typeface="Proxima Nova"/>
              </a:rPr>
              <a:t>3. Identify the ABCs</a:t>
            </a:r>
            <a:endParaRPr sz="700" dirty="0">
              <a:latin typeface="Proxima Nova"/>
              <a:ea typeface="Proxima Nova"/>
              <a:cs typeface="Proxima Nova"/>
              <a:sym typeface="Proxima Nova"/>
            </a:endParaRPr>
          </a:p>
        </p:txBody>
      </p:sp>
      <p:sp>
        <p:nvSpPr>
          <p:cNvPr id="9" name="Google Shape;550;p62"/>
          <p:cNvSpPr txBox="1"/>
          <p:nvPr/>
        </p:nvSpPr>
        <p:spPr>
          <a:xfrm>
            <a:off x="524485" y="2724849"/>
            <a:ext cx="3926578"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a:solidFill>
                  <a:schemeClr val="dk1"/>
                </a:solidFill>
                <a:latin typeface="Proxima Nova"/>
                <a:ea typeface="Proxima Nova"/>
                <a:cs typeface="Proxima Nova"/>
                <a:sym typeface="Proxima Nova"/>
              </a:rPr>
              <a:t>4. What is the function? (WTF)</a:t>
            </a:r>
            <a:endParaRPr sz="700" dirty="0">
              <a:latin typeface="Proxima Nova"/>
              <a:ea typeface="Proxima Nova"/>
              <a:cs typeface="Proxima Nova"/>
              <a:sym typeface="Proxima Nova"/>
            </a:endParaRPr>
          </a:p>
        </p:txBody>
      </p:sp>
      <p:sp>
        <p:nvSpPr>
          <p:cNvPr id="10" name="Google Shape;550;p62"/>
          <p:cNvSpPr txBox="1"/>
          <p:nvPr/>
        </p:nvSpPr>
        <p:spPr>
          <a:xfrm>
            <a:off x="524485" y="3361257"/>
            <a:ext cx="6098279"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a:solidFill>
                  <a:schemeClr val="dk1"/>
                </a:solidFill>
                <a:latin typeface="Proxima Nova"/>
                <a:ea typeface="Proxima Nova"/>
                <a:cs typeface="Proxima Nova"/>
                <a:sym typeface="Proxima Nova"/>
              </a:rPr>
              <a:t>5. Change the contingencies &amp; assess for impact</a:t>
            </a:r>
            <a:endParaRPr sz="700" dirty="0">
              <a:latin typeface="Proxima Nova"/>
              <a:ea typeface="Proxima Nova"/>
              <a:cs typeface="Proxima Nova"/>
              <a:sym typeface="Proxima Nova"/>
            </a:endParaRPr>
          </a:p>
        </p:txBody>
      </p:sp>
      <p:sp>
        <p:nvSpPr>
          <p:cNvPr id="11" name="Google Shape;550;p62"/>
          <p:cNvSpPr txBox="1"/>
          <p:nvPr/>
        </p:nvSpPr>
        <p:spPr>
          <a:xfrm>
            <a:off x="524485" y="3997665"/>
            <a:ext cx="3545578" cy="517572"/>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 sz="2100" b="1" dirty="0">
                <a:solidFill>
                  <a:schemeClr val="dk1"/>
                </a:solidFill>
                <a:latin typeface="Proxima Nova"/>
                <a:ea typeface="Proxima Nova"/>
                <a:cs typeface="Proxima Nova"/>
                <a:sym typeface="Proxima Nova"/>
              </a:rPr>
              <a:t>6. Train for generalisation</a:t>
            </a:r>
            <a:endParaRPr sz="700" dirty="0">
              <a:latin typeface="Proxima Nova"/>
              <a:ea typeface="Proxima Nova"/>
              <a:cs typeface="Proxima Nova"/>
              <a:sym typeface="Proxima Nova"/>
            </a:endParaRPr>
          </a:p>
        </p:txBody>
      </p:sp>
    </p:spTree>
    <p:extLst>
      <p:ext uri="{BB962C8B-B14F-4D97-AF65-F5344CB8AC3E}">
        <p14:creationId xmlns:p14="http://schemas.microsoft.com/office/powerpoint/2010/main" val="368763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p:bldP spid="7" grpId="0"/>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pic>
        <p:nvPicPr>
          <p:cNvPr id="35" name="Google Shape;411;p57" descr="mage result for creche"/>
          <p:cNvPicPr preferRelativeResize="0"/>
          <p:nvPr/>
        </p:nvPicPr>
        <p:blipFill rotWithShape="1">
          <a:blip r:embed="rId3">
            <a:alphaModFix/>
          </a:blip>
          <a:srcRect/>
          <a:stretch/>
        </p:blipFill>
        <p:spPr>
          <a:xfrm>
            <a:off x="1337" y="-37610"/>
            <a:ext cx="9142663" cy="5181110"/>
          </a:xfrm>
          <a:prstGeom prst="rect">
            <a:avLst/>
          </a:prstGeom>
          <a:noFill/>
          <a:ln>
            <a:noFill/>
          </a:ln>
        </p:spPr>
      </p:pic>
    </p:spTree>
    <p:extLst>
      <p:ext uri="{BB962C8B-B14F-4D97-AF65-F5344CB8AC3E}">
        <p14:creationId xmlns:p14="http://schemas.microsoft.com/office/powerpoint/2010/main" val="36118572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43" name="Google Shape;412;p57"/>
          <p:cNvSpPr/>
          <p:nvPr/>
        </p:nvSpPr>
        <p:spPr>
          <a:xfrm>
            <a:off x="0" y="0"/>
            <a:ext cx="9294900" cy="52293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414" name="Google Shape;414;p57" descr="mage result for maggie simpson crying"/>
          <p:cNvPicPr preferRelativeResize="0"/>
          <p:nvPr/>
        </p:nvPicPr>
        <p:blipFill rotWithShape="1">
          <a:blip r:embed="rId3">
            <a:alphaModFix/>
          </a:blip>
          <a:srcRect l="30092" r="30240"/>
          <a:stretch/>
        </p:blipFill>
        <p:spPr>
          <a:xfrm>
            <a:off x="3272669" y="1513087"/>
            <a:ext cx="1229183" cy="1742958"/>
          </a:xfrm>
          <a:prstGeom prst="rect">
            <a:avLst/>
          </a:prstGeom>
          <a:noFill/>
          <a:ln>
            <a:noFill/>
          </a:ln>
        </p:spPr>
      </p:pic>
      <p:sp>
        <p:nvSpPr>
          <p:cNvPr id="34"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1. Identify the behavior we want to change</a:t>
            </a:r>
            <a:endParaRPr sz="2400" dirty="0">
              <a:solidFill>
                <a:schemeClr val="dk1"/>
              </a:solidFill>
              <a:latin typeface="Proxima Nova"/>
              <a:ea typeface="Proxima Nova"/>
              <a:cs typeface="Proxima Nova"/>
              <a:sym typeface="Proxima Nova"/>
            </a:endParaRPr>
          </a:p>
        </p:txBody>
      </p:sp>
      <p:sp>
        <p:nvSpPr>
          <p:cNvPr id="8" name="Up Arrow 7"/>
          <p:cNvSpPr/>
          <p:nvPr/>
        </p:nvSpPr>
        <p:spPr>
          <a:xfrm>
            <a:off x="4797891" y="1575414"/>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Up Arrow 8"/>
          <p:cNvSpPr/>
          <p:nvPr/>
        </p:nvSpPr>
        <p:spPr>
          <a:xfrm rot="10800000">
            <a:off x="4797891" y="2130090"/>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2449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animBg="1"/>
      <p:bldP spid="8" grpId="1"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grpSp>
        <p:nvGrpSpPr>
          <p:cNvPr id="2" name="Group 1"/>
          <p:cNvGrpSpPr/>
          <p:nvPr/>
        </p:nvGrpSpPr>
        <p:grpSpPr>
          <a:xfrm>
            <a:off x="0" y="0"/>
            <a:ext cx="9294900" cy="5229300"/>
            <a:chOff x="0" y="0"/>
            <a:chExt cx="9294900" cy="5229300"/>
          </a:xfrm>
        </p:grpSpPr>
        <p:sp>
          <p:nvSpPr>
            <p:cNvPr id="412" name="Google Shape;412;p57"/>
            <p:cNvSpPr/>
            <p:nvPr/>
          </p:nvSpPr>
          <p:spPr>
            <a:xfrm>
              <a:off x="0" y="0"/>
              <a:ext cx="9294900" cy="52293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6" name="Google Shape;455;p59" descr="mage result for Trichotillomania graph"/>
            <p:cNvPicPr preferRelativeResize="0"/>
            <p:nvPr/>
          </p:nvPicPr>
          <p:blipFill rotWithShape="1">
            <a:blip r:embed="rId3">
              <a:alphaModFix/>
            </a:blip>
            <a:srcRect/>
            <a:stretch/>
          </p:blipFill>
          <p:spPr>
            <a:xfrm>
              <a:off x="2138701" y="1385732"/>
              <a:ext cx="4867351" cy="2332635"/>
            </a:xfrm>
            <a:prstGeom prst="rect">
              <a:avLst/>
            </a:prstGeom>
            <a:noFill/>
            <a:ln>
              <a:noFill/>
            </a:ln>
          </p:spPr>
        </p:pic>
        <p:sp>
          <p:nvSpPr>
            <p:cNvPr id="37" name="Google Shape;456;p59"/>
            <p:cNvSpPr/>
            <p:nvPr/>
          </p:nvSpPr>
          <p:spPr>
            <a:xfrm>
              <a:off x="1718039" y="3695468"/>
              <a:ext cx="5708665" cy="36116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dirty="0">
                  <a:solidFill>
                    <a:schemeClr val="dk1"/>
                  </a:solidFill>
                  <a:latin typeface="Arial"/>
                  <a:ea typeface="Arial"/>
                  <a:cs typeface="Arial"/>
                  <a:sym typeface="Arial"/>
                </a:rPr>
                <a:t>Time</a:t>
              </a:r>
              <a:endParaRPr sz="1900" b="1" dirty="0">
                <a:solidFill>
                  <a:schemeClr val="dk1"/>
                </a:solidFill>
                <a:latin typeface="Arial"/>
                <a:ea typeface="Arial"/>
                <a:cs typeface="Arial"/>
                <a:sym typeface="Arial"/>
              </a:endParaRPr>
            </a:p>
          </p:txBody>
        </p:sp>
        <p:sp>
          <p:nvSpPr>
            <p:cNvPr id="38" name="Google Shape;458;p59"/>
            <p:cNvSpPr/>
            <p:nvPr/>
          </p:nvSpPr>
          <p:spPr>
            <a:xfrm rot="16200000">
              <a:off x="-298109" y="2426217"/>
              <a:ext cx="4496750" cy="37686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dirty="0">
                  <a:solidFill>
                    <a:schemeClr val="dk1"/>
                  </a:solidFill>
                  <a:latin typeface="Arial"/>
                  <a:ea typeface="Arial"/>
                  <a:cs typeface="Arial"/>
                  <a:sym typeface="Arial"/>
                </a:rPr>
                <a:t>Amount of Crying </a:t>
              </a:r>
              <a:endParaRPr sz="1900" b="1" dirty="0">
                <a:solidFill>
                  <a:schemeClr val="dk1"/>
                </a:solidFill>
                <a:latin typeface="Arial"/>
                <a:ea typeface="Arial"/>
                <a:cs typeface="Arial"/>
                <a:sym typeface="Arial"/>
              </a:endParaRPr>
            </a:p>
          </p:txBody>
        </p:sp>
        <p:pic>
          <p:nvPicPr>
            <p:cNvPr id="27" name="Google Shape;414;p57" descr="mage result for maggie simpson crying"/>
            <p:cNvPicPr preferRelativeResize="0"/>
            <p:nvPr/>
          </p:nvPicPr>
          <p:blipFill rotWithShape="1">
            <a:blip r:embed="rId4">
              <a:alphaModFix/>
            </a:blip>
            <a:srcRect l="30092" r="30240"/>
            <a:stretch/>
          </p:blipFill>
          <p:spPr>
            <a:xfrm>
              <a:off x="863136" y="1817769"/>
              <a:ext cx="754524" cy="1133594"/>
            </a:xfrm>
            <a:prstGeom prst="rect">
              <a:avLst/>
            </a:prstGeom>
            <a:noFill/>
            <a:ln>
              <a:noFill/>
            </a:ln>
          </p:spPr>
        </p:pic>
        <p:pic>
          <p:nvPicPr>
            <p:cNvPr id="28" name="Google Shape;411;p57" descr="mage result for creche"/>
            <p:cNvPicPr preferRelativeResize="0"/>
            <p:nvPr/>
          </p:nvPicPr>
          <p:blipFill rotWithShape="1">
            <a:blip r:embed="rId5">
              <a:alphaModFix/>
            </a:blip>
            <a:srcRect/>
            <a:stretch/>
          </p:blipFill>
          <p:spPr>
            <a:xfrm>
              <a:off x="4038600" y="4103109"/>
              <a:ext cx="1097624" cy="759917"/>
            </a:xfrm>
            <a:prstGeom prst="rect">
              <a:avLst/>
            </a:prstGeom>
            <a:noFill/>
            <a:ln>
              <a:noFill/>
            </a:ln>
          </p:spPr>
        </p:pic>
      </p:grpSp>
      <p:sp>
        <p:nvSpPr>
          <p:cNvPr id="29"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2. Gather baseline data</a:t>
            </a:r>
            <a:endParaRPr sz="2400" dirty="0">
              <a:solidFill>
                <a:schemeClr val="dk1"/>
              </a:solidFill>
              <a:latin typeface="Proxima Nova"/>
              <a:ea typeface="Proxima Nova"/>
              <a:cs typeface="Proxima Nova"/>
              <a:sym typeface="Proxima Nova"/>
            </a:endParaRPr>
          </a:p>
        </p:txBody>
      </p:sp>
      <p:sp>
        <p:nvSpPr>
          <p:cNvPr id="3" name="Oval 2"/>
          <p:cNvSpPr/>
          <p:nvPr/>
        </p:nvSpPr>
        <p:spPr>
          <a:xfrm>
            <a:off x="3918761" y="2217999"/>
            <a:ext cx="3429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Oval 31"/>
          <p:cNvSpPr/>
          <p:nvPr/>
        </p:nvSpPr>
        <p:spPr>
          <a:xfrm>
            <a:off x="5202450" y="1837953"/>
            <a:ext cx="3429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Oval 32"/>
          <p:cNvSpPr/>
          <p:nvPr/>
        </p:nvSpPr>
        <p:spPr>
          <a:xfrm>
            <a:off x="5766611" y="2992821"/>
            <a:ext cx="3429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3839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32"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3 &amp; 4. Identify the ABCs and WTF</a:t>
            </a:r>
            <a:endParaRPr sz="2400" dirty="0">
              <a:solidFill>
                <a:schemeClr val="dk1"/>
              </a:solidFill>
              <a:latin typeface="Proxima Nova"/>
              <a:ea typeface="Proxima Nova"/>
              <a:cs typeface="Proxima Nova"/>
              <a:sym typeface="Proxima Nova"/>
            </a:endParaRPr>
          </a:p>
        </p:txBody>
      </p:sp>
      <p:grpSp>
        <p:nvGrpSpPr>
          <p:cNvPr id="8" name="Group 7"/>
          <p:cNvGrpSpPr/>
          <p:nvPr/>
        </p:nvGrpSpPr>
        <p:grpSpPr>
          <a:xfrm>
            <a:off x="3624296" y="1163534"/>
            <a:ext cx="2359789" cy="2438754"/>
            <a:chOff x="3776696" y="1163534"/>
            <a:chExt cx="2359789" cy="2438754"/>
          </a:xfrm>
        </p:grpSpPr>
        <p:pic>
          <p:nvPicPr>
            <p:cNvPr id="414" name="Google Shape;414;p57" descr="mage result for maggie simpson crying"/>
            <p:cNvPicPr preferRelativeResize="0"/>
            <p:nvPr/>
          </p:nvPicPr>
          <p:blipFill rotWithShape="1">
            <a:blip r:embed="rId3">
              <a:alphaModFix/>
            </a:blip>
            <a:srcRect l="30092" r="30240"/>
            <a:stretch/>
          </p:blipFill>
          <p:spPr>
            <a:xfrm>
              <a:off x="3989244" y="1859330"/>
              <a:ext cx="1229183" cy="1742958"/>
            </a:xfrm>
            <a:prstGeom prst="rect">
              <a:avLst/>
            </a:prstGeom>
            <a:noFill/>
            <a:ln>
              <a:noFill/>
            </a:ln>
          </p:spPr>
        </p:pic>
        <p:sp>
          <p:nvSpPr>
            <p:cNvPr id="28" name="Google Shape;443;p59"/>
            <p:cNvSpPr txBox="1"/>
            <p:nvPr/>
          </p:nvSpPr>
          <p:spPr>
            <a:xfrm>
              <a:off x="3776696" y="1163534"/>
              <a:ext cx="2359789" cy="463327"/>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(B)</a:t>
              </a:r>
              <a:r>
                <a:rPr lang="en" sz="2000" u="none" cap="none" dirty="0">
                  <a:solidFill>
                    <a:srgbClr val="1E64C8"/>
                  </a:solidFill>
                  <a:latin typeface="Arial"/>
                  <a:ea typeface="Arial"/>
                  <a:cs typeface="Arial"/>
                  <a:sym typeface="Arial"/>
                </a:rPr>
                <a:t>EHAVIORS</a:t>
              </a:r>
              <a:endParaRPr sz="2000" u="none" cap="none" dirty="0">
                <a:solidFill>
                  <a:srgbClr val="1E64C8"/>
                </a:solidFill>
                <a:latin typeface="Arial"/>
                <a:ea typeface="Arial"/>
                <a:cs typeface="Arial"/>
                <a:sym typeface="Arial"/>
              </a:endParaRPr>
            </a:p>
          </p:txBody>
        </p:sp>
      </p:grpSp>
      <p:grpSp>
        <p:nvGrpSpPr>
          <p:cNvPr id="6" name="Group 5"/>
          <p:cNvGrpSpPr/>
          <p:nvPr/>
        </p:nvGrpSpPr>
        <p:grpSpPr>
          <a:xfrm>
            <a:off x="9158" y="1163534"/>
            <a:ext cx="3245984" cy="3918899"/>
            <a:chOff x="9158" y="1163534"/>
            <a:chExt cx="3245984" cy="3918899"/>
          </a:xfrm>
        </p:grpSpPr>
        <p:pic>
          <p:nvPicPr>
            <p:cNvPr id="411" name="Google Shape;411;p57" descr="mage result for creche"/>
            <p:cNvPicPr preferRelativeResize="0"/>
            <p:nvPr/>
          </p:nvPicPr>
          <p:blipFill rotWithShape="1">
            <a:blip r:embed="rId4">
              <a:alphaModFix/>
            </a:blip>
            <a:srcRect/>
            <a:stretch/>
          </p:blipFill>
          <p:spPr>
            <a:xfrm>
              <a:off x="410334" y="2038920"/>
              <a:ext cx="1933864" cy="1075043"/>
            </a:xfrm>
            <a:prstGeom prst="rect">
              <a:avLst/>
            </a:prstGeom>
            <a:noFill/>
            <a:ln>
              <a:noFill/>
            </a:ln>
          </p:spPr>
        </p:pic>
        <p:sp>
          <p:nvSpPr>
            <p:cNvPr id="27" name="Google Shape;442;p59"/>
            <p:cNvSpPr txBox="1"/>
            <p:nvPr/>
          </p:nvSpPr>
          <p:spPr>
            <a:xfrm>
              <a:off x="9158" y="1169300"/>
              <a:ext cx="3245984"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(A)</a:t>
              </a:r>
              <a:r>
                <a:rPr lang="en" sz="2000" u="none" cap="none" dirty="0">
                  <a:solidFill>
                    <a:srgbClr val="1E64C8"/>
                  </a:solidFill>
                  <a:latin typeface="Arial"/>
                  <a:ea typeface="Arial"/>
                  <a:cs typeface="Arial"/>
                  <a:sym typeface="Arial"/>
                </a:rPr>
                <a:t>NTECEDENTS</a:t>
              </a:r>
              <a:endParaRPr sz="2000" u="none" cap="none" dirty="0">
                <a:solidFill>
                  <a:srgbClr val="1E64C8"/>
                </a:solidFill>
                <a:latin typeface="Arial"/>
                <a:ea typeface="Arial"/>
                <a:cs typeface="Arial"/>
                <a:sym typeface="Arial"/>
              </a:endParaRPr>
            </a:p>
          </p:txBody>
        </p:sp>
        <p:pic>
          <p:nvPicPr>
            <p:cNvPr id="4098" name="Picture 2" descr="Did Homer Simpson Actually Solve Fermat's Last Theorem? Take A ..."/>
            <p:cNvPicPr>
              <a:picLocks noChangeAspect="1" noChangeArrowheads="1"/>
            </p:cNvPicPr>
            <p:nvPr/>
          </p:nvPicPr>
          <p:blipFill rotWithShape="1">
            <a:blip r:embed="rId5">
              <a:extLst>
                <a:ext uri="{28A0092B-C50C-407E-A947-70E740481C1C}">
                  <a14:useLocalDpi xmlns:a14="http://schemas.microsoft.com/office/drawing/2010/main" val="0"/>
                </a:ext>
              </a:extLst>
            </a:blip>
            <a:srcRect l="32887" r="16155"/>
            <a:stretch/>
          </p:blipFill>
          <p:spPr bwMode="auto">
            <a:xfrm>
              <a:off x="415967" y="3275754"/>
              <a:ext cx="802298" cy="18066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t Maggie Simpson Png Pictures - Maggie Simpson Lisa Simpson Png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675" y="3539663"/>
              <a:ext cx="960027" cy="130161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5103" y="1163534"/>
              <a:ext cx="2737647" cy="39188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7" name="Group 6"/>
          <p:cNvGrpSpPr/>
          <p:nvPr/>
        </p:nvGrpSpPr>
        <p:grpSpPr>
          <a:xfrm>
            <a:off x="5800725" y="1070122"/>
            <a:ext cx="2990850" cy="3918899"/>
            <a:chOff x="5800725" y="1070122"/>
            <a:chExt cx="2990850" cy="3918899"/>
          </a:xfrm>
        </p:grpSpPr>
        <p:pic>
          <p:nvPicPr>
            <p:cNvPr id="417" name="Google Shape;417;p57" descr="mage result for homer and maggie simpson"/>
            <p:cNvPicPr preferRelativeResize="0"/>
            <p:nvPr/>
          </p:nvPicPr>
          <p:blipFill rotWithShape="1">
            <a:blip r:embed="rId7">
              <a:alphaModFix/>
            </a:blip>
            <a:srcRect/>
            <a:stretch/>
          </p:blipFill>
          <p:spPr>
            <a:xfrm>
              <a:off x="6622209" y="1680385"/>
              <a:ext cx="1315252" cy="1800137"/>
            </a:xfrm>
            <a:prstGeom prst="rect">
              <a:avLst/>
            </a:prstGeom>
            <a:noFill/>
            <a:ln>
              <a:noFill/>
            </a:ln>
          </p:spPr>
        </p:pic>
        <p:sp>
          <p:nvSpPr>
            <p:cNvPr id="29" name="Google Shape;444;p59"/>
            <p:cNvSpPr txBox="1"/>
            <p:nvPr/>
          </p:nvSpPr>
          <p:spPr>
            <a:xfrm>
              <a:off x="5800725" y="1169300"/>
              <a:ext cx="2990850"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100"/>
                <a:buFont typeface="Arial"/>
                <a:buNone/>
              </a:pPr>
              <a:r>
                <a:rPr lang="en" sz="2000" u="none" cap="none" dirty="0">
                  <a:solidFill>
                    <a:schemeClr val="tx1"/>
                  </a:solidFill>
                  <a:latin typeface="Arial"/>
                  <a:ea typeface="Arial"/>
                  <a:cs typeface="Arial"/>
                  <a:sym typeface="Arial"/>
                </a:rPr>
                <a:t>(C)</a:t>
              </a:r>
              <a:r>
                <a:rPr lang="en" sz="2000" u="none" cap="none" dirty="0">
                  <a:solidFill>
                    <a:srgbClr val="1E64C8"/>
                  </a:solidFill>
                  <a:latin typeface="Arial"/>
                  <a:ea typeface="Arial"/>
                  <a:cs typeface="Arial"/>
                  <a:sym typeface="Arial"/>
                </a:rPr>
                <a:t>ONSEQUENCES</a:t>
              </a:r>
              <a:endParaRPr sz="2000" u="none" cap="none" dirty="0">
                <a:solidFill>
                  <a:srgbClr val="1E64C8"/>
                </a:solidFill>
                <a:latin typeface="Arial"/>
                <a:ea typeface="Arial"/>
                <a:cs typeface="Arial"/>
                <a:sym typeface="Arial"/>
              </a:endParaRPr>
            </a:p>
          </p:txBody>
        </p:sp>
        <p:pic>
          <p:nvPicPr>
            <p:cNvPr id="32" name="Picture 4" descr="Get Maggie Simpson Png Pictures - Maggie Simpson Lisa Simpson Png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3473" y="3602288"/>
              <a:ext cx="960027" cy="1301618"/>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a:xfrm>
              <a:off x="6863473" y="3950138"/>
              <a:ext cx="864441" cy="891143"/>
            </a:xfrm>
            <a:prstGeom prst="mathMultiply">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Rounded Rectangle 38"/>
            <p:cNvSpPr/>
            <p:nvPr/>
          </p:nvSpPr>
          <p:spPr>
            <a:xfrm>
              <a:off x="5911011" y="1070122"/>
              <a:ext cx="2737647" cy="39188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8753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grpSp>
        <p:nvGrpSpPr>
          <p:cNvPr id="3" name="Group 2"/>
          <p:cNvGrpSpPr/>
          <p:nvPr/>
        </p:nvGrpSpPr>
        <p:grpSpPr>
          <a:xfrm>
            <a:off x="160744" y="1133302"/>
            <a:ext cx="3322656" cy="3093924"/>
            <a:chOff x="-8507762" y="182175"/>
            <a:chExt cx="3322656" cy="3093924"/>
          </a:xfrm>
        </p:grpSpPr>
        <p:sp>
          <p:nvSpPr>
            <p:cNvPr id="421" name="Google Shape;421;p57"/>
            <p:cNvSpPr txBox="1"/>
            <p:nvPr/>
          </p:nvSpPr>
          <p:spPr>
            <a:xfrm>
              <a:off x="-8507762" y="182175"/>
              <a:ext cx="3322656" cy="32039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Sd</a:t>
              </a:r>
              <a:endParaRPr sz="2400" b="1" dirty="0">
                <a:solidFill>
                  <a:schemeClr val="dk1"/>
                </a:solidFill>
                <a:latin typeface="Proxima Nova"/>
                <a:ea typeface="Proxima Nova"/>
                <a:cs typeface="Proxima Nova"/>
                <a:sym typeface="Proxima Nova"/>
              </a:endParaRPr>
            </a:p>
          </p:txBody>
        </p:sp>
        <p:pic>
          <p:nvPicPr>
            <p:cNvPr id="426" name="Google Shape;426;p57" descr="mage result for play mat"/>
            <p:cNvPicPr preferRelativeResize="0"/>
            <p:nvPr/>
          </p:nvPicPr>
          <p:blipFill rotWithShape="1">
            <a:blip r:embed="rId3">
              <a:alphaModFix/>
            </a:blip>
            <a:srcRect/>
            <a:stretch/>
          </p:blipFill>
          <p:spPr>
            <a:xfrm>
              <a:off x="-8100398" y="1145946"/>
              <a:ext cx="2131921" cy="1459546"/>
            </a:xfrm>
            <a:prstGeom prst="rect">
              <a:avLst/>
            </a:prstGeom>
            <a:noFill/>
            <a:ln>
              <a:noFill/>
            </a:ln>
          </p:spPr>
        </p:pic>
        <p:sp>
          <p:nvSpPr>
            <p:cNvPr id="427" name="Google Shape;427;p57"/>
            <p:cNvSpPr txBox="1"/>
            <p:nvPr/>
          </p:nvSpPr>
          <p:spPr>
            <a:xfrm>
              <a:off x="-8265010" y="2865549"/>
              <a:ext cx="2461144" cy="41055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dirty="0">
                  <a:solidFill>
                    <a:schemeClr val="dk1"/>
                  </a:solidFill>
                  <a:latin typeface="Proxima Nova"/>
                  <a:ea typeface="Proxima Nova"/>
                  <a:cs typeface="Proxima Nova"/>
                  <a:sym typeface="Proxima Nova"/>
                </a:rPr>
                <a:t>Stimulus Control</a:t>
              </a:r>
              <a:endParaRPr sz="2500" dirty="0">
                <a:solidFill>
                  <a:schemeClr val="dk1"/>
                </a:solidFill>
                <a:latin typeface="Proxima Nova"/>
                <a:ea typeface="Proxima Nova"/>
                <a:cs typeface="Proxima Nova"/>
                <a:sym typeface="Proxima Nova"/>
              </a:endParaRPr>
            </a:p>
          </p:txBody>
        </p:sp>
      </p:grpSp>
      <p:sp>
        <p:nvSpPr>
          <p:cNvPr id="34"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5. Change the contingencies and assess for impact</a:t>
            </a:r>
            <a:endParaRPr sz="2400" dirty="0">
              <a:solidFill>
                <a:schemeClr val="dk1"/>
              </a:solidFill>
              <a:latin typeface="Proxima Nova"/>
              <a:ea typeface="Proxima Nova"/>
              <a:cs typeface="Proxima Nova"/>
              <a:sym typeface="Proxima Nova"/>
            </a:endParaRPr>
          </a:p>
        </p:txBody>
      </p:sp>
      <p:grpSp>
        <p:nvGrpSpPr>
          <p:cNvPr id="6" name="Group 5"/>
          <p:cNvGrpSpPr/>
          <p:nvPr/>
        </p:nvGrpSpPr>
        <p:grpSpPr>
          <a:xfrm>
            <a:off x="3909327" y="1074760"/>
            <a:ext cx="1659899" cy="2527528"/>
            <a:chOff x="3909327" y="1074760"/>
            <a:chExt cx="1659899" cy="2527528"/>
          </a:xfrm>
        </p:grpSpPr>
        <p:pic>
          <p:nvPicPr>
            <p:cNvPr id="414" name="Google Shape;414;p57" descr="mage result for maggie simpson crying"/>
            <p:cNvPicPr preferRelativeResize="0"/>
            <p:nvPr/>
          </p:nvPicPr>
          <p:blipFill rotWithShape="1">
            <a:blip r:embed="rId4">
              <a:alphaModFix/>
            </a:blip>
            <a:srcRect l="30092" r="30240"/>
            <a:stretch/>
          </p:blipFill>
          <p:spPr>
            <a:xfrm>
              <a:off x="3989244" y="1859330"/>
              <a:ext cx="1229183" cy="1742958"/>
            </a:xfrm>
            <a:prstGeom prst="rect">
              <a:avLst/>
            </a:prstGeom>
            <a:noFill/>
            <a:ln>
              <a:noFill/>
            </a:ln>
          </p:spPr>
        </p:pic>
        <p:sp>
          <p:nvSpPr>
            <p:cNvPr id="416" name="Google Shape;416;p57"/>
            <p:cNvSpPr txBox="1"/>
            <p:nvPr/>
          </p:nvSpPr>
          <p:spPr>
            <a:xfrm>
              <a:off x="3909327" y="1074760"/>
              <a:ext cx="1659899" cy="44186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R</a:t>
              </a:r>
              <a:endParaRPr sz="2400" dirty="0">
                <a:solidFill>
                  <a:schemeClr val="dk1"/>
                </a:solidFill>
                <a:latin typeface="Proxima Nova"/>
                <a:ea typeface="Proxima Nova"/>
                <a:cs typeface="Proxima Nova"/>
                <a:sym typeface="Proxima Nova"/>
              </a:endParaRPr>
            </a:p>
          </p:txBody>
        </p:sp>
      </p:grpSp>
      <p:grpSp>
        <p:nvGrpSpPr>
          <p:cNvPr id="7" name="Group 6"/>
          <p:cNvGrpSpPr/>
          <p:nvPr/>
        </p:nvGrpSpPr>
        <p:grpSpPr>
          <a:xfrm>
            <a:off x="6619785" y="1090658"/>
            <a:ext cx="1664006" cy="2399597"/>
            <a:chOff x="6619785" y="1090658"/>
            <a:chExt cx="1664006" cy="2399597"/>
          </a:xfrm>
        </p:grpSpPr>
        <p:pic>
          <p:nvPicPr>
            <p:cNvPr id="417" name="Google Shape;417;p57" descr="mage result for homer and maggie simpson"/>
            <p:cNvPicPr preferRelativeResize="0"/>
            <p:nvPr/>
          </p:nvPicPr>
          <p:blipFill rotWithShape="1">
            <a:blip r:embed="rId5">
              <a:alphaModFix/>
            </a:blip>
            <a:srcRect/>
            <a:stretch/>
          </p:blipFill>
          <p:spPr>
            <a:xfrm>
              <a:off x="6621869" y="1690118"/>
              <a:ext cx="1315252" cy="1800137"/>
            </a:xfrm>
            <a:prstGeom prst="rect">
              <a:avLst/>
            </a:prstGeom>
            <a:noFill/>
            <a:ln>
              <a:noFill/>
            </a:ln>
          </p:spPr>
        </p:pic>
        <p:sp>
          <p:nvSpPr>
            <p:cNvPr id="418" name="Google Shape;418;p57"/>
            <p:cNvSpPr txBox="1"/>
            <p:nvPr/>
          </p:nvSpPr>
          <p:spPr>
            <a:xfrm>
              <a:off x="6619785" y="1090658"/>
              <a:ext cx="1664006" cy="42514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Sr</a:t>
              </a:r>
              <a:endParaRPr sz="2400" dirty="0">
                <a:solidFill>
                  <a:schemeClr val="dk1"/>
                </a:solidFill>
                <a:latin typeface="Proxima Nova"/>
                <a:ea typeface="Proxima Nova"/>
                <a:cs typeface="Proxima Nova"/>
                <a:sym typeface="Proxima Nova"/>
              </a:endParaRPr>
            </a:p>
          </p:txBody>
        </p:sp>
      </p:grpSp>
      <p:sp>
        <p:nvSpPr>
          <p:cNvPr id="22" name="Up Arrow 21"/>
          <p:cNvSpPr/>
          <p:nvPr/>
        </p:nvSpPr>
        <p:spPr>
          <a:xfrm rot="5400000">
            <a:off x="5824467" y="2270218"/>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8" name="Group 7"/>
          <p:cNvGrpSpPr/>
          <p:nvPr/>
        </p:nvGrpSpPr>
        <p:grpSpPr>
          <a:xfrm>
            <a:off x="5067217" y="2225515"/>
            <a:ext cx="1983616" cy="2334804"/>
            <a:chOff x="5067217" y="2225515"/>
            <a:chExt cx="1983616" cy="2334804"/>
          </a:xfrm>
        </p:grpSpPr>
        <p:sp>
          <p:nvSpPr>
            <p:cNvPr id="425" name="Google Shape;425;p57"/>
            <p:cNvSpPr txBox="1"/>
            <p:nvPr/>
          </p:nvSpPr>
          <p:spPr>
            <a:xfrm>
              <a:off x="5067217" y="3872099"/>
              <a:ext cx="1983616" cy="68822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a:solidFill>
                    <a:schemeClr val="dk1"/>
                  </a:solidFill>
                  <a:latin typeface="Proxima Nova"/>
                  <a:ea typeface="Proxima Nova"/>
                  <a:cs typeface="Proxima Nova"/>
                  <a:sym typeface="Proxima Nova"/>
                </a:rPr>
                <a:t>Extinction</a:t>
              </a:r>
              <a:endParaRPr sz="2500" dirty="0">
                <a:solidFill>
                  <a:schemeClr val="dk1"/>
                </a:solidFill>
                <a:latin typeface="Proxima Nova"/>
                <a:ea typeface="Proxima Nova"/>
                <a:cs typeface="Proxima Nova"/>
                <a:sym typeface="Proxima Nova"/>
              </a:endParaRPr>
            </a:p>
          </p:txBody>
        </p:sp>
        <p:sp>
          <p:nvSpPr>
            <p:cNvPr id="423" name="Google Shape;423;p57"/>
            <p:cNvSpPr/>
            <p:nvPr/>
          </p:nvSpPr>
          <p:spPr>
            <a:xfrm>
              <a:off x="5526526" y="2225515"/>
              <a:ext cx="962068" cy="1210925"/>
            </a:xfrm>
            <a:prstGeom prst="mathMultiply">
              <a:avLst>
                <a:gd name="adj1" fmla="val 23520"/>
              </a:avLst>
            </a:prstGeom>
            <a:solidFill>
              <a:schemeClr val="dk1"/>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5" name="Group 4"/>
          <p:cNvGrpSpPr/>
          <p:nvPr/>
        </p:nvGrpSpPr>
        <p:grpSpPr>
          <a:xfrm>
            <a:off x="2906250" y="858891"/>
            <a:ext cx="6028200" cy="3935910"/>
            <a:chOff x="9486900" y="3436440"/>
            <a:chExt cx="6028200" cy="3935910"/>
          </a:xfrm>
        </p:grpSpPr>
        <p:sp>
          <p:nvSpPr>
            <p:cNvPr id="4" name="Rectangle 3"/>
            <p:cNvSpPr/>
            <p:nvPr/>
          </p:nvSpPr>
          <p:spPr>
            <a:xfrm>
              <a:off x="9486900" y="3436440"/>
              <a:ext cx="6028200" cy="393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2" name="Google Shape;422;p57"/>
            <p:cNvSpPr txBox="1"/>
            <p:nvPr/>
          </p:nvSpPr>
          <p:spPr>
            <a:xfrm>
              <a:off x="11872319" y="6708961"/>
              <a:ext cx="1983616" cy="48606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500" b="1" dirty="0">
                  <a:solidFill>
                    <a:schemeClr val="dk1"/>
                  </a:solidFill>
                  <a:latin typeface="Arial"/>
                  <a:ea typeface="Arial"/>
                  <a:cs typeface="Arial"/>
                  <a:sym typeface="Arial"/>
                </a:rPr>
                <a:t>DRO</a:t>
              </a:r>
              <a:endParaRPr sz="2500" dirty="0">
                <a:solidFill>
                  <a:schemeClr val="dk1"/>
                </a:solidFill>
                <a:latin typeface="Arial"/>
                <a:ea typeface="Arial"/>
                <a:cs typeface="Arial"/>
                <a:sym typeface="Arial"/>
              </a:endParaRPr>
            </a:p>
          </p:txBody>
        </p:sp>
        <p:sp>
          <p:nvSpPr>
            <p:cNvPr id="26" name="Google Shape;416;p57"/>
            <p:cNvSpPr txBox="1"/>
            <p:nvPr/>
          </p:nvSpPr>
          <p:spPr>
            <a:xfrm>
              <a:off x="10341610" y="3872099"/>
              <a:ext cx="1659899" cy="44186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R</a:t>
              </a:r>
              <a:endParaRPr sz="2400" dirty="0">
                <a:solidFill>
                  <a:schemeClr val="dk1"/>
                </a:solidFill>
                <a:latin typeface="Proxima Nova"/>
                <a:ea typeface="Proxima Nova"/>
                <a:cs typeface="Proxima Nova"/>
                <a:sym typeface="Proxima Nova"/>
              </a:endParaRPr>
            </a:p>
          </p:txBody>
        </p:sp>
        <p:sp>
          <p:nvSpPr>
            <p:cNvPr id="31" name="Google Shape;418;p57"/>
            <p:cNvSpPr txBox="1"/>
            <p:nvPr/>
          </p:nvSpPr>
          <p:spPr>
            <a:xfrm>
              <a:off x="13564132" y="3878264"/>
              <a:ext cx="1664006" cy="42514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Sr</a:t>
              </a:r>
              <a:endParaRPr sz="2400" dirty="0">
                <a:solidFill>
                  <a:schemeClr val="dk1"/>
                </a:solidFill>
                <a:latin typeface="Proxima Nova"/>
                <a:ea typeface="Proxima Nova"/>
                <a:cs typeface="Proxima Nova"/>
                <a:sym typeface="Proxima Nova"/>
              </a:endParaRPr>
            </a:p>
          </p:txBody>
        </p:sp>
        <p:pic>
          <p:nvPicPr>
            <p:cNvPr id="37" name="Google Shape;424;p57" descr="mage result for maggie simpson playing"/>
            <p:cNvPicPr preferRelativeResize="0"/>
            <p:nvPr/>
          </p:nvPicPr>
          <p:blipFill rotWithShape="1">
            <a:blip r:embed="rId6">
              <a:alphaModFix/>
            </a:blip>
            <a:srcRect/>
            <a:stretch/>
          </p:blipFill>
          <p:spPr>
            <a:xfrm>
              <a:off x="10054363" y="4417414"/>
              <a:ext cx="2234391" cy="1665993"/>
            </a:xfrm>
            <a:prstGeom prst="rect">
              <a:avLst/>
            </a:prstGeom>
            <a:noFill/>
            <a:ln>
              <a:noFill/>
            </a:ln>
          </p:spPr>
        </p:pic>
        <p:pic>
          <p:nvPicPr>
            <p:cNvPr id="38" name="Google Shape;417;p57" descr="mage result for homer and maggie simpson"/>
            <p:cNvPicPr preferRelativeResize="0"/>
            <p:nvPr/>
          </p:nvPicPr>
          <p:blipFill rotWithShape="1">
            <a:blip r:embed="rId5">
              <a:alphaModFix/>
            </a:blip>
            <a:srcRect/>
            <a:stretch/>
          </p:blipFill>
          <p:spPr>
            <a:xfrm>
              <a:off x="13738509" y="4412356"/>
              <a:ext cx="1232165" cy="1671051"/>
            </a:xfrm>
            <a:prstGeom prst="rect">
              <a:avLst/>
            </a:prstGeom>
            <a:noFill/>
            <a:ln>
              <a:noFill/>
            </a:ln>
          </p:spPr>
        </p:pic>
        <p:sp>
          <p:nvSpPr>
            <p:cNvPr id="39" name="Up Arrow 38"/>
            <p:cNvSpPr/>
            <p:nvPr/>
          </p:nvSpPr>
          <p:spPr>
            <a:xfrm rot="5400000">
              <a:off x="12803276" y="4687121"/>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77908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63" name="Google Shape;369;p55"/>
          <p:cNvSpPr txBox="1"/>
          <p:nvPr/>
        </p:nvSpPr>
        <p:spPr>
          <a:xfrm>
            <a:off x="4189382" y="58858"/>
            <a:ext cx="2538988" cy="28300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US" sz="1800" b="1" dirty="0">
                <a:solidFill>
                  <a:schemeClr val="dk1"/>
                </a:solidFill>
                <a:latin typeface="Arial"/>
                <a:ea typeface="Arial"/>
                <a:cs typeface="Arial"/>
                <a:sym typeface="Arial"/>
              </a:rPr>
              <a:t>Learning</a:t>
            </a:r>
            <a:endParaRPr sz="1800" dirty="0">
              <a:solidFill>
                <a:schemeClr val="dk1"/>
              </a:solidFill>
              <a:latin typeface="Arial"/>
              <a:ea typeface="Arial"/>
              <a:cs typeface="Arial"/>
              <a:sym typeface="Arial"/>
            </a:endParaRPr>
          </a:p>
        </p:txBody>
      </p:sp>
      <p:sp>
        <p:nvSpPr>
          <p:cNvPr id="327" name="Google Shape;327;p55"/>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28" name="Google Shape;328;p55"/>
          <p:cNvSpPr/>
          <p:nvPr/>
        </p:nvSpPr>
        <p:spPr>
          <a:xfrm>
            <a:off x="0" y="-1177"/>
            <a:ext cx="97423" cy="243456"/>
          </a:xfrm>
          <a:prstGeom prst="rect">
            <a:avLst/>
          </a:prstGeom>
          <a:noFill/>
          <a:ln>
            <a:noFill/>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dk1"/>
              </a:solidFill>
              <a:latin typeface="Arial"/>
              <a:ea typeface="Arial"/>
              <a:cs typeface="Arial"/>
              <a:sym typeface="Arial"/>
            </a:endParaRPr>
          </a:p>
        </p:txBody>
      </p:sp>
      <p:sp>
        <p:nvSpPr>
          <p:cNvPr id="329" name="Google Shape;329;p55"/>
          <p:cNvSpPr txBox="1"/>
          <p:nvPr/>
        </p:nvSpPr>
        <p:spPr>
          <a:xfrm>
            <a:off x="6855267" y="3187101"/>
            <a:ext cx="1591640" cy="4010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a:solidFill>
                  <a:schemeClr val="dk1"/>
                </a:solidFill>
                <a:latin typeface="Arial"/>
                <a:ea typeface="Arial"/>
                <a:cs typeface="Arial"/>
                <a:sym typeface="Arial"/>
              </a:rPr>
              <a:t>Interacting &amp; </a:t>
            </a:r>
            <a:endParaRPr sz="700"/>
          </a:p>
          <a:p>
            <a:pPr marL="0" marR="0" lvl="0" indent="0" algn="ctr" rtl="0">
              <a:spcBef>
                <a:spcPts val="0"/>
              </a:spcBef>
              <a:spcAft>
                <a:spcPts val="0"/>
              </a:spcAft>
              <a:buNone/>
            </a:pPr>
            <a:r>
              <a:rPr lang="en" sz="1300">
                <a:solidFill>
                  <a:schemeClr val="dk1"/>
                </a:solidFill>
                <a:latin typeface="Arial"/>
                <a:ea typeface="Arial"/>
                <a:cs typeface="Arial"/>
                <a:sym typeface="Arial"/>
              </a:rPr>
              <a:t>meta-regularities</a:t>
            </a:r>
            <a:endParaRPr sz="1300">
              <a:solidFill>
                <a:schemeClr val="dk1"/>
              </a:solidFill>
              <a:latin typeface="Arial"/>
              <a:ea typeface="Arial"/>
              <a:cs typeface="Arial"/>
              <a:sym typeface="Arial"/>
            </a:endParaRPr>
          </a:p>
        </p:txBody>
      </p:sp>
      <p:sp>
        <p:nvSpPr>
          <p:cNvPr id="330" name="Google Shape;330;p55"/>
          <p:cNvSpPr/>
          <p:nvPr/>
        </p:nvSpPr>
        <p:spPr>
          <a:xfrm>
            <a:off x="6855267" y="3173037"/>
            <a:ext cx="1591640" cy="1148333"/>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r>
              <a:rPr lang="en" sz="1300">
                <a:solidFill>
                  <a:schemeClr val="lt1"/>
                </a:solidFill>
                <a:latin typeface="Arial"/>
                <a:ea typeface="Arial"/>
                <a:cs typeface="Arial"/>
                <a:sym typeface="Arial"/>
              </a:rPr>
              <a:t> </a:t>
            </a:r>
            <a:endParaRPr sz="1300">
              <a:solidFill>
                <a:schemeClr val="lt1"/>
              </a:solidFill>
              <a:latin typeface="Arial"/>
              <a:ea typeface="Arial"/>
              <a:cs typeface="Arial"/>
              <a:sym typeface="Arial"/>
            </a:endParaRPr>
          </a:p>
        </p:txBody>
      </p:sp>
      <p:sp>
        <p:nvSpPr>
          <p:cNvPr id="333" name="Google Shape;333;p55"/>
          <p:cNvSpPr/>
          <p:nvPr/>
        </p:nvSpPr>
        <p:spPr>
          <a:xfrm>
            <a:off x="4396828" y="3173036"/>
            <a:ext cx="2170847" cy="1148334"/>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lt1"/>
              </a:solidFill>
              <a:latin typeface="Arial"/>
              <a:ea typeface="Arial"/>
              <a:cs typeface="Arial"/>
              <a:sym typeface="Arial"/>
            </a:endParaRPr>
          </a:p>
        </p:txBody>
      </p:sp>
      <p:sp>
        <p:nvSpPr>
          <p:cNvPr id="334" name="Google Shape;334;p55"/>
          <p:cNvSpPr txBox="1"/>
          <p:nvPr/>
        </p:nvSpPr>
        <p:spPr>
          <a:xfrm>
            <a:off x="4396828" y="3256538"/>
            <a:ext cx="2217283" cy="295555"/>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a:solidFill>
                  <a:schemeClr val="dk1"/>
                </a:solidFill>
                <a:latin typeface="Arial"/>
                <a:ea typeface="Arial"/>
                <a:cs typeface="Arial"/>
                <a:sym typeface="Arial"/>
              </a:rPr>
              <a:t>Stimuli &amp; Responses</a:t>
            </a:r>
            <a:endParaRPr sz="1300">
              <a:solidFill>
                <a:schemeClr val="dk1"/>
              </a:solidFill>
              <a:latin typeface="Arial"/>
              <a:ea typeface="Arial"/>
              <a:cs typeface="Arial"/>
              <a:sym typeface="Arial"/>
            </a:endParaRPr>
          </a:p>
        </p:txBody>
      </p:sp>
      <p:sp>
        <p:nvSpPr>
          <p:cNvPr id="335" name="Google Shape;335;p55"/>
          <p:cNvSpPr/>
          <p:nvPr/>
        </p:nvSpPr>
        <p:spPr>
          <a:xfrm>
            <a:off x="704632" y="3173037"/>
            <a:ext cx="1417276" cy="1148334"/>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lt1"/>
              </a:solidFill>
              <a:latin typeface="Arial"/>
              <a:ea typeface="Arial"/>
              <a:cs typeface="Arial"/>
              <a:sym typeface="Arial"/>
            </a:endParaRPr>
          </a:p>
        </p:txBody>
      </p:sp>
      <p:sp>
        <p:nvSpPr>
          <p:cNvPr id="336" name="Google Shape;336;p55"/>
          <p:cNvSpPr txBox="1"/>
          <p:nvPr/>
        </p:nvSpPr>
        <p:spPr>
          <a:xfrm>
            <a:off x="2172815" y="3183652"/>
            <a:ext cx="2095862" cy="36989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a:solidFill>
                  <a:schemeClr val="dk1"/>
                </a:solidFill>
                <a:latin typeface="Arial"/>
                <a:ea typeface="Arial"/>
                <a:cs typeface="Arial"/>
                <a:sym typeface="Arial"/>
              </a:rPr>
              <a:t>Two Stimuli</a:t>
            </a:r>
            <a:endParaRPr sz="1300">
              <a:solidFill>
                <a:schemeClr val="dk1"/>
              </a:solidFill>
              <a:latin typeface="Arial"/>
              <a:ea typeface="Arial"/>
              <a:cs typeface="Arial"/>
              <a:sym typeface="Arial"/>
            </a:endParaRPr>
          </a:p>
        </p:txBody>
      </p:sp>
      <p:sp>
        <p:nvSpPr>
          <p:cNvPr id="337" name="Google Shape;337;p55"/>
          <p:cNvSpPr/>
          <p:nvPr/>
        </p:nvSpPr>
        <p:spPr>
          <a:xfrm>
            <a:off x="4268678" y="362830"/>
            <a:ext cx="2397889" cy="903431"/>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lt1"/>
              </a:solidFill>
              <a:latin typeface="Arial"/>
              <a:ea typeface="Arial"/>
              <a:cs typeface="Arial"/>
              <a:sym typeface="Arial"/>
            </a:endParaRPr>
          </a:p>
        </p:txBody>
      </p:sp>
      <p:cxnSp>
        <p:nvCxnSpPr>
          <p:cNvPr id="338" name="Google Shape;338;p55"/>
          <p:cNvCxnSpPr/>
          <p:nvPr/>
        </p:nvCxnSpPr>
        <p:spPr>
          <a:xfrm>
            <a:off x="5481361" y="1270408"/>
            <a:ext cx="0" cy="1329707"/>
          </a:xfrm>
          <a:prstGeom prst="straightConnector1">
            <a:avLst/>
          </a:prstGeom>
          <a:noFill/>
          <a:ln w="9525" cap="flat" cmpd="sng">
            <a:solidFill>
              <a:schemeClr val="dk1"/>
            </a:solidFill>
            <a:prstDash val="solid"/>
            <a:miter lim="800000"/>
            <a:headEnd type="none" w="sm" len="sm"/>
            <a:tailEnd type="none" w="sm" len="sm"/>
          </a:ln>
        </p:spPr>
      </p:cxnSp>
      <p:sp>
        <p:nvSpPr>
          <p:cNvPr id="339" name="Google Shape;339;p55"/>
          <p:cNvSpPr txBox="1"/>
          <p:nvPr/>
        </p:nvSpPr>
        <p:spPr>
          <a:xfrm>
            <a:off x="708562" y="3220731"/>
            <a:ext cx="1409416" cy="23533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a:solidFill>
                  <a:schemeClr val="dk1"/>
                </a:solidFill>
                <a:latin typeface="Arial"/>
                <a:ea typeface="Arial"/>
                <a:cs typeface="Arial"/>
                <a:sym typeface="Arial"/>
              </a:rPr>
              <a:t>One stimulus</a:t>
            </a:r>
            <a:endParaRPr sz="1300">
              <a:solidFill>
                <a:schemeClr val="dk1"/>
              </a:solidFill>
              <a:latin typeface="Arial"/>
              <a:ea typeface="Arial"/>
              <a:cs typeface="Arial"/>
              <a:sym typeface="Arial"/>
            </a:endParaRPr>
          </a:p>
        </p:txBody>
      </p:sp>
      <p:cxnSp>
        <p:nvCxnSpPr>
          <p:cNvPr id="340" name="Google Shape;340;p55"/>
          <p:cNvCxnSpPr/>
          <p:nvPr/>
        </p:nvCxnSpPr>
        <p:spPr>
          <a:xfrm>
            <a:off x="1400337" y="2890010"/>
            <a:ext cx="6344659" cy="0"/>
          </a:xfrm>
          <a:prstGeom prst="straightConnector1">
            <a:avLst/>
          </a:prstGeom>
          <a:noFill/>
          <a:ln w="9525" cap="flat" cmpd="sng">
            <a:solidFill>
              <a:schemeClr val="dk1"/>
            </a:solidFill>
            <a:prstDash val="solid"/>
            <a:miter lim="800000"/>
            <a:headEnd type="none" w="sm" len="sm"/>
            <a:tailEnd type="none" w="sm" len="sm"/>
          </a:ln>
        </p:spPr>
      </p:cxnSp>
      <p:cxnSp>
        <p:nvCxnSpPr>
          <p:cNvPr id="341" name="Google Shape;341;p55"/>
          <p:cNvCxnSpPr/>
          <p:nvPr/>
        </p:nvCxnSpPr>
        <p:spPr>
          <a:xfrm>
            <a:off x="1400337" y="2890010"/>
            <a:ext cx="0" cy="283027"/>
          </a:xfrm>
          <a:prstGeom prst="straightConnector1">
            <a:avLst/>
          </a:prstGeom>
          <a:noFill/>
          <a:ln w="9525" cap="flat" cmpd="sng">
            <a:solidFill>
              <a:schemeClr val="dk1"/>
            </a:solidFill>
            <a:prstDash val="solid"/>
            <a:miter lim="800000"/>
            <a:headEnd type="none" w="sm" len="sm"/>
            <a:tailEnd type="none" w="sm" len="sm"/>
          </a:ln>
        </p:spPr>
      </p:cxnSp>
      <p:sp>
        <p:nvSpPr>
          <p:cNvPr id="342" name="Google Shape;342;p55"/>
          <p:cNvSpPr/>
          <p:nvPr/>
        </p:nvSpPr>
        <p:spPr>
          <a:xfrm>
            <a:off x="2182794" y="3173037"/>
            <a:ext cx="2085884" cy="1148334"/>
          </a:xfrm>
          <a:prstGeom prst="rect">
            <a:avLst/>
          </a:prstGeom>
          <a:noFill/>
          <a:ln w="1270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lt1"/>
              </a:solidFill>
              <a:latin typeface="Arial"/>
              <a:ea typeface="Arial"/>
              <a:cs typeface="Arial"/>
              <a:sym typeface="Arial"/>
            </a:endParaRPr>
          </a:p>
        </p:txBody>
      </p:sp>
      <p:sp>
        <p:nvSpPr>
          <p:cNvPr id="344" name="Google Shape;344;p55"/>
          <p:cNvSpPr/>
          <p:nvPr/>
        </p:nvSpPr>
        <p:spPr>
          <a:xfrm>
            <a:off x="0" y="119374"/>
            <a:ext cx="97423" cy="243456"/>
          </a:xfrm>
          <a:prstGeom prst="rect">
            <a:avLst/>
          </a:prstGeom>
          <a:noFill/>
          <a:ln>
            <a:noFill/>
          </a:ln>
        </p:spPr>
        <p:txBody>
          <a:bodyPr spcFirstLastPara="1" wrap="square" lIns="48225" tIns="24100" rIns="48225" bIns="24100" anchor="ctr" anchorCtr="0">
            <a:noAutofit/>
          </a:bodyPr>
          <a:lstStyle/>
          <a:p>
            <a:pPr marL="0" marR="0" lvl="0" indent="0" algn="l" rtl="0">
              <a:spcBef>
                <a:spcPts val="0"/>
              </a:spcBef>
              <a:spcAft>
                <a:spcPts val="0"/>
              </a:spcAft>
              <a:buNone/>
            </a:pPr>
            <a:endParaRPr sz="1300">
              <a:solidFill>
                <a:schemeClr val="dk1"/>
              </a:solidFill>
              <a:latin typeface="Arial"/>
              <a:ea typeface="Arial"/>
              <a:cs typeface="Arial"/>
              <a:sym typeface="Arial"/>
            </a:endParaRPr>
          </a:p>
        </p:txBody>
      </p:sp>
      <p:cxnSp>
        <p:nvCxnSpPr>
          <p:cNvPr id="345" name="Google Shape;345;p55"/>
          <p:cNvCxnSpPr/>
          <p:nvPr/>
        </p:nvCxnSpPr>
        <p:spPr>
          <a:xfrm flipH="1">
            <a:off x="3201323" y="2890010"/>
            <a:ext cx="5120" cy="293642"/>
          </a:xfrm>
          <a:prstGeom prst="straightConnector1">
            <a:avLst/>
          </a:prstGeom>
          <a:noFill/>
          <a:ln w="9525" cap="flat" cmpd="sng">
            <a:solidFill>
              <a:schemeClr val="dk1"/>
            </a:solidFill>
            <a:prstDash val="solid"/>
            <a:miter lim="800000"/>
            <a:headEnd type="none" w="sm" len="sm"/>
            <a:tailEnd type="none" w="sm" len="sm"/>
          </a:ln>
        </p:spPr>
      </p:cxnSp>
      <p:sp>
        <p:nvSpPr>
          <p:cNvPr id="346" name="Google Shape;346;p55"/>
          <p:cNvSpPr txBox="1"/>
          <p:nvPr/>
        </p:nvSpPr>
        <p:spPr>
          <a:xfrm>
            <a:off x="4702557" y="2560896"/>
            <a:ext cx="1519783" cy="36100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Regularities</a:t>
            </a:r>
            <a:endParaRPr sz="1700">
              <a:solidFill>
                <a:schemeClr val="dk1"/>
              </a:solidFill>
              <a:latin typeface="Arial"/>
              <a:ea typeface="Arial"/>
              <a:cs typeface="Arial"/>
              <a:sym typeface="Arial"/>
            </a:endParaRPr>
          </a:p>
        </p:txBody>
      </p:sp>
      <p:sp>
        <p:nvSpPr>
          <p:cNvPr id="347" name="Google Shape;347;p55"/>
          <p:cNvSpPr txBox="1"/>
          <p:nvPr/>
        </p:nvSpPr>
        <p:spPr>
          <a:xfrm>
            <a:off x="623748" y="4538094"/>
            <a:ext cx="1409416" cy="46195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a:solidFill>
                  <a:schemeClr val="dk1"/>
                </a:solidFill>
                <a:latin typeface="Arial"/>
                <a:ea typeface="Arial"/>
                <a:cs typeface="Arial"/>
                <a:sym typeface="Arial"/>
              </a:rPr>
              <a:t>Sensitization or</a:t>
            </a:r>
            <a:endParaRPr sz="1300" b="1">
              <a:solidFill>
                <a:schemeClr val="dk1"/>
              </a:solidFill>
              <a:latin typeface="Arial"/>
              <a:ea typeface="Arial"/>
              <a:cs typeface="Arial"/>
              <a:sym typeface="Arial"/>
            </a:endParaRPr>
          </a:p>
          <a:p>
            <a:pPr marL="0" marR="0" lvl="0" indent="0" algn="ctr" rtl="0">
              <a:spcBef>
                <a:spcPts val="0"/>
              </a:spcBef>
              <a:spcAft>
                <a:spcPts val="0"/>
              </a:spcAft>
              <a:buNone/>
            </a:pPr>
            <a:r>
              <a:rPr lang="en" sz="1300" b="1">
                <a:solidFill>
                  <a:schemeClr val="dk1"/>
                </a:solidFill>
                <a:latin typeface="Arial"/>
                <a:ea typeface="Arial"/>
                <a:cs typeface="Arial"/>
                <a:sym typeface="Arial"/>
              </a:rPr>
              <a:t>Habituation</a:t>
            </a:r>
            <a:endParaRPr sz="1300" b="1">
              <a:solidFill>
                <a:schemeClr val="dk1"/>
              </a:solidFill>
              <a:latin typeface="Arial"/>
              <a:ea typeface="Arial"/>
              <a:cs typeface="Arial"/>
              <a:sym typeface="Arial"/>
            </a:endParaRPr>
          </a:p>
        </p:txBody>
      </p:sp>
      <p:sp>
        <p:nvSpPr>
          <p:cNvPr id="348" name="Google Shape;348;p55"/>
          <p:cNvSpPr txBox="1"/>
          <p:nvPr/>
        </p:nvSpPr>
        <p:spPr>
          <a:xfrm>
            <a:off x="2153391" y="4573233"/>
            <a:ext cx="2095862" cy="39167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a:solidFill>
                  <a:schemeClr val="dk1"/>
                </a:solidFill>
                <a:latin typeface="Arial"/>
                <a:ea typeface="Arial"/>
                <a:cs typeface="Arial"/>
                <a:sym typeface="Arial"/>
              </a:rPr>
              <a:t>Classical conditioning</a:t>
            </a:r>
            <a:endParaRPr sz="1300" b="1">
              <a:solidFill>
                <a:schemeClr val="dk1"/>
              </a:solidFill>
              <a:latin typeface="Arial"/>
              <a:ea typeface="Arial"/>
              <a:cs typeface="Arial"/>
              <a:sym typeface="Arial"/>
            </a:endParaRPr>
          </a:p>
        </p:txBody>
      </p:sp>
      <p:sp>
        <p:nvSpPr>
          <p:cNvPr id="349" name="Google Shape;349;p55"/>
          <p:cNvSpPr txBox="1"/>
          <p:nvPr/>
        </p:nvSpPr>
        <p:spPr>
          <a:xfrm>
            <a:off x="4369480" y="4522626"/>
            <a:ext cx="2217283" cy="3164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dirty="0">
                <a:solidFill>
                  <a:schemeClr val="dk1"/>
                </a:solidFill>
                <a:latin typeface="Arial"/>
                <a:ea typeface="Arial"/>
                <a:cs typeface="Arial"/>
                <a:sym typeface="Arial"/>
              </a:rPr>
              <a:t>Operant Conditioning</a:t>
            </a:r>
            <a:endParaRPr sz="1300" b="1" dirty="0">
              <a:solidFill>
                <a:schemeClr val="dk1"/>
              </a:solidFill>
              <a:latin typeface="Arial"/>
              <a:ea typeface="Arial"/>
              <a:cs typeface="Arial"/>
              <a:sym typeface="Arial"/>
            </a:endParaRPr>
          </a:p>
        </p:txBody>
      </p:sp>
      <p:sp>
        <p:nvSpPr>
          <p:cNvPr id="350" name="Google Shape;350;p55"/>
          <p:cNvSpPr txBox="1"/>
          <p:nvPr/>
        </p:nvSpPr>
        <p:spPr>
          <a:xfrm>
            <a:off x="6816719" y="4547355"/>
            <a:ext cx="1630188" cy="45269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dirty="0" smtClean="0">
                <a:solidFill>
                  <a:schemeClr val="dk1"/>
                </a:solidFill>
                <a:latin typeface="Arial"/>
                <a:ea typeface="Arial"/>
                <a:cs typeface="Arial"/>
                <a:sym typeface="Arial"/>
              </a:rPr>
              <a:t>Complex Learning</a:t>
            </a:r>
            <a:endParaRPr sz="1300" b="1" dirty="0">
              <a:solidFill>
                <a:schemeClr val="dk1"/>
              </a:solidFill>
              <a:latin typeface="Arial"/>
              <a:ea typeface="Arial"/>
              <a:cs typeface="Arial"/>
              <a:sym typeface="Arial"/>
            </a:endParaRPr>
          </a:p>
        </p:txBody>
      </p:sp>
      <p:cxnSp>
        <p:nvCxnSpPr>
          <p:cNvPr id="351" name="Google Shape;351;p55"/>
          <p:cNvCxnSpPr/>
          <p:nvPr/>
        </p:nvCxnSpPr>
        <p:spPr>
          <a:xfrm>
            <a:off x="1400337" y="4321371"/>
            <a:ext cx="3645" cy="254628"/>
          </a:xfrm>
          <a:prstGeom prst="straightConnector1">
            <a:avLst/>
          </a:prstGeom>
          <a:noFill/>
          <a:ln w="9525" cap="flat" cmpd="sng">
            <a:solidFill>
              <a:schemeClr val="dk1"/>
            </a:solidFill>
            <a:prstDash val="solid"/>
            <a:miter lim="800000"/>
            <a:headEnd type="none" w="sm" len="sm"/>
            <a:tailEnd type="none" w="sm" len="sm"/>
          </a:ln>
        </p:spPr>
      </p:cxnSp>
      <p:cxnSp>
        <p:nvCxnSpPr>
          <p:cNvPr id="352" name="Google Shape;352;p55"/>
          <p:cNvCxnSpPr/>
          <p:nvPr/>
        </p:nvCxnSpPr>
        <p:spPr>
          <a:xfrm>
            <a:off x="3194573" y="4318316"/>
            <a:ext cx="3645" cy="254628"/>
          </a:xfrm>
          <a:prstGeom prst="straightConnector1">
            <a:avLst/>
          </a:prstGeom>
          <a:noFill/>
          <a:ln w="9525" cap="flat" cmpd="sng">
            <a:solidFill>
              <a:schemeClr val="dk1"/>
            </a:solidFill>
            <a:prstDash val="solid"/>
            <a:miter lim="800000"/>
            <a:headEnd type="none" w="sm" len="sm"/>
            <a:tailEnd type="none" w="sm" len="sm"/>
          </a:ln>
        </p:spPr>
      </p:cxnSp>
      <p:cxnSp>
        <p:nvCxnSpPr>
          <p:cNvPr id="353" name="Google Shape;353;p55"/>
          <p:cNvCxnSpPr/>
          <p:nvPr/>
        </p:nvCxnSpPr>
        <p:spPr>
          <a:xfrm>
            <a:off x="5482145" y="4321371"/>
            <a:ext cx="3645" cy="254628"/>
          </a:xfrm>
          <a:prstGeom prst="straightConnector1">
            <a:avLst/>
          </a:prstGeom>
          <a:noFill/>
          <a:ln w="9525" cap="flat" cmpd="sng">
            <a:solidFill>
              <a:schemeClr val="dk1"/>
            </a:solidFill>
            <a:prstDash val="solid"/>
            <a:miter lim="800000"/>
            <a:headEnd type="none" w="sm" len="sm"/>
            <a:tailEnd type="none" w="sm" len="sm"/>
          </a:ln>
        </p:spPr>
      </p:cxnSp>
      <p:cxnSp>
        <p:nvCxnSpPr>
          <p:cNvPr id="354" name="Google Shape;354;p55"/>
          <p:cNvCxnSpPr/>
          <p:nvPr/>
        </p:nvCxnSpPr>
        <p:spPr>
          <a:xfrm>
            <a:off x="7731954" y="4324819"/>
            <a:ext cx="3645" cy="254628"/>
          </a:xfrm>
          <a:prstGeom prst="straightConnector1">
            <a:avLst/>
          </a:prstGeom>
          <a:noFill/>
          <a:ln w="9525" cap="flat" cmpd="sng">
            <a:solidFill>
              <a:schemeClr val="dk1"/>
            </a:solidFill>
            <a:prstDash val="solid"/>
            <a:miter lim="800000"/>
            <a:headEnd type="none" w="sm" len="sm"/>
            <a:tailEnd type="none" w="sm" len="sm"/>
          </a:ln>
        </p:spPr>
      </p:cxnSp>
      <p:cxnSp>
        <p:nvCxnSpPr>
          <p:cNvPr id="355" name="Google Shape;355;p55"/>
          <p:cNvCxnSpPr/>
          <p:nvPr/>
        </p:nvCxnSpPr>
        <p:spPr>
          <a:xfrm>
            <a:off x="5482145" y="2891170"/>
            <a:ext cx="0" cy="283027"/>
          </a:xfrm>
          <a:prstGeom prst="straightConnector1">
            <a:avLst/>
          </a:prstGeom>
          <a:noFill/>
          <a:ln w="9525" cap="flat" cmpd="sng">
            <a:solidFill>
              <a:schemeClr val="dk1"/>
            </a:solidFill>
            <a:prstDash val="solid"/>
            <a:miter lim="800000"/>
            <a:headEnd type="none" w="sm" len="sm"/>
            <a:tailEnd type="none" w="sm" len="sm"/>
          </a:ln>
        </p:spPr>
      </p:cxnSp>
      <p:cxnSp>
        <p:nvCxnSpPr>
          <p:cNvPr id="356" name="Google Shape;356;p55"/>
          <p:cNvCxnSpPr/>
          <p:nvPr/>
        </p:nvCxnSpPr>
        <p:spPr>
          <a:xfrm>
            <a:off x="7744995" y="2900625"/>
            <a:ext cx="0" cy="283027"/>
          </a:xfrm>
          <a:prstGeom prst="straightConnector1">
            <a:avLst/>
          </a:prstGeom>
          <a:noFill/>
          <a:ln w="9525" cap="flat" cmpd="sng">
            <a:solidFill>
              <a:schemeClr val="dk1"/>
            </a:solidFill>
            <a:prstDash val="solid"/>
            <a:miter lim="800000"/>
            <a:headEnd type="none" w="sm" len="sm"/>
            <a:tailEnd type="none" w="sm" len="sm"/>
          </a:ln>
        </p:spPr>
      </p:cxnSp>
      <p:pic>
        <p:nvPicPr>
          <p:cNvPr id="357" name="Google Shape;357;p55" descr="mage result for sex in advertising"/>
          <p:cNvPicPr preferRelativeResize="0"/>
          <p:nvPr/>
        </p:nvPicPr>
        <p:blipFill rotWithShape="1">
          <a:blip r:embed="rId3">
            <a:alphaModFix/>
          </a:blip>
          <a:srcRect/>
          <a:stretch/>
        </p:blipFill>
        <p:spPr>
          <a:xfrm>
            <a:off x="2604924" y="3456515"/>
            <a:ext cx="1228749" cy="719555"/>
          </a:xfrm>
          <a:prstGeom prst="rect">
            <a:avLst/>
          </a:prstGeom>
          <a:noFill/>
          <a:ln>
            <a:noFill/>
          </a:ln>
        </p:spPr>
      </p:pic>
      <p:grpSp>
        <p:nvGrpSpPr>
          <p:cNvPr id="359" name="Google Shape;359;p55"/>
          <p:cNvGrpSpPr/>
          <p:nvPr/>
        </p:nvGrpSpPr>
        <p:grpSpPr>
          <a:xfrm>
            <a:off x="4264648" y="3580894"/>
            <a:ext cx="2241615" cy="586376"/>
            <a:chOff x="-14240487" y="10672834"/>
            <a:chExt cx="23115458" cy="7386566"/>
          </a:xfrm>
        </p:grpSpPr>
        <p:pic>
          <p:nvPicPr>
            <p:cNvPr id="360" name="Google Shape;360;p55" descr="mage result for fitbit"/>
            <p:cNvPicPr preferRelativeResize="0"/>
            <p:nvPr/>
          </p:nvPicPr>
          <p:blipFill rotWithShape="1">
            <a:blip r:embed="rId4">
              <a:alphaModFix/>
            </a:blip>
            <a:srcRect/>
            <a:stretch/>
          </p:blipFill>
          <p:spPr>
            <a:xfrm>
              <a:off x="-14240487" y="12039600"/>
              <a:ext cx="7066722" cy="6019800"/>
            </a:xfrm>
            <a:prstGeom prst="rect">
              <a:avLst/>
            </a:prstGeom>
            <a:noFill/>
            <a:ln>
              <a:noFill/>
            </a:ln>
          </p:spPr>
        </p:pic>
        <p:cxnSp>
          <p:nvCxnSpPr>
            <p:cNvPr id="361" name="Google Shape;361;p55"/>
            <p:cNvCxnSpPr/>
            <p:nvPr/>
          </p:nvCxnSpPr>
          <p:spPr>
            <a:xfrm>
              <a:off x="-8305800" y="15049500"/>
              <a:ext cx="2743200" cy="0"/>
            </a:xfrm>
            <a:prstGeom prst="straightConnector1">
              <a:avLst/>
            </a:prstGeom>
            <a:noFill/>
            <a:ln w="34925" cap="flat" cmpd="sng">
              <a:solidFill>
                <a:srgbClr val="FF0000"/>
              </a:solidFill>
              <a:prstDash val="solid"/>
              <a:miter lim="800000"/>
              <a:headEnd type="none" w="sm" len="sm"/>
              <a:tailEnd type="triangle" w="med" len="med"/>
            </a:ln>
          </p:spPr>
        </p:cxnSp>
        <p:cxnSp>
          <p:nvCxnSpPr>
            <p:cNvPr id="362" name="Google Shape;362;p55"/>
            <p:cNvCxnSpPr/>
            <p:nvPr/>
          </p:nvCxnSpPr>
          <p:spPr>
            <a:xfrm>
              <a:off x="2982619" y="14859000"/>
              <a:ext cx="2743200" cy="0"/>
            </a:xfrm>
            <a:prstGeom prst="straightConnector1">
              <a:avLst/>
            </a:prstGeom>
            <a:noFill/>
            <a:ln w="34925" cap="flat" cmpd="sng">
              <a:solidFill>
                <a:srgbClr val="FF0000"/>
              </a:solidFill>
              <a:prstDash val="solid"/>
              <a:miter lim="800000"/>
              <a:headEnd type="none" w="sm" len="sm"/>
              <a:tailEnd type="triangle" w="med" len="med"/>
            </a:ln>
          </p:spPr>
        </p:cxnSp>
        <p:pic>
          <p:nvPicPr>
            <p:cNvPr id="363" name="Google Shape;363;p55" descr="mage result for fat jogging"/>
            <p:cNvPicPr preferRelativeResize="0"/>
            <p:nvPr/>
          </p:nvPicPr>
          <p:blipFill rotWithShape="1">
            <a:blip r:embed="rId5">
              <a:alphaModFix/>
            </a:blip>
            <a:srcRect/>
            <a:stretch/>
          </p:blipFill>
          <p:spPr>
            <a:xfrm>
              <a:off x="-4051307" y="13216927"/>
              <a:ext cx="5132329" cy="3284155"/>
            </a:xfrm>
            <a:prstGeom prst="rect">
              <a:avLst/>
            </a:prstGeom>
            <a:noFill/>
            <a:ln>
              <a:noFill/>
            </a:ln>
          </p:spPr>
        </p:pic>
        <p:pic>
          <p:nvPicPr>
            <p:cNvPr id="364" name="Google Shape;364;p55" descr="mage result for attractive man jogging"/>
            <p:cNvPicPr preferRelativeResize="0"/>
            <p:nvPr/>
          </p:nvPicPr>
          <p:blipFill rotWithShape="1">
            <a:blip r:embed="rId6">
              <a:alphaModFix/>
            </a:blip>
            <a:srcRect/>
            <a:stretch/>
          </p:blipFill>
          <p:spPr>
            <a:xfrm>
              <a:off x="6426221" y="13134902"/>
              <a:ext cx="2244379" cy="3366174"/>
            </a:xfrm>
            <a:prstGeom prst="rect">
              <a:avLst/>
            </a:prstGeom>
            <a:noFill/>
            <a:ln>
              <a:noFill/>
            </a:ln>
          </p:spPr>
        </p:pic>
        <p:sp>
          <p:nvSpPr>
            <p:cNvPr id="365" name="Google Shape;365;p55"/>
            <p:cNvSpPr txBox="1"/>
            <p:nvPr/>
          </p:nvSpPr>
          <p:spPr>
            <a:xfrm>
              <a:off x="-12043381" y="10672834"/>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800">
                  <a:solidFill>
                    <a:schemeClr val="dk1"/>
                  </a:solidFill>
                  <a:latin typeface="Arial"/>
                  <a:ea typeface="Arial"/>
                  <a:cs typeface="Arial"/>
                  <a:sym typeface="Arial"/>
                </a:rPr>
                <a:t>Sd</a:t>
              </a:r>
              <a:endParaRPr sz="800">
                <a:solidFill>
                  <a:schemeClr val="dk1"/>
                </a:solidFill>
                <a:latin typeface="Arial"/>
                <a:ea typeface="Arial"/>
                <a:cs typeface="Arial"/>
                <a:sym typeface="Arial"/>
              </a:endParaRPr>
            </a:p>
          </p:txBody>
        </p:sp>
        <p:sp>
          <p:nvSpPr>
            <p:cNvPr id="366" name="Google Shape;366;p55"/>
            <p:cNvSpPr txBox="1"/>
            <p:nvPr/>
          </p:nvSpPr>
          <p:spPr>
            <a:xfrm>
              <a:off x="-2672508" y="10763779"/>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800">
                  <a:solidFill>
                    <a:schemeClr val="dk1"/>
                  </a:solidFill>
                  <a:latin typeface="Arial"/>
                  <a:ea typeface="Arial"/>
                  <a:cs typeface="Arial"/>
                  <a:sym typeface="Arial"/>
                </a:rPr>
                <a:t>R</a:t>
              </a:r>
              <a:endParaRPr sz="800">
                <a:solidFill>
                  <a:schemeClr val="dk1"/>
                </a:solidFill>
                <a:latin typeface="Arial"/>
                <a:ea typeface="Arial"/>
                <a:cs typeface="Arial"/>
                <a:sym typeface="Arial"/>
              </a:endParaRPr>
            </a:p>
          </p:txBody>
        </p:sp>
        <p:sp>
          <p:nvSpPr>
            <p:cNvPr id="367" name="Google Shape;367;p55"/>
            <p:cNvSpPr txBox="1"/>
            <p:nvPr/>
          </p:nvSpPr>
          <p:spPr>
            <a:xfrm>
              <a:off x="6202463" y="10703104"/>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800">
                  <a:solidFill>
                    <a:schemeClr val="dk1"/>
                  </a:solidFill>
                  <a:latin typeface="Arial"/>
                  <a:ea typeface="Arial"/>
                  <a:cs typeface="Arial"/>
                  <a:sym typeface="Arial"/>
                </a:rPr>
                <a:t>Sr</a:t>
              </a:r>
              <a:endParaRPr sz="800">
                <a:solidFill>
                  <a:schemeClr val="dk1"/>
                </a:solidFill>
                <a:latin typeface="Arial"/>
                <a:ea typeface="Arial"/>
                <a:cs typeface="Arial"/>
                <a:sym typeface="Arial"/>
              </a:endParaRPr>
            </a:p>
          </p:txBody>
        </p:sp>
      </p:grpSp>
      <p:pic>
        <p:nvPicPr>
          <p:cNvPr id="368" name="Google Shape;368;p55" descr="Afbeeldingsresultaat voor smoking box warnings"/>
          <p:cNvPicPr preferRelativeResize="0"/>
          <p:nvPr/>
        </p:nvPicPr>
        <p:blipFill rotWithShape="1">
          <a:blip r:embed="rId7">
            <a:alphaModFix/>
          </a:blip>
          <a:srcRect/>
          <a:stretch/>
        </p:blipFill>
        <p:spPr>
          <a:xfrm>
            <a:off x="774128" y="3475065"/>
            <a:ext cx="1280437" cy="788026"/>
          </a:xfrm>
          <a:prstGeom prst="rect">
            <a:avLst/>
          </a:prstGeom>
          <a:noFill/>
          <a:ln>
            <a:noFill/>
          </a:ln>
        </p:spPr>
      </p:pic>
      <p:sp>
        <p:nvSpPr>
          <p:cNvPr id="369" name="Google Shape;369;p55"/>
          <p:cNvSpPr txBox="1"/>
          <p:nvPr/>
        </p:nvSpPr>
        <p:spPr>
          <a:xfrm>
            <a:off x="4198129" y="458766"/>
            <a:ext cx="2538988" cy="725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300" b="1">
                <a:solidFill>
                  <a:schemeClr val="dk1"/>
                </a:solidFill>
                <a:latin typeface="Arial"/>
                <a:ea typeface="Arial"/>
                <a:cs typeface="Arial"/>
                <a:sym typeface="Arial"/>
              </a:rPr>
              <a:t> Ontogenetic Adaptation</a:t>
            </a:r>
            <a:endParaRPr sz="1300">
              <a:solidFill>
                <a:schemeClr val="dk1"/>
              </a:solidFill>
              <a:latin typeface="Arial"/>
              <a:ea typeface="Arial"/>
              <a:cs typeface="Arial"/>
              <a:sym typeface="Arial"/>
            </a:endParaRPr>
          </a:p>
          <a:p>
            <a:pPr marL="0" marR="0" lvl="0" indent="0" algn="ctr" rtl="0">
              <a:spcBef>
                <a:spcPts val="0"/>
              </a:spcBef>
              <a:spcAft>
                <a:spcPts val="0"/>
              </a:spcAft>
              <a:buNone/>
            </a:pPr>
            <a:r>
              <a:rPr lang="en" sz="1300">
                <a:solidFill>
                  <a:schemeClr val="dk1"/>
                </a:solidFill>
                <a:latin typeface="Arial"/>
                <a:ea typeface="Arial"/>
                <a:cs typeface="Arial"/>
                <a:sym typeface="Arial"/>
              </a:rPr>
              <a:t>(</a:t>
            </a:r>
            <a:r>
              <a:rPr lang="en" sz="1300" i="1">
                <a:solidFill>
                  <a:schemeClr val="dk1"/>
                </a:solidFill>
                <a:latin typeface="Arial"/>
                <a:ea typeface="Arial"/>
                <a:cs typeface="Arial"/>
                <a:sym typeface="Arial"/>
              </a:rPr>
              <a:t>Change in behavior due to regularities in the environment</a:t>
            </a:r>
            <a:r>
              <a:rPr lang="en" sz="1300">
                <a:solidFill>
                  <a:schemeClr val="dk1"/>
                </a:solidFill>
                <a:latin typeface="Arial"/>
                <a:ea typeface="Arial"/>
                <a:cs typeface="Arial"/>
                <a:sym typeface="Arial"/>
              </a:rPr>
              <a:t>)</a:t>
            </a:r>
            <a:endParaRPr sz="1300">
              <a:solidFill>
                <a:schemeClr val="dk1"/>
              </a:solidFill>
              <a:latin typeface="Arial"/>
              <a:ea typeface="Arial"/>
              <a:cs typeface="Arial"/>
              <a:sym typeface="Arial"/>
            </a:endParaRPr>
          </a:p>
        </p:txBody>
      </p:sp>
      <p:pic>
        <p:nvPicPr>
          <p:cNvPr id="371" name="Google Shape;371;p55" descr="Afbeeldingsresultaat voor smoking box warnings"/>
          <p:cNvPicPr preferRelativeResize="0"/>
          <p:nvPr/>
        </p:nvPicPr>
        <p:blipFill rotWithShape="1">
          <a:blip r:embed="rId8">
            <a:alphaModFix/>
          </a:blip>
          <a:srcRect/>
          <a:stretch/>
        </p:blipFill>
        <p:spPr>
          <a:xfrm>
            <a:off x="-65230" y="-25414"/>
            <a:ext cx="9226991" cy="5168914"/>
          </a:xfrm>
          <a:prstGeom prst="rect">
            <a:avLst/>
          </a:prstGeom>
          <a:noFill/>
          <a:ln>
            <a:noFill/>
          </a:ln>
        </p:spPr>
      </p:pic>
      <p:grpSp>
        <p:nvGrpSpPr>
          <p:cNvPr id="375" name="Google Shape;375;p55"/>
          <p:cNvGrpSpPr/>
          <p:nvPr/>
        </p:nvGrpSpPr>
        <p:grpSpPr>
          <a:xfrm>
            <a:off x="-65230" y="-25414"/>
            <a:ext cx="9309758" cy="5168903"/>
            <a:chOff x="-1743688" y="11174246"/>
            <a:chExt cx="18140603" cy="10171002"/>
          </a:xfrm>
        </p:grpSpPr>
        <p:sp>
          <p:nvSpPr>
            <p:cNvPr id="376" name="Google Shape;376;p55"/>
            <p:cNvSpPr/>
            <p:nvPr/>
          </p:nvSpPr>
          <p:spPr>
            <a:xfrm>
              <a:off x="-1676401" y="11174246"/>
              <a:ext cx="18073317" cy="10171002"/>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377" name="Google Shape;377;p55"/>
            <p:cNvGrpSpPr/>
            <p:nvPr/>
          </p:nvGrpSpPr>
          <p:grpSpPr>
            <a:xfrm>
              <a:off x="-1743688" y="13980099"/>
              <a:ext cx="17760549" cy="6244870"/>
              <a:chOff x="-14240487" y="10672834"/>
              <a:chExt cx="23115458" cy="7386566"/>
            </a:xfrm>
          </p:grpSpPr>
          <p:pic>
            <p:nvPicPr>
              <p:cNvPr id="378" name="Google Shape;378;p55" descr="mage result for fitbit"/>
              <p:cNvPicPr preferRelativeResize="0"/>
              <p:nvPr/>
            </p:nvPicPr>
            <p:blipFill rotWithShape="1">
              <a:blip r:embed="rId4">
                <a:alphaModFix/>
              </a:blip>
              <a:srcRect/>
              <a:stretch/>
            </p:blipFill>
            <p:spPr>
              <a:xfrm>
                <a:off x="-14240487" y="12039600"/>
                <a:ext cx="7066722" cy="6019800"/>
              </a:xfrm>
              <a:prstGeom prst="rect">
                <a:avLst/>
              </a:prstGeom>
              <a:noFill/>
              <a:ln>
                <a:noFill/>
              </a:ln>
            </p:spPr>
          </p:pic>
          <p:cxnSp>
            <p:nvCxnSpPr>
              <p:cNvPr id="379" name="Google Shape;379;p55"/>
              <p:cNvCxnSpPr/>
              <p:nvPr/>
            </p:nvCxnSpPr>
            <p:spPr>
              <a:xfrm>
                <a:off x="-8305800" y="15049500"/>
                <a:ext cx="2743200" cy="0"/>
              </a:xfrm>
              <a:prstGeom prst="straightConnector1">
                <a:avLst/>
              </a:prstGeom>
              <a:noFill/>
              <a:ln w="133350" cap="flat" cmpd="sng">
                <a:solidFill>
                  <a:srgbClr val="FF0000"/>
                </a:solidFill>
                <a:prstDash val="solid"/>
                <a:miter lim="800000"/>
                <a:headEnd type="none" w="sm" len="sm"/>
                <a:tailEnd type="triangle" w="med" len="med"/>
              </a:ln>
            </p:spPr>
          </p:cxnSp>
          <p:cxnSp>
            <p:nvCxnSpPr>
              <p:cNvPr id="380" name="Google Shape;380;p55"/>
              <p:cNvCxnSpPr/>
              <p:nvPr/>
            </p:nvCxnSpPr>
            <p:spPr>
              <a:xfrm>
                <a:off x="2982619" y="14859000"/>
                <a:ext cx="2743200" cy="0"/>
              </a:xfrm>
              <a:prstGeom prst="straightConnector1">
                <a:avLst/>
              </a:prstGeom>
              <a:noFill/>
              <a:ln w="133350" cap="flat" cmpd="sng">
                <a:solidFill>
                  <a:srgbClr val="FF0000"/>
                </a:solidFill>
                <a:prstDash val="solid"/>
                <a:miter lim="800000"/>
                <a:headEnd type="none" w="sm" len="sm"/>
                <a:tailEnd type="triangle" w="med" len="med"/>
              </a:ln>
            </p:spPr>
          </p:cxnSp>
          <p:pic>
            <p:nvPicPr>
              <p:cNvPr id="381" name="Google Shape;381;p55" descr="mage result for fat jogging"/>
              <p:cNvPicPr preferRelativeResize="0"/>
              <p:nvPr/>
            </p:nvPicPr>
            <p:blipFill rotWithShape="1">
              <a:blip r:embed="rId9">
                <a:alphaModFix/>
              </a:blip>
              <a:srcRect/>
              <a:stretch/>
            </p:blipFill>
            <p:spPr>
              <a:xfrm>
                <a:off x="-5132331" y="13216923"/>
                <a:ext cx="7334235" cy="3284153"/>
              </a:xfrm>
              <a:prstGeom prst="rect">
                <a:avLst/>
              </a:prstGeom>
              <a:noFill/>
              <a:ln>
                <a:noFill/>
              </a:ln>
            </p:spPr>
          </p:pic>
          <p:pic>
            <p:nvPicPr>
              <p:cNvPr id="382" name="Google Shape;382;p55" descr="mage result for attractive man jogging"/>
              <p:cNvPicPr preferRelativeResize="0"/>
              <p:nvPr/>
            </p:nvPicPr>
            <p:blipFill rotWithShape="1">
              <a:blip r:embed="rId10">
                <a:alphaModFix/>
              </a:blip>
              <a:srcRect/>
              <a:stretch/>
            </p:blipFill>
            <p:spPr>
              <a:xfrm>
                <a:off x="6426221" y="13134902"/>
                <a:ext cx="2244379" cy="3366174"/>
              </a:xfrm>
              <a:prstGeom prst="rect">
                <a:avLst/>
              </a:prstGeom>
              <a:noFill/>
              <a:ln>
                <a:noFill/>
              </a:ln>
            </p:spPr>
          </p:pic>
          <p:sp>
            <p:nvSpPr>
              <p:cNvPr id="383" name="Google Shape;383;p55"/>
              <p:cNvSpPr txBox="1"/>
              <p:nvPr/>
            </p:nvSpPr>
            <p:spPr>
              <a:xfrm>
                <a:off x="-12043381" y="10672834"/>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800">
                    <a:solidFill>
                      <a:schemeClr val="dk1"/>
                    </a:solidFill>
                    <a:latin typeface="Arial"/>
                    <a:ea typeface="Arial"/>
                    <a:cs typeface="Arial"/>
                    <a:sym typeface="Arial"/>
                  </a:rPr>
                  <a:t>Sd</a:t>
                </a:r>
                <a:endParaRPr sz="3800">
                  <a:solidFill>
                    <a:schemeClr val="dk1"/>
                  </a:solidFill>
                  <a:latin typeface="Arial"/>
                  <a:ea typeface="Arial"/>
                  <a:cs typeface="Arial"/>
                  <a:sym typeface="Arial"/>
                </a:endParaRPr>
              </a:p>
            </p:txBody>
          </p:sp>
          <p:sp>
            <p:nvSpPr>
              <p:cNvPr id="384" name="Google Shape;384;p55"/>
              <p:cNvSpPr txBox="1"/>
              <p:nvPr/>
            </p:nvSpPr>
            <p:spPr>
              <a:xfrm>
                <a:off x="-2672508" y="10763779"/>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800">
                    <a:solidFill>
                      <a:schemeClr val="dk1"/>
                    </a:solidFill>
                    <a:latin typeface="Arial"/>
                    <a:ea typeface="Arial"/>
                    <a:cs typeface="Arial"/>
                    <a:sym typeface="Arial"/>
                  </a:rPr>
                  <a:t>R</a:t>
                </a:r>
                <a:endParaRPr sz="3800">
                  <a:solidFill>
                    <a:schemeClr val="dk1"/>
                  </a:solidFill>
                  <a:latin typeface="Arial"/>
                  <a:ea typeface="Arial"/>
                  <a:cs typeface="Arial"/>
                  <a:sym typeface="Arial"/>
                </a:endParaRPr>
              </a:p>
            </p:txBody>
          </p:sp>
          <p:sp>
            <p:nvSpPr>
              <p:cNvPr id="385" name="Google Shape;385;p55"/>
              <p:cNvSpPr txBox="1"/>
              <p:nvPr/>
            </p:nvSpPr>
            <p:spPr>
              <a:xfrm>
                <a:off x="6202463" y="10703104"/>
                <a:ext cx="2672508" cy="136676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800">
                    <a:solidFill>
                      <a:schemeClr val="dk1"/>
                    </a:solidFill>
                    <a:latin typeface="Arial"/>
                    <a:ea typeface="Arial"/>
                    <a:cs typeface="Arial"/>
                    <a:sym typeface="Arial"/>
                  </a:rPr>
                  <a:t>Sr</a:t>
                </a:r>
                <a:endParaRPr sz="3800">
                  <a:solidFill>
                    <a:schemeClr val="dk1"/>
                  </a:solidFill>
                  <a:latin typeface="Arial"/>
                  <a:ea typeface="Arial"/>
                  <a:cs typeface="Arial"/>
                  <a:sym typeface="Arial"/>
                </a:endParaRPr>
              </a:p>
            </p:txBody>
          </p:sp>
        </p:grpSp>
      </p:grpSp>
      <p:pic>
        <p:nvPicPr>
          <p:cNvPr id="387" name="Google Shape;387;p55" descr="mage result for sex in advertising"/>
          <p:cNvPicPr preferRelativeResize="0"/>
          <p:nvPr/>
        </p:nvPicPr>
        <p:blipFill rotWithShape="1">
          <a:blip r:embed="rId11">
            <a:alphaModFix/>
          </a:blip>
          <a:srcRect/>
          <a:stretch/>
        </p:blipFill>
        <p:spPr>
          <a:xfrm>
            <a:off x="-71118" y="-167034"/>
            <a:ext cx="9432250" cy="53212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37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38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35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1"/>
                                          </p:stCondLst>
                                        </p:cTn>
                                        <p:tgtEl>
                                          <p:spTgt spid="375"/>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2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5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4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5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5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4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5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40819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6. Train for generalization</a:t>
            </a:r>
            <a:endParaRPr sz="2400" dirty="0">
              <a:solidFill>
                <a:schemeClr val="dk1"/>
              </a:solidFill>
              <a:latin typeface="Proxima Nova"/>
              <a:ea typeface="Proxima Nova"/>
              <a:cs typeface="Proxima Nova"/>
              <a:sym typeface="Proxima Nova"/>
            </a:endParaRPr>
          </a:p>
        </p:txBody>
      </p:sp>
      <p:grpSp>
        <p:nvGrpSpPr>
          <p:cNvPr id="8" name="Group 7"/>
          <p:cNvGrpSpPr/>
          <p:nvPr/>
        </p:nvGrpSpPr>
        <p:grpSpPr>
          <a:xfrm>
            <a:off x="160744" y="1133302"/>
            <a:ext cx="8573586" cy="2423317"/>
            <a:chOff x="160744" y="1133302"/>
            <a:chExt cx="8573586" cy="2423317"/>
          </a:xfrm>
        </p:grpSpPr>
        <p:sp>
          <p:nvSpPr>
            <p:cNvPr id="421" name="Google Shape;421;p57"/>
            <p:cNvSpPr txBox="1"/>
            <p:nvPr/>
          </p:nvSpPr>
          <p:spPr>
            <a:xfrm>
              <a:off x="160744" y="1133302"/>
              <a:ext cx="3322656" cy="32039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Sd</a:t>
              </a:r>
              <a:endParaRPr sz="2400" b="1" dirty="0">
                <a:solidFill>
                  <a:schemeClr val="dk1"/>
                </a:solidFill>
                <a:latin typeface="Proxima Nova"/>
                <a:ea typeface="Proxima Nova"/>
                <a:cs typeface="Proxima Nova"/>
                <a:sym typeface="Proxima Nova"/>
              </a:endParaRPr>
            </a:p>
          </p:txBody>
        </p:sp>
        <p:pic>
          <p:nvPicPr>
            <p:cNvPr id="426" name="Google Shape;426;p57" descr="mage result for play mat"/>
            <p:cNvPicPr preferRelativeResize="0"/>
            <p:nvPr/>
          </p:nvPicPr>
          <p:blipFill rotWithShape="1">
            <a:blip r:embed="rId3">
              <a:alphaModFix/>
            </a:blip>
            <a:srcRect/>
            <a:stretch/>
          </p:blipFill>
          <p:spPr>
            <a:xfrm>
              <a:off x="568108" y="2097073"/>
              <a:ext cx="2131921" cy="1459546"/>
            </a:xfrm>
            <a:prstGeom prst="rect">
              <a:avLst/>
            </a:prstGeom>
            <a:noFill/>
            <a:ln>
              <a:noFill/>
            </a:ln>
          </p:spPr>
        </p:pic>
        <p:sp>
          <p:nvSpPr>
            <p:cNvPr id="26" name="Google Shape;416;p57"/>
            <p:cNvSpPr txBox="1"/>
            <p:nvPr/>
          </p:nvSpPr>
          <p:spPr>
            <a:xfrm>
              <a:off x="3847802" y="1256450"/>
              <a:ext cx="1659899" cy="44186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R</a:t>
              </a:r>
              <a:endParaRPr sz="2400" dirty="0">
                <a:solidFill>
                  <a:schemeClr val="dk1"/>
                </a:solidFill>
                <a:latin typeface="Proxima Nova"/>
                <a:ea typeface="Proxima Nova"/>
                <a:cs typeface="Proxima Nova"/>
                <a:sym typeface="Proxima Nova"/>
              </a:endParaRPr>
            </a:p>
          </p:txBody>
        </p:sp>
        <p:sp>
          <p:nvSpPr>
            <p:cNvPr id="31" name="Google Shape;418;p57"/>
            <p:cNvSpPr txBox="1"/>
            <p:nvPr/>
          </p:nvSpPr>
          <p:spPr>
            <a:xfrm>
              <a:off x="7070324" y="1262615"/>
              <a:ext cx="1664006" cy="425148"/>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400" b="1" dirty="0">
                  <a:solidFill>
                    <a:schemeClr val="dk1"/>
                  </a:solidFill>
                  <a:latin typeface="Proxima Nova"/>
                  <a:ea typeface="Proxima Nova"/>
                  <a:cs typeface="Proxima Nova"/>
                  <a:sym typeface="Proxima Nova"/>
                </a:rPr>
                <a:t>Sr</a:t>
              </a:r>
              <a:endParaRPr sz="2400" dirty="0">
                <a:solidFill>
                  <a:schemeClr val="dk1"/>
                </a:solidFill>
                <a:latin typeface="Proxima Nova"/>
                <a:ea typeface="Proxima Nova"/>
                <a:cs typeface="Proxima Nova"/>
                <a:sym typeface="Proxima Nova"/>
              </a:endParaRPr>
            </a:p>
          </p:txBody>
        </p:sp>
        <p:pic>
          <p:nvPicPr>
            <p:cNvPr id="37" name="Google Shape;424;p57" descr="mage result for maggie simpson playing"/>
            <p:cNvPicPr preferRelativeResize="0"/>
            <p:nvPr/>
          </p:nvPicPr>
          <p:blipFill rotWithShape="1">
            <a:blip r:embed="rId4">
              <a:alphaModFix/>
            </a:blip>
            <a:srcRect/>
            <a:stretch/>
          </p:blipFill>
          <p:spPr>
            <a:xfrm>
              <a:off x="3560555" y="1801765"/>
              <a:ext cx="2234391" cy="1665993"/>
            </a:xfrm>
            <a:prstGeom prst="rect">
              <a:avLst/>
            </a:prstGeom>
            <a:noFill/>
            <a:ln>
              <a:noFill/>
            </a:ln>
          </p:spPr>
        </p:pic>
        <p:pic>
          <p:nvPicPr>
            <p:cNvPr id="38" name="Google Shape;417;p57" descr="mage result for homer and maggie simpson"/>
            <p:cNvPicPr preferRelativeResize="0"/>
            <p:nvPr/>
          </p:nvPicPr>
          <p:blipFill rotWithShape="1">
            <a:blip r:embed="rId5">
              <a:alphaModFix/>
            </a:blip>
            <a:srcRect/>
            <a:stretch/>
          </p:blipFill>
          <p:spPr>
            <a:xfrm>
              <a:off x="7244701" y="1796707"/>
              <a:ext cx="1232165" cy="1671051"/>
            </a:xfrm>
            <a:prstGeom prst="rect">
              <a:avLst/>
            </a:prstGeom>
            <a:noFill/>
            <a:ln>
              <a:noFill/>
            </a:ln>
          </p:spPr>
        </p:pic>
        <p:sp>
          <p:nvSpPr>
            <p:cNvPr id="39" name="Up Arrow 38"/>
            <p:cNvSpPr/>
            <p:nvPr/>
          </p:nvSpPr>
          <p:spPr>
            <a:xfrm rot="5400000">
              <a:off x="6309468" y="2071472"/>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7" name="Group 6"/>
          <p:cNvGrpSpPr/>
          <p:nvPr/>
        </p:nvGrpSpPr>
        <p:grpSpPr>
          <a:xfrm>
            <a:off x="215103" y="1540309"/>
            <a:ext cx="8719347" cy="2552171"/>
            <a:chOff x="215102" y="1600329"/>
            <a:chExt cx="8719347" cy="2552171"/>
          </a:xfrm>
        </p:grpSpPr>
        <p:sp>
          <p:nvSpPr>
            <p:cNvPr id="6" name="Rectangle 5"/>
            <p:cNvSpPr/>
            <p:nvPr/>
          </p:nvSpPr>
          <p:spPr>
            <a:xfrm>
              <a:off x="215102" y="1746677"/>
              <a:ext cx="8719347" cy="21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170" name="Picture 2" descr="Check out this transparent Maggie Simpson playing game PNG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34316" r="28510"/>
            <a:stretch/>
          </p:blipFill>
          <p:spPr bwMode="auto">
            <a:xfrm>
              <a:off x="3802860" y="1600329"/>
              <a:ext cx="1866900" cy="2118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 I had a go at animating my own Simpsons Couch Gag [OC] | The ..."/>
            <p:cNvPicPr>
              <a:picLocks noChangeAspect="1" noChangeArrowheads="1"/>
            </p:cNvPicPr>
            <p:nvPr/>
          </p:nvPicPr>
          <p:blipFill rotWithShape="1">
            <a:blip r:embed="rId7">
              <a:extLst>
                <a:ext uri="{28A0092B-C50C-407E-A947-70E740481C1C}">
                  <a14:useLocalDpi xmlns:a14="http://schemas.microsoft.com/office/drawing/2010/main" val="0"/>
                </a:ext>
              </a:extLst>
            </a:blip>
            <a:srcRect b="9523"/>
            <a:stretch/>
          </p:blipFill>
          <p:spPr bwMode="auto">
            <a:xfrm>
              <a:off x="244794" y="2246814"/>
              <a:ext cx="2528176" cy="12881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arge Simpson - Wikiped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7313" y="1854227"/>
              <a:ext cx="746939" cy="2298273"/>
            </a:xfrm>
            <a:prstGeom prst="rect">
              <a:avLst/>
            </a:prstGeom>
            <a:noFill/>
            <a:extLst>
              <a:ext uri="{909E8E84-426E-40DD-AFC4-6F175D3DCCD1}">
                <a14:hiddenFill xmlns:a14="http://schemas.microsoft.com/office/drawing/2010/main">
                  <a:solidFill>
                    <a:srgbClr val="FFFFFF"/>
                  </a:solidFill>
                </a14:hiddenFill>
              </a:ext>
            </a:extLst>
          </p:spPr>
        </p:pic>
        <p:sp>
          <p:nvSpPr>
            <p:cNvPr id="28" name="Up Arrow 27"/>
            <p:cNvSpPr/>
            <p:nvPr/>
          </p:nvSpPr>
          <p:spPr>
            <a:xfrm rot="5400000">
              <a:off x="6299772" y="2208046"/>
              <a:ext cx="469116" cy="11215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480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5"/>
          <p:cNvSpPr/>
          <p:nvPr/>
        </p:nvSpPr>
        <p:spPr>
          <a:xfrm>
            <a:off x="-1" y="1633341"/>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7" name="Google Shape;587;p65"/>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8" name="Google Shape;588;p65"/>
          <p:cNvSpPr txBox="1"/>
          <p:nvPr/>
        </p:nvSpPr>
        <p:spPr>
          <a:xfrm>
            <a:off x="62850" y="1666224"/>
            <a:ext cx="9018300" cy="979500"/>
          </a:xfrm>
          <a:prstGeom prst="rect">
            <a:avLst/>
          </a:prstGeom>
          <a:noFill/>
          <a:ln>
            <a:noFill/>
          </a:ln>
        </p:spPr>
        <p:txBody>
          <a:bodyPr spcFirstLastPara="1" wrap="square" lIns="81625" tIns="40825" rIns="81625" bIns="40825" anchor="t" anchorCtr="0">
            <a:noAutofit/>
          </a:bodyPr>
          <a:lstStyle/>
          <a:p>
            <a:pPr marL="0" marR="0" lvl="0" indent="0" algn="ctr" rtl="0">
              <a:lnSpc>
                <a:spcPct val="115000"/>
              </a:lnSpc>
              <a:spcBef>
                <a:spcPts val="0"/>
              </a:spcBef>
              <a:spcAft>
                <a:spcPts val="0"/>
              </a:spcAft>
              <a:buNone/>
            </a:pPr>
            <a:r>
              <a:rPr lang="en" sz="3600" dirty="0">
                <a:solidFill>
                  <a:schemeClr val="lt1"/>
                </a:solidFill>
                <a:latin typeface="Proxima Nova"/>
                <a:ea typeface="Proxima Nova"/>
                <a:cs typeface="Proxima Nova"/>
                <a:sym typeface="Proxima Nova"/>
              </a:rPr>
              <a:t>Part II: Applied Learning Psychology</a:t>
            </a:r>
            <a:endParaRPr sz="3600" dirty="0">
              <a:solidFill>
                <a:schemeClr val="lt1"/>
              </a:solidFill>
              <a:latin typeface="Proxima Nova"/>
              <a:ea typeface="Proxima Nova"/>
              <a:cs typeface="Proxima Nova"/>
              <a:sym typeface="Proxima Nova"/>
            </a:endParaRPr>
          </a:p>
          <a:p>
            <a:pPr marL="0" marR="0" lvl="0" indent="0" algn="ctr" rtl="0">
              <a:lnSpc>
                <a:spcPct val="115000"/>
              </a:lnSpc>
              <a:spcBef>
                <a:spcPts val="0"/>
              </a:spcBef>
              <a:spcAft>
                <a:spcPts val="0"/>
              </a:spcAft>
              <a:buNone/>
            </a:pPr>
            <a:r>
              <a:rPr lang="en" sz="3600" dirty="0">
                <a:solidFill>
                  <a:schemeClr val="lt1"/>
                </a:solidFill>
                <a:latin typeface="Proxima Nova"/>
                <a:ea typeface="Proxima Nova"/>
                <a:cs typeface="Proxima Nova"/>
                <a:sym typeface="Proxima Nova"/>
              </a:rPr>
              <a:t>at the </a:t>
            </a:r>
            <a:r>
              <a:rPr lang="en" sz="3600" b="1" dirty="0">
                <a:solidFill>
                  <a:srgbClr val="FFFF00"/>
                </a:solidFill>
                <a:latin typeface="Proxima Nova"/>
                <a:ea typeface="Proxima Nova"/>
                <a:cs typeface="Proxima Nova"/>
                <a:sym typeface="Proxima Nova"/>
              </a:rPr>
              <a:t>Individual Level</a:t>
            </a:r>
            <a:endParaRPr sz="3600" b="1" dirty="0">
              <a:solidFill>
                <a:srgbClr val="FFFF00"/>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2" name="Rectangle 1"/>
          <p:cNvSpPr/>
          <p:nvPr/>
        </p:nvSpPr>
        <p:spPr>
          <a:xfrm>
            <a:off x="292100" y="4191000"/>
            <a:ext cx="926930" cy="869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tangle 2"/>
          <p:cNvSpPr/>
          <p:nvPr/>
        </p:nvSpPr>
        <p:spPr>
          <a:xfrm>
            <a:off x="588116" y="2208312"/>
            <a:ext cx="8007320" cy="523220"/>
          </a:xfrm>
          <a:prstGeom prst="rect">
            <a:avLst/>
          </a:prstGeom>
        </p:spPr>
        <p:txBody>
          <a:bodyPr wrap="none">
            <a:spAutoFit/>
          </a:bodyPr>
          <a:lstStyle/>
          <a:p>
            <a:r>
              <a:rPr lang="nl-BE" sz="2800" dirty="0">
                <a:hlinkClick r:id="rId3"/>
              </a:rPr>
              <a:t>https://www.youtube.com/watch?v=JSZKbu1-ags</a:t>
            </a:r>
            <a:endParaRPr lang="nl-BE" sz="2800" dirty="0"/>
          </a:p>
        </p:txBody>
      </p:sp>
    </p:spTree>
    <p:extLst>
      <p:ext uri="{BB962C8B-B14F-4D97-AF65-F5344CB8AC3E}">
        <p14:creationId xmlns:p14="http://schemas.microsoft.com/office/powerpoint/2010/main" val="29896755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67"/>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02" name="Google Shape;602;p67" descr="Afbeeldingsresultaat voor signs of autism"/>
          <p:cNvPicPr preferRelativeResize="0"/>
          <p:nvPr/>
        </p:nvPicPr>
        <p:blipFill rotWithShape="1">
          <a:blip r:embed="rId3">
            <a:alphaModFix/>
          </a:blip>
          <a:srcRect l="1759" t="6195" r="6524" b="51645"/>
          <a:stretch/>
        </p:blipFill>
        <p:spPr>
          <a:xfrm>
            <a:off x="74189" y="856013"/>
            <a:ext cx="4507018" cy="2930325"/>
          </a:xfrm>
          <a:prstGeom prst="rect">
            <a:avLst/>
          </a:prstGeom>
          <a:noFill/>
          <a:ln>
            <a:noFill/>
          </a:ln>
        </p:spPr>
      </p:pic>
      <p:pic>
        <p:nvPicPr>
          <p:cNvPr id="603" name="Google Shape;603;p67" descr="Afbeeldingsresultaat voor signs of autism"/>
          <p:cNvPicPr preferRelativeResize="0"/>
          <p:nvPr/>
        </p:nvPicPr>
        <p:blipFill rotWithShape="1">
          <a:blip r:embed="rId3">
            <a:alphaModFix/>
          </a:blip>
          <a:srcRect l="1710" t="47871" r="6636" b="9431"/>
          <a:stretch/>
        </p:blipFill>
        <p:spPr>
          <a:xfrm>
            <a:off x="4623855" y="856013"/>
            <a:ext cx="4515165" cy="2975232"/>
          </a:xfrm>
          <a:prstGeom prst="rect">
            <a:avLst/>
          </a:prstGeom>
          <a:noFill/>
          <a:ln>
            <a:noFill/>
          </a:ln>
        </p:spPr>
      </p:pic>
      <p:pic>
        <p:nvPicPr>
          <p:cNvPr id="604" name="Google Shape;604;p67" descr="Afbeeldingsresultaat voor signs of autism"/>
          <p:cNvPicPr preferRelativeResize="0"/>
          <p:nvPr/>
        </p:nvPicPr>
        <p:blipFill rotWithShape="1">
          <a:blip r:embed="rId3">
            <a:alphaModFix/>
          </a:blip>
          <a:srcRect r="6524" b="93775"/>
          <a:stretch/>
        </p:blipFill>
        <p:spPr>
          <a:xfrm>
            <a:off x="1824453" y="0"/>
            <a:ext cx="5513508" cy="519295"/>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9"/>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18" name="Google Shape;618;p69"/>
          <p:cNvSpPr txBox="1"/>
          <p:nvPr/>
        </p:nvSpPr>
        <p:spPr>
          <a:xfrm>
            <a:off x="0" y="127329"/>
            <a:ext cx="9001674"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a:solidFill>
                  <a:srgbClr val="1E64C8"/>
                </a:solidFill>
                <a:latin typeface="Proxima Nova"/>
                <a:ea typeface="Proxima Nova"/>
                <a:cs typeface="Proxima Nova"/>
                <a:sym typeface="Proxima Nova"/>
              </a:rPr>
              <a:t>EARLY INTENSIVE BEHAVIORAL INTERVENTIONS</a:t>
            </a:r>
            <a:endParaRPr sz="2800" u="sng" cap="none">
              <a:solidFill>
                <a:srgbClr val="1E64C8"/>
              </a:solidFill>
              <a:latin typeface="Proxima Nova"/>
              <a:ea typeface="Proxima Nova"/>
              <a:cs typeface="Proxima Nova"/>
              <a:sym typeface="Proxima Nova"/>
            </a:endParaRPr>
          </a:p>
        </p:txBody>
      </p:sp>
      <p:sp>
        <p:nvSpPr>
          <p:cNvPr id="619" name="Google Shape;619;p69"/>
          <p:cNvSpPr txBox="1"/>
          <p:nvPr/>
        </p:nvSpPr>
        <p:spPr>
          <a:xfrm>
            <a:off x="219684" y="854028"/>
            <a:ext cx="8621247" cy="1996340"/>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dirty="0">
                <a:solidFill>
                  <a:schemeClr val="dk1"/>
                </a:solidFill>
                <a:latin typeface="Proxima Nova"/>
                <a:ea typeface="Proxima Nova"/>
                <a:cs typeface="Proxima Nova"/>
                <a:sym typeface="Proxima Nova"/>
              </a:rPr>
              <a:t>Package of procedures that are: </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Applied from an early age (3-4 years)</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Intensive (20-40 hours per week)</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Individualized and comprehensive</a:t>
            </a:r>
            <a:endParaRPr sz="700" dirty="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dirty="0">
                <a:solidFill>
                  <a:schemeClr val="dk1"/>
                </a:solidFill>
                <a:latin typeface="Proxima Nova"/>
                <a:ea typeface="Proxima Nova"/>
                <a:cs typeface="Proxima Nova"/>
                <a:sym typeface="Proxima Nova"/>
              </a:rPr>
              <a:t>Train parents to function as co-therapists</a:t>
            </a:r>
            <a:endParaRPr sz="700" dirty="0">
              <a:latin typeface="Proxima Nova"/>
              <a:ea typeface="Proxima Nova"/>
              <a:cs typeface="Proxima Nova"/>
              <a:sym typeface="Proxima Nova"/>
            </a:endParaRPr>
          </a:p>
        </p:txBody>
      </p:sp>
      <p:sp>
        <p:nvSpPr>
          <p:cNvPr id="620" name="Google Shape;620;p69"/>
          <p:cNvSpPr txBox="1"/>
          <p:nvPr/>
        </p:nvSpPr>
        <p:spPr>
          <a:xfrm>
            <a:off x="219684" y="3044543"/>
            <a:ext cx="8621247" cy="1606810"/>
          </a:xfrm>
          <a:prstGeom prst="rect">
            <a:avLst/>
          </a:prstGeom>
          <a:noFill/>
          <a:ln>
            <a:noFill/>
          </a:ln>
        </p:spPr>
        <p:txBody>
          <a:bodyPr spcFirstLastPara="1" wrap="square" lIns="48225" tIns="24100" rIns="48225" bIns="24100" anchor="t" anchorCtr="0">
            <a:noAutofit/>
          </a:bodyPr>
          <a:lstStyle/>
          <a:p>
            <a:pPr marL="304800" marR="0" lvl="0" indent="-298450" algn="l" rtl="0">
              <a:lnSpc>
                <a:spcPct val="120000"/>
              </a:lnSpc>
              <a:spcBef>
                <a:spcPts val="0"/>
              </a:spcBef>
              <a:spcAft>
                <a:spcPts val="0"/>
              </a:spcAft>
              <a:buClr>
                <a:schemeClr val="dk1"/>
              </a:buClr>
              <a:buSzPts val="2100"/>
              <a:buFont typeface="Proxima Nova"/>
              <a:buChar char="•"/>
            </a:pPr>
            <a:r>
              <a:rPr lang="en" sz="2100">
                <a:solidFill>
                  <a:schemeClr val="dk1"/>
                </a:solidFill>
                <a:latin typeface="Proxima Nova"/>
                <a:ea typeface="Proxima Nova"/>
                <a:cs typeface="Proxima Nova"/>
                <a:sym typeface="Proxima Nova"/>
              </a:rPr>
              <a:t>Designed to improve:</a:t>
            </a:r>
            <a:endParaRPr sz="70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a:solidFill>
                  <a:schemeClr val="dk1"/>
                </a:solidFill>
                <a:latin typeface="Proxima Nova"/>
                <a:ea typeface="Proxima Nova"/>
                <a:cs typeface="Proxima Nova"/>
                <a:sym typeface="Proxima Nova"/>
              </a:rPr>
              <a:t>Social behavior</a:t>
            </a:r>
            <a:endParaRPr sz="70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a:solidFill>
                  <a:schemeClr val="dk1"/>
                </a:solidFill>
                <a:latin typeface="Proxima Nova"/>
                <a:ea typeface="Proxima Nova"/>
                <a:cs typeface="Proxima Nova"/>
                <a:sym typeface="Proxima Nova"/>
              </a:rPr>
              <a:t>Speaking and communication</a:t>
            </a:r>
            <a:endParaRPr sz="700">
              <a:latin typeface="Proxima Nova"/>
              <a:ea typeface="Proxima Nova"/>
              <a:cs typeface="Proxima Nova"/>
              <a:sym typeface="Proxima Nova"/>
            </a:endParaRPr>
          </a:p>
          <a:p>
            <a:pPr marL="647700" marR="0" lvl="1" indent="-298450" algn="l" rtl="0">
              <a:lnSpc>
                <a:spcPct val="120000"/>
              </a:lnSpc>
              <a:spcBef>
                <a:spcPts val="0"/>
              </a:spcBef>
              <a:spcAft>
                <a:spcPts val="0"/>
              </a:spcAft>
              <a:buClr>
                <a:schemeClr val="dk1"/>
              </a:buClr>
              <a:buSzPts val="2100"/>
              <a:buFont typeface="Proxima Nova"/>
              <a:buChar char="•"/>
            </a:pPr>
            <a:r>
              <a:rPr lang="en" sz="2100" i="0" u="none" strike="noStrike" cap="none">
                <a:solidFill>
                  <a:schemeClr val="dk1"/>
                </a:solidFill>
                <a:latin typeface="Proxima Nova"/>
                <a:ea typeface="Proxima Nova"/>
                <a:cs typeface="Proxima Nova"/>
                <a:sym typeface="Proxima Nova"/>
              </a:rPr>
              <a:t>Reduce challenging behaviors</a:t>
            </a:r>
            <a:endParaRPr sz="700">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1"/>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37" name="Google Shape;637;p71" descr="elated image"/>
          <p:cNvPicPr preferRelativeResize="0"/>
          <p:nvPr/>
        </p:nvPicPr>
        <p:blipFill rotWithShape="1">
          <a:blip r:embed="rId3">
            <a:alphaModFix/>
          </a:blip>
          <a:srcRect r="69195"/>
          <a:stretch/>
        </p:blipFill>
        <p:spPr>
          <a:xfrm>
            <a:off x="5103408" y="1520946"/>
            <a:ext cx="824042" cy="1771366"/>
          </a:xfrm>
          <a:prstGeom prst="rect">
            <a:avLst/>
          </a:prstGeom>
          <a:noFill/>
          <a:ln>
            <a:noFill/>
          </a:ln>
        </p:spPr>
      </p:pic>
      <p:sp>
        <p:nvSpPr>
          <p:cNvPr id="638" name="Google Shape;638;p71"/>
          <p:cNvSpPr txBox="1"/>
          <p:nvPr/>
        </p:nvSpPr>
        <p:spPr>
          <a:xfrm>
            <a:off x="0" y="127329"/>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dirty="0">
                <a:solidFill>
                  <a:srgbClr val="1E64C8"/>
                </a:solidFill>
                <a:latin typeface="Proxima Nova"/>
                <a:ea typeface="Proxima Nova"/>
                <a:cs typeface="Proxima Nova"/>
                <a:sym typeface="Proxima Nova"/>
              </a:rPr>
              <a:t>NATURAL ENVIRONMENT TRAINING</a:t>
            </a:r>
            <a:endParaRPr sz="2800" u="sng" cap="none" dirty="0">
              <a:solidFill>
                <a:srgbClr val="1E64C8"/>
              </a:solidFill>
              <a:latin typeface="Proxima Nova"/>
              <a:ea typeface="Proxima Nova"/>
              <a:cs typeface="Proxima Nova"/>
              <a:sym typeface="Proxima Nova"/>
            </a:endParaRPr>
          </a:p>
        </p:txBody>
      </p:sp>
      <p:sp>
        <p:nvSpPr>
          <p:cNvPr id="639" name="Google Shape;639;p71"/>
          <p:cNvSpPr/>
          <p:nvPr/>
        </p:nvSpPr>
        <p:spPr>
          <a:xfrm>
            <a:off x="74693" y="2106114"/>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a:solidFill>
                  <a:schemeClr val="dk1"/>
                </a:solidFill>
                <a:latin typeface="Proxima Nova"/>
                <a:ea typeface="Proxima Nova"/>
                <a:cs typeface="Proxima Nova"/>
                <a:sym typeface="Proxima Nova"/>
              </a:rPr>
              <a:t>Hunger</a:t>
            </a:r>
            <a:endParaRPr sz="2500">
              <a:solidFill>
                <a:schemeClr val="dk1"/>
              </a:solidFill>
              <a:latin typeface="Proxima Nova"/>
              <a:ea typeface="Proxima Nova"/>
              <a:cs typeface="Proxima Nova"/>
              <a:sym typeface="Proxima Nova"/>
            </a:endParaRPr>
          </a:p>
        </p:txBody>
      </p:sp>
      <p:sp>
        <p:nvSpPr>
          <p:cNvPr id="640" name="Google Shape;640;p71"/>
          <p:cNvSpPr/>
          <p:nvPr/>
        </p:nvSpPr>
        <p:spPr>
          <a:xfrm>
            <a:off x="74693" y="1140726"/>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Sd</a:t>
            </a:r>
            <a:endParaRPr sz="2500" b="1">
              <a:solidFill>
                <a:schemeClr val="dk1"/>
              </a:solidFill>
              <a:latin typeface="Proxima Nova"/>
              <a:ea typeface="Proxima Nova"/>
              <a:cs typeface="Proxima Nova"/>
              <a:sym typeface="Proxima Nova"/>
            </a:endParaRPr>
          </a:p>
        </p:txBody>
      </p:sp>
      <p:sp>
        <p:nvSpPr>
          <p:cNvPr id="641" name="Google Shape;641;p71"/>
          <p:cNvSpPr/>
          <p:nvPr/>
        </p:nvSpPr>
        <p:spPr>
          <a:xfrm>
            <a:off x="4616611" y="1136803"/>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R</a:t>
            </a:r>
            <a:endParaRPr sz="2500" b="1">
              <a:solidFill>
                <a:schemeClr val="dk1"/>
              </a:solidFill>
              <a:latin typeface="Proxima Nova"/>
              <a:ea typeface="Proxima Nova"/>
              <a:cs typeface="Proxima Nova"/>
              <a:sym typeface="Proxima Nova"/>
            </a:endParaRPr>
          </a:p>
        </p:txBody>
      </p:sp>
      <p:pic>
        <p:nvPicPr>
          <p:cNvPr id="642" name="Google Shape;642;p71" descr="mage result for cookie"/>
          <p:cNvPicPr preferRelativeResize="0"/>
          <p:nvPr/>
        </p:nvPicPr>
        <p:blipFill rotWithShape="1">
          <a:blip r:embed="rId4">
            <a:alphaModFix/>
          </a:blip>
          <a:srcRect/>
          <a:stretch/>
        </p:blipFill>
        <p:spPr>
          <a:xfrm>
            <a:off x="6566387" y="2106114"/>
            <a:ext cx="1716096" cy="1487283"/>
          </a:xfrm>
          <a:prstGeom prst="rect">
            <a:avLst/>
          </a:prstGeom>
          <a:noFill/>
          <a:ln>
            <a:noFill/>
          </a:ln>
        </p:spPr>
      </p:pic>
      <p:sp>
        <p:nvSpPr>
          <p:cNvPr id="643" name="Google Shape;643;p71"/>
          <p:cNvSpPr/>
          <p:nvPr/>
        </p:nvSpPr>
        <p:spPr>
          <a:xfrm>
            <a:off x="6431438" y="1140726"/>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Sr</a:t>
            </a:r>
            <a:endParaRPr sz="2500" b="1">
              <a:solidFill>
                <a:schemeClr val="dk1"/>
              </a:solidFill>
              <a:latin typeface="Proxima Nova"/>
              <a:ea typeface="Proxima Nova"/>
              <a:cs typeface="Proxima Nova"/>
              <a:sym typeface="Proxima Nova"/>
            </a:endParaRPr>
          </a:p>
        </p:txBody>
      </p:sp>
      <p:cxnSp>
        <p:nvCxnSpPr>
          <p:cNvPr id="644" name="Google Shape;644;p71"/>
          <p:cNvCxnSpPr/>
          <p:nvPr/>
        </p:nvCxnSpPr>
        <p:spPr>
          <a:xfrm rot="10800000" flipH="1">
            <a:off x="6000982" y="1404215"/>
            <a:ext cx="603192" cy="1244"/>
          </a:xfrm>
          <a:prstGeom prst="straightConnector1">
            <a:avLst/>
          </a:prstGeom>
          <a:noFill/>
          <a:ln w="38100" cap="flat" cmpd="sng">
            <a:solidFill>
              <a:srgbClr val="FF0000"/>
            </a:solidFill>
            <a:prstDash val="solid"/>
            <a:miter lim="800000"/>
            <a:headEnd type="none" w="sm" len="sm"/>
            <a:tailEnd type="triangle" w="med" len="med"/>
          </a:ln>
        </p:spPr>
      </p:cxnSp>
      <p:sp>
        <p:nvSpPr>
          <p:cNvPr id="645" name="Google Shape;645;p71"/>
          <p:cNvSpPr/>
          <p:nvPr/>
        </p:nvSpPr>
        <p:spPr>
          <a:xfrm>
            <a:off x="2201366" y="1140726"/>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Prompt</a:t>
            </a:r>
            <a:endParaRPr sz="2500" b="1">
              <a:solidFill>
                <a:schemeClr val="dk1"/>
              </a:solidFill>
              <a:latin typeface="Proxima Nova"/>
              <a:ea typeface="Proxima Nova"/>
              <a:cs typeface="Proxima Nova"/>
              <a:sym typeface="Proxima Nova"/>
            </a:endParaRPr>
          </a:p>
        </p:txBody>
      </p:sp>
      <p:sp>
        <p:nvSpPr>
          <p:cNvPr id="646" name="Google Shape;646;p71"/>
          <p:cNvSpPr/>
          <p:nvPr/>
        </p:nvSpPr>
        <p:spPr>
          <a:xfrm>
            <a:off x="2201366" y="2106114"/>
            <a:ext cx="1719572" cy="69790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Make sign for ‘eat’</a:t>
            </a:r>
            <a:endParaRPr sz="1900">
              <a:solidFill>
                <a:schemeClr val="dk1"/>
              </a:solidFill>
              <a:latin typeface="Proxima Nova"/>
              <a:ea typeface="Proxima Nova"/>
              <a:cs typeface="Proxima Nova"/>
              <a:sym typeface="Proxima Nova"/>
            </a:endParaRPr>
          </a:p>
        </p:txBody>
      </p:sp>
      <p:cxnSp>
        <p:nvCxnSpPr>
          <p:cNvPr id="647" name="Google Shape;647;p71"/>
          <p:cNvCxnSpPr/>
          <p:nvPr/>
        </p:nvCxnSpPr>
        <p:spPr>
          <a:xfrm rot="10800000" flipH="1">
            <a:off x="1598174" y="1404215"/>
            <a:ext cx="603192" cy="1244"/>
          </a:xfrm>
          <a:prstGeom prst="straightConnector1">
            <a:avLst/>
          </a:prstGeom>
          <a:noFill/>
          <a:ln w="38100" cap="flat" cmpd="sng">
            <a:solidFill>
              <a:srgbClr val="FF0000"/>
            </a:solidFill>
            <a:prstDash val="solid"/>
            <a:miter lim="800000"/>
            <a:headEnd type="none" w="sm" len="sm"/>
            <a:tailEnd type="triangle" w="med" len="med"/>
          </a:ln>
        </p:spPr>
      </p:cxnSp>
      <p:cxnSp>
        <p:nvCxnSpPr>
          <p:cNvPr id="648" name="Google Shape;648;p71"/>
          <p:cNvCxnSpPr/>
          <p:nvPr/>
        </p:nvCxnSpPr>
        <p:spPr>
          <a:xfrm rot="10800000" flipH="1">
            <a:off x="4219760" y="1404215"/>
            <a:ext cx="603192" cy="1244"/>
          </a:xfrm>
          <a:prstGeom prst="straightConnector1">
            <a:avLst/>
          </a:prstGeom>
          <a:noFill/>
          <a:ln w="38100" cap="flat" cmpd="sng">
            <a:solidFill>
              <a:srgbClr val="FF0000"/>
            </a:solidFill>
            <a:prstDash val="solid"/>
            <a:miter lim="800000"/>
            <a:headEnd type="none" w="sm" len="sm"/>
            <a:tailEnd type="triangle" w="med" len="med"/>
          </a:ln>
        </p:spPr>
      </p:cxnSp>
      <p:pic>
        <p:nvPicPr>
          <p:cNvPr id="649" name="Google Shape;649;p71" descr="elated image"/>
          <p:cNvPicPr preferRelativeResize="0"/>
          <p:nvPr/>
        </p:nvPicPr>
        <p:blipFill rotWithShape="1">
          <a:blip r:embed="rId3">
            <a:alphaModFix/>
          </a:blip>
          <a:srcRect l="32819" t="1396" r="36375" b="-1396"/>
          <a:stretch/>
        </p:blipFill>
        <p:spPr>
          <a:xfrm>
            <a:off x="4187399" y="3292312"/>
            <a:ext cx="824042" cy="1771366"/>
          </a:xfrm>
          <a:prstGeom prst="rect">
            <a:avLst/>
          </a:prstGeom>
          <a:noFill/>
          <a:ln>
            <a:noFill/>
          </a:ln>
        </p:spPr>
      </p:pic>
      <p:pic>
        <p:nvPicPr>
          <p:cNvPr id="650" name="Google Shape;650;p71" descr="elated image"/>
          <p:cNvPicPr preferRelativeResize="0"/>
          <p:nvPr/>
        </p:nvPicPr>
        <p:blipFill rotWithShape="1">
          <a:blip r:embed="rId3">
            <a:alphaModFix/>
          </a:blip>
          <a:srcRect l="67487" t="697" r="1708" b="-697"/>
          <a:stretch/>
        </p:blipFill>
        <p:spPr>
          <a:xfrm>
            <a:off x="5793837" y="3292311"/>
            <a:ext cx="824042" cy="17713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57" name="Google Shape;657;p72"/>
          <p:cNvPicPr preferRelativeResize="0"/>
          <p:nvPr/>
        </p:nvPicPr>
        <p:blipFill rotWithShape="1">
          <a:blip r:embed="rId3">
            <a:alphaModFix/>
          </a:blip>
          <a:srcRect/>
          <a:stretch/>
        </p:blipFill>
        <p:spPr>
          <a:xfrm>
            <a:off x="1505045" y="424504"/>
            <a:ext cx="6395889" cy="4393406"/>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9949" y="685800"/>
            <a:ext cx="4813763" cy="3700462"/>
          </a:xfrm>
          <a:prstGeom prst="rect">
            <a:avLst/>
          </a:prstGeom>
        </p:spPr>
      </p:pic>
    </p:spTree>
    <p:extLst>
      <p:ext uri="{BB962C8B-B14F-4D97-AF65-F5344CB8AC3E}">
        <p14:creationId xmlns:p14="http://schemas.microsoft.com/office/powerpoint/2010/main" val="34938904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 name="Rectangle 2"/>
          <p:cNvSpPr/>
          <p:nvPr/>
        </p:nvSpPr>
        <p:spPr>
          <a:xfrm>
            <a:off x="552450" y="2252990"/>
            <a:ext cx="8134350" cy="523220"/>
          </a:xfrm>
          <a:prstGeom prst="rect">
            <a:avLst/>
          </a:prstGeom>
        </p:spPr>
        <p:txBody>
          <a:bodyPr wrap="square">
            <a:spAutoFit/>
          </a:bodyPr>
          <a:lstStyle/>
          <a:p>
            <a:r>
              <a:rPr lang="nl-BE" sz="2800" dirty="0"/>
              <a:t>https://www.youtube.com/watch?v=0IbgxtdmSXE</a:t>
            </a:r>
          </a:p>
        </p:txBody>
      </p:sp>
    </p:spTree>
    <p:extLst>
      <p:ext uri="{BB962C8B-B14F-4D97-AF65-F5344CB8AC3E}">
        <p14:creationId xmlns:p14="http://schemas.microsoft.com/office/powerpoint/2010/main" val="42843739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single question mark in a thought bubble is against a solid yellow background, representing the most important question to ask for a successful Agile transformation. For leaders during an Agile transformation, the question of why the organization is going Agile is vital. Without this compelling reason for change, the transformation runs the risk of losing steam and fa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59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8"/>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5" name="Google Shape;255;p48"/>
          <p:cNvSpPr txBox="1"/>
          <p:nvPr/>
        </p:nvSpPr>
        <p:spPr>
          <a:xfrm>
            <a:off x="197768" y="2179733"/>
            <a:ext cx="8820600" cy="61800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500">
                <a:solidFill>
                  <a:schemeClr val="lt1"/>
                </a:solidFill>
                <a:latin typeface="Proxima Nova"/>
                <a:ea typeface="Proxima Nova"/>
                <a:cs typeface="Proxima Nova"/>
                <a:sym typeface="Proxima Nova"/>
              </a:rPr>
              <a:t>Is Learning Psychology Actually </a:t>
            </a:r>
            <a:r>
              <a:rPr lang="en" sz="3500" b="1">
                <a:solidFill>
                  <a:srgbClr val="FFFF00"/>
                </a:solidFill>
                <a:latin typeface="Proxima Nova"/>
                <a:ea typeface="Proxima Nova"/>
                <a:cs typeface="Proxima Nova"/>
                <a:sym typeface="Proxima Nova"/>
              </a:rPr>
              <a:t>Useful</a:t>
            </a:r>
            <a:r>
              <a:rPr lang="en" sz="3500">
                <a:solidFill>
                  <a:schemeClr val="lt1"/>
                </a:solidFill>
                <a:latin typeface="Proxima Nova"/>
                <a:ea typeface="Proxima Nova"/>
                <a:cs typeface="Proxima Nova"/>
                <a:sym typeface="Proxima Nova"/>
              </a:rPr>
              <a:t>?</a:t>
            </a:r>
            <a:endParaRPr sz="3500" b="1">
              <a:solidFill>
                <a:schemeClr val="lt1"/>
              </a:solidFill>
              <a:latin typeface="Proxima Nova"/>
              <a:ea typeface="Proxima Nova"/>
              <a:cs typeface="Proxima Nova"/>
              <a:sym typeface="Proxima Nova"/>
            </a:endParaRPr>
          </a:p>
        </p:txBody>
      </p:sp>
      <p:sp>
        <p:nvSpPr>
          <p:cNvPr id="256" name="Google Shape;256;p48"/>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4751226"/>
          </a:xfrm>
          <a:prstGeom prst="rect">
            <a:avLst/>
          </a:prstGeom>
          <a:noFill/>
          <a:ln>
            <a:noFill/>
          </a:ln>
        </p:spPr>
        <p:txBody>
          <a:bodyPr spcFirstLastPara="1" wrap="square" lIns="48225" tIns="24100" rIns="48225" bIns="24100" anchor="t" anchorCtr="0">
            <a:noAutofit/>
          </a:bodyPr>
          <a:lstStyle/>
          <a:p>
            <a:pPr marL="6350" lvl="0">
              <a:lnSpc>
                <a:spcPct val="120000"/>
              </a:lnSpc>
              <a:buClr>
                <a:schemeClr val="dk1"/>
              </a:buClr>
              <a:buSzPts val="2100"/>
            </a:pPr>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&amp; counts the cars on the road. Mother tries to comfort him. But this causes him to self-injure even more. So she takes him for a second walk. The self-injury stops. </a:t>
            </a:r>
          </a:p>
          <a:p>
            <a:pPr marL="304800" marR="0" lvl="0" indent="-298450" algn="l" rtl="0">
              <a:lnSpc>
                <a:spcPct val="120000"/>
              </a:lnSpc>
              <a:spcBef>
                <a:spcPts val="0"/>
              </a:spcBef>
              <a:spcAft>
                <a:spcPts val="0"/>
              </a:spcAft>
              <a:buClr>
                <a:schemeClr val="dk1"/>
              </a:buClr>
              <a:buSzPts val="2100"/>
              <a:buFont typeface="Proxima Nova"/>
              <a:buChar char="•"/>
            </a:pPr>
            <a:endParaRPr lang="en-US" sz="2100" dirty="0">
              <a:solidFill>
                <a:schemeClr val="dk1"/>
              </a:solidFill>
              <a:latin typeface="Proxima Nova"/>
              <a:ea typeface="Proxima Nova"/>
              <a:cs typeface="Proxima Nova"/>
              <a:sym typeface="Proxima Nova"/>
            </a:endParaRPr>
          </a:p>
          <a:p>
            <a:pPr marL="304800" marR="0" lvl="0" indent="-298450" algn="l" rtl="0">
              <a:lnSpc>
                <a:spcPct val="120000"/>
              </a:lnSpc>
              <a:spcBef>
                <a:spcPts val="0"/>
              </a:spcBef>
              <a:spcAft>
                <a:spcPts val="0"/>
              </a:spcAft>
              <a:buClr>
                <a:schemeClr val="dk1"/>
              </a:buClr>
              <a:buSzPts val="2100"/>
              <a:buFont typeface="Proxima Nova"/>
              <a:buChar char="•"/>
            </a:pPr>
            <a:r>
              <a:rPr lang="en-US" sz="1800" b="1" dirty="0">
                <a:solidFill>
                  <a:schemeClr val="dk1"/>
                </a:solidFill>
                <a:latin typeface="Proxima Nova"/>
                <a:ea typeface="Proxima Nova"/>
                <a:cs typeface="Proxima Nova"/>
                <a:sym typeface="Proxima Nova"/>
              </a:rPr>
              <a:t>Task</a:t>
            </a:r>
            <a:r>
              <a:rPr lang="en-US" sz="1800" dirty="0">
                <a:solidFill>
                  <a:schemeClr val="dk1"/>
                </a:solidFill>
                <a:latin typeface="Proxima Nova"/>
                <a:ea typeface="Proxima Nova"/>
                <a:cs typeface="Proxima Nova"/>
                <a:sym typeface="Proxima Nova"/>
              </a:rPr>
              <a:t>: Let’s attempt a descriptive (functional) analysis of this situation. </a:t>
            </a:r>
          </a:p>
          <a:p>
            <a:pPr marL="6350" marR="0" lvl="0" algn="l" rtl="0">
              <a:lnSpc>
                <a:spcPct val="120000"/>
              </a:lnSpc>
              <a:spcBef>
                <a:spcPts val="0"/>
              </a:spcBef>
              <a:spcAft>
                <a:spcPts val="0"/>
              </a:spcAft>
              <a:buClr>
                <a:schemeClr val="dk1"/>
              </a:buClr>
              <a:buSzPts val="2100"/>
            </a:pPr>
            <a:endParaRPr lang="en-US" sz="18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1130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4" name="Google Shape;619;p69"/>
          <p:cNvSpPr txBox="1"/>
          <p:nvPr/>
        </p:nvSpPr>
        <p:spPr>
          <a:xfrm>
            <a:off x="197768" y="2451738"/>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a:solidFill>
                  <a:srgbClr val="FF0000"/>
                </a:solidFill>
                <a:latin typeface="Proxima Nova"/>
                <a:ea typeface="Proxima Nova"/>
                <a:cs typeface="Proxima Nova"/>
                <a:sym typeface="Proxima Nova"/>
              </a:rPr>
              <a:t>Q1: What is the MAIN behavior we want to change? </a:t>
            </a:r>
          </a:p>
          <a:p>
            <a:pPr marL="6350" marR="0" lvl="0" algn="l" rtl="0">
              <a:lnSpc>
                <a:spcPct val="120000"/>
              </a:lnSpc>
              <a:spcBef>
                <a:spcPts val="0"/>
              </a:spcBef>
              <a:spcAft>
                <a:spcPts val="0"/>
              </a:spcAft>
              <a:buClr>
                <a:schemeClr val="dk1"/>
              </a:buClr>
              <a:buSzPts val="2100"/>
            </a:pPr>
            <a:r>
              <a:rPr lang="en-US" sz="2100" b="1" dirty="0">
                <a:solidFill>
                  <a:schemeClr val="dk1"/>
                </a:solidFill>
                <a:latin typeface="Proxima Nova"/>
                <a:ea typeface="Proxima Nova"/>
                <a:cs typeface="Proxima Nova"/>
                <a:sym typeface="Proxima Nova"/>
              </a:rPr>
              <a:t>	</a:t>
            </a:r>
            <a:r>
              <a:rPr lang="en-US" sz="2100" dirty="0">
                <a:solidFill>
                  <a:schemeClr val="dk1"/>
                </a:solidFill>
                <a:latin typeface="Proxima Nova"/>
                <a:ea typeface="Proxima Nova"/>
                <a:cs typeface="Proxima Nova"/>
                <a:sym typeface="Proxima Nova"/>
              </a:rPr>
              <a:t>a. Taking the boy for a walk </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b. Self-injury behaviors</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c. Mother comforting her son when he hurts himself</a:t>
            </a:r>
          </a:p>
          <a:p>
            <a:pPr marL="6350" lvl="4">
              <a:lnSpc>
                <a:spcPct val="120000"/>
              </a:lnSpc>
              <a:buClr>
                <a:schemeClr val="dk1"/>
              </a:buClr>
              <a:buSzPts val="2100"/>
            </a:pPr>
            <a:r>
              <a:rPr lang="en-US" sz="2100" dirty="0">
                <a:solidFill>
                  <a:schemeClr val="dk1"/>
                </a:solidFill>
                <a:latin typeface="Proxima Nova"/>
                <a:ea typeface="Proxima Nova"/>
                <a:cs typeface="Proxima Nova"/>
                <a:sym typeface="Proxima Nova"/>
              </a:rPr>
              <a:t>	d. The boy crying     </a:t>
            </a:r>
          </a:p>
        </p:txBody>
      </p:sp>
    </p:spTree>
    <p:extLst>
      <p:ext uri="{BB962C8B-B14F-4D97-AF65-F5344CB8AC3E}">
        <p14:creationId xmlns:p14="http://schemas.microsoft.com/office/powerpoint/2010/main" val="128165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1" name="Google Shape;619;p69"/>
          <p:cNvSpPr txBox="1"/>
          <p:nvPr/>
        </p:nvSpPr>
        <p:spPr>
          <a:xfrm>
            <a:off x="197768" y="2206870"/>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a:solidFill>
                  <a:srgbClr val="FF0000"/>
                </a:solidFill>
                <a:latin typeface="Proxima Nova"/>
                <a:ea typeface="Proxima Nova"/>
                <a:cs typeface="Proxima Nova"/>
                <a:sym typeface="Proxima Nova"/>
              </a:rPr>
              <a:t>Question 2: What is functioning as an </a:t>
            </a:r>
            <a:r>
              <a:rPr lang="en-US" sz="2100" b="1" dirty="0" err="1">
                <a:solidFill>
                  <a:srgbClr val="FF0000"/>
                </a:solidFill>
                <a:latin typeface="Proxima Nova"/>
                <a:ea typeface="Proxima Nova"/>
                <a:cs typeface="Proxima Nova"/>
                <a:sym typeface="Proxima Nova"/>
              </a:rPr>
              <a:t>Sd</a:t>
            </a:r>
            <a:r>
              <a:rPr lang="en-US" sz="2100" b="1" dirty="0">
                <a:solidFill>
                  <a:srgbClr val="FF0000"/>
                </a:solidFill>
                <a:latin typeface="Proxima Nova"/>
                <a:ea typeface="Proxima Nova"/>
                <a:cs typeface="Proxima Nova"/>
                <a:sym typeface="Proxima Nova"/>
              </a:rPr>
              <a:t> for self-injury here?</a:t>
            </a:r>
            <a:r>
              <a:rPr lang="en-US" sz="2100" b="1" dirty="0">
                <a:solidFill>
                  <a:schemeClr val="dk1"/>
                </a:solidFill>
                <a:latin typeface="Proxima Nova"/>
                <a:ea typeface="Proxima Nova"/>
                <a:cs typeface="Proxima Nova"/>
                <a:sym typeface="Proxima Nova"/>
              </a:rPr>
              <a:t> </a:t>
            </a:r>
          </a:p>
          <a:p>
            <a:pPr marL="6350" lvl="3">
              <a:lnSpc>
                <a:spcPct val="120000"/>
              </a:lnSpc>
              <a:buClr>
                <a:schemeClr val="dk1"/>
              </a:buClr>
              <a:buSzPts val="2100"/>
            </a:pPr>
            <a:r>
              <a:rPr lang="en-US" sz="2100" dirty="0">
                <a:solidFill>
                  <a:schemeClr val="dk1"/>
                </a:solidFill>
                <a:latin typeface="Proxima Nova"/>
                <a:ea typeface="Proxima Nova"/>
                <a:cs typeface="Proxima Nova"/>
                <a:sym typeface="Proxima Nova"/>
              </a:rPr>
              <a:t>	a. Mother</a:t>
            </a:r>
          </a:p>
          <a:p>
            <a:pPr marL="6350" lvl="3">
              <a:lnSpc>
                <a:spcPct val="120000"/>
              </a:lnSpc>
              <a:buClr>
                <a:schemeClr val="dk1"/>
              </a:buClr>
              <a:buSzPts val="2100"/>
            </a:pPr>
            <a:r>
              <a:rPr lang="en-US" sz="2100" dirty="0">
                <a:solidFill>
                  <a:schemeClr val="dk1"/>
                </a:solidFill>
                <a:latin typeface="Proxima Nova"/>
                <a:ea typeface="Proxima Nova"/>
                <a:cs typeface="Proxima Nova"/>
                <a:sym typeface="Proxima Nova"/>
              </a:rPr>
              <a:t>	b. Father</a:t>
            </a:r>
          </a:p>
          <a:p>
            <a:pPr marL="6350" lvl="4">
              <a:lnSpc>
                <a:spcPct val="120000"/>
              </a:lnSpc>
              <a:buClr>
                <a:schemeClr val="dk1"/>
              </a:buClr>
              <a:buSzPts val="2100"/>
            </a:pPr>
            <a:r>
              <a:rPr lang="en-US" sz="2100" dirty="0">
                <a:solidFill>
                  <a:schemeClr val="dk1"/>
                </a:solidFill>
                <a:latin typeface="Proxima Nova"/>
                <a:ea typeface="Proxima Nova"/>
                <a:cs typeface="Proxima Nova"/>
                <a:sym typeface="Proxima Nova"/>
              </a:rPr>
              <a:t>	c. Going for the first walk</a:t>
            </a:r>
          </a:p>
          <a:p>
            <a:pPr marL="6350" lvl="4">
              <a:lnSpc>
                <a:spcPct val="120000"/>
              </a:lnSpc>
              <a:buClr>
                <a:schemeClr val="dk1"/>
              </a:buClr>
              <a:buSzPts val="2100"/>
            </a:pPr>
            <a:r>
              <a:rPr lang="en-US" sz="2100" dirty="0">
                <a:solidFill>
                  <a:schemeClr val="dk1"/>
                </a:solidFill>
                <a:latin typeface="Proxima Nova"/>
                <a:ea typeface="Proxima Nova"/>
                <a:cs typeface="Proxima Nova"/>
                <a:sym typeface="Proxima Nova"/>
              </a:rPr>
              <a:t>	d. Crying</a:t>
            </a:r>
          </a:p>
        </p:txBody>
      </p:sp>
    </p:spTree>
    <p:extLst>
      <p:ext uri="{BB962C8B-B14F-4D97-AF65-F5344CB8AC3E}">
        <p14:creationId xmlns:p14="http://schemas.microsoft.com/office/powerpoint/2010/main" val="207396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3" name="Google Shape;619;p69"/>
          <p:cNvSpPr txBox="1"/>
          <p:nvPr/>
        </p:nvSpPr>
        <p:spPr>
          <a:xfrm>
            <a:off x="197768" y="2451738"/>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a:solidFill>
                  <a:srgbClr val="FF0000"/>
                </a:solidFill>
                <a:latin typeface="Proxima Nova"/>
                <a:ea typeface="Proxima Nova"/>
                <a:cs typeface="Proxima Nova"/>
                <a:sym typeface="Proxima Nova"/>
              </a:rPr>
              <a:t>Question 3: What seems to be reinforcing self-injury in this context?</a:t>
            </a:r>
            <a:r>
              <a:rPr lang="en-US" sz="2100" dirty="0">
                <a:solidFill>
                  <a:schemeClr val="dk1"/>
                </a:solidFill>
                <a:latin typeface="Proxima Nova"/>
                <a:ea typeface="Proxima Nova"/>
                <a:cs typeface="Proxima Nova"/>
                <a:sym typeface="Proxima Nova"/>
              </a:rPr>
              <a:t> </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a. Mere presence of the Mother</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b. Attempts to comfort him</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c. Counting cars when on a walk</a:t>
            </a:r>
          </a:p>
          <a:p>
            <a:pPr marL="6350" lvl="4">
              <a:lnSpc>
                <a:spcPct val="120000"/>
              </a:lnSpc>
              <a:buClr>
                <a:schemeClr val="dk1"/>
              </a:buClr>
              <a:buSzPts val="2100"/>
            </a:pPr>
            <a:r>
              <a:rPr lang="en-US" sz="2100" dirty="0">
                <a:solidFill>
                  <a:schemeClr val="dk1"/>
                </a:solidFill>
                <a:latin typeface="Proxima Nova"/>
                <a:ea typeface="Proxima Nova"/>
                <a:cs typeface="Proxima Nova"/>
                <a:sym typeface="Proxima Nova"/>
              </a:rPr>
              <a:t>	d.  Exercise that comes with walking</a:t>
            </a:r>
          </a:p>
        </p:txBody>
      </p:sp>
    </p:spTree>
    <p:extLst>
      <p:ext uri="{BB962C8B-B14F-4D97-AF65-F5344CB8AC3E}">
        <p14:creationId xmlns:p14="http://schemas.microsoft.com/office/powerpoint/2010/main" val="3028574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a:solidFill>
                  <a:schemeClr val="dk1"/>
                </a:solidFill>
                <a:latin typeface="Proxima Nova"/>
                <a:ea typeface="Proxima Nova"/>
                <a:cs typeface="Proxima Nova"/>
                <a:sym typeface="Proxima Nova"/>
              </a:rPr>
              <a:t>Problem: </a:t>
            </a:r>
            <a:r>
              <a:rPr lang="en-US" sz="1800" dirty="0">
                <a:solidFill>
                  <a:schemeClr val="dk1"/>
                </a:solidFill>
                <a:latin typeface="Proxima Nova"/>
                <a:ea typeface="Proxima Nova"/>
                <a:cs typeface="Proxima Nova"/>
                <a:sym typeface="Proxima Nova"/>
              </a:rPr>
              <a:t>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2" name="Google Shape;619;p69"/>
          <p:cNvSpPr txBox="1"/>
          <p:nvPr/>
        </p:nvSpPr>
        <p:spPr>
          <a:xfrm>
            <a:off x="197768" y="2451738"/>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a:solidFill>
                  <a:srgbClr val="FF0000"/>
                </a:solidFill>
                <a:latin typeface="Proxima Nova"/>
                <a:ea typeface="Proxima Nova"/>
                <a:cs typeface="Proxima Nova"/>
                <a:sym typeface="Proxima Nova"/>
              </a:rPr>
              <a:t>Question 4: What is an appropriate intervention in this context? </a:t>
            </a:r>
          </a:p>
          <a:p>
            <a:pPr marL="6350" marR="0" lvl="0" algn="l" rtl="0">
              <a:lnSpc>
                <a:spcPct val="120000"/>
              </a:lnSpc>
              <a:spcBef>
                <a:spcPts val="0"/>
              </a:spcBef>
              <a:spcAft>
                <a:spcPts val="0"/>
              </a:spcAft>
              <a:buClr>
                <a:schemeClr val="dk1"/>
              </a:buClr>
              <a:buSzPts val="2100"/>
            </a:pPr>
            <a:r>
              <a:rPr lang="en-US" sz="2100" b="1" dirty="0">
                <a:solidFill>
                  <a:schemeClr val="dk1"/>
                </a:solidFill>
                <a:latin typeface="Proxima Nova"/>
                <a:ea typeface="Proxima Nova"/>
                <a:cs typeface="Proxima Nova"/>
                <a:sym typeface="Proxima Nova"/>
              </a:rPr>
              <a:t>	</a:t>
            </a:r>
            <a:r>
              <a:rPr lang="en-US" sz="2100" dirty="0">
                <a:solidFill>
                  <a:schemeClr val="dk1"/>
                </a:solidFill>
                <a:latin typeface="Proxima Nova"/>
                <a:ea typeface="Proxima Nova"/>
                <a:cs typeface="Proxima Nova"/>
                <a:sym typeface="Proxima Nova"/>
              </a:rPr>
              <a:t>a. Ignoring self-injury (i.e., putting it into extinction) is enough</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b. DRO (e.g., providing access to a counting game at home)</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c. Going on a second walk</a:t>
            </a:r>
          </a:p>
          <a:p>
            <a:pPr marL="6350" lvl="4">
              <a:lnSpc>
                <a:spcPct val="120000"/>
              </a:lnSpc>
              <a:buClr>
                <a:schemeClr val="dk1"/>
              </a:buClr>
              <a:buSzPts val="2100"/>
            </a:pPr>
            <a:r>
              <a:rPr lang="en-US" sz="2100" dirty="0">
                <a:solidFill>
                  <a:schemeClr val="dk1"/>
                </a:solidFill>
                <a:latin typeface="Proxima Nova"/>
                <a:ea typeface="Proxima Nova"/>
                <a:cs typeface="Proxima Nova"/>
                <a:sym typeface="Proxima Nova"/>
              </a:rPr>
              <a:t>	d.  Having the father shout at the child until he stops crying</a:t>
            </a:r>
          </a:p>
        </p:txBody>
      </p:sp>
    </p:spTree>
    <p:extLst>
      <p:ext uri="{BB962C8B-B14F-4D97-AF65-F5344CB8AC3E}">
        <p14:creationId xmlns:p14="http://schemas.microsoft.com/office/powerpoint/2010/main" val="1390499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4" name="Google Shape;619;p69"/>
          <p:cNvSpPr txBox="1"/>
          <p:nvPr/>
        </p:nvSpPr>
        <p:spPr>
          <a:xfrm>
            <a:off x="197768" y="2451738"/>
            <a:ext cx="8643163" cy="207645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a:solidFill>
                  <a:srgbClr val="FF0000"/>
                </a:solidFill>
                <a:latin typeface="Proxima Nova"/>
                <a:ea typeface="Proxima Nova"/>
                <a:cs typeface="Proxima Nova"/>
                <a:sym typeface="Proxima Nova"/>
              </a:rPr>
              <a:t>Question 5: How could we best test if the intervention was successful? </a:t>
            </a:r>
          </a:p>
          <a:p>
            <a:pPr marL="6350" marR="0" lvl="0" algn="l" rtl="0">
              <a:lnSpc>
                <a:spcPct val="120000"/>
              </a:lnSpc>
              <a:spcBef>
                <a:spcPts val="0"/>
              </a:spcBef>
              <a:spcAft>
                <a:spcPts val="0"/>
              </a:spcAft>
              <a:buClr>
                <a:schemeClr val="dk1"/>
              </a:buClr>
              <a:buSzPts val="2100"/>
            </a:pPr>
            <a:r>
              <a:rPr lang="en-US" sz="2100" b="1" dirty="0">
                <a:solidFill>
                  <a:schemeClr val="dk1"/>
                </a:solidFill>
                <a:latin typeface="Proxima Nova"/>
                <a:ea typeface="Proxima Nova"/>
                <a:cs typeface="Proxima Nova"/>
                <a:sym typeface="Proxima Nova"/>
              </a:rPr>
              <a:t>	</a:t>
            </a:r>
            <a:r>
              <a:rPr lang="en-US" sz="2100" dirty="0">
                <a:solidFill>
                  <a:schemeClr val="dk1"/>
                </a:solidFill>
                <a:latin typeface="Proxima Nova"/>
                <a:ea typeface="Proxima Nova"/>
                <a:cs typeface="Proxima Nova"/>
                <a:sym typeface="Proxima Nova"/>
              </a:rPr>
              <a:t>a. Use an A-B-A-B design </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b. Use a multiple baselines – across subjects design</a:t>
            </a:r>
          </a:p>
          <a:p>
            <a:pPr marL="6350" lvl="0">
              <a:lnSpc>
                <a:spcPct val="120000"/>
              </a:lnSpc>
              <a:buClr>
                <a:schemeClr val="dk1"/>
              </a:buClr>
              <a:buSzPts val="2100"/>
            </a:pPr>
            <a:r>
              <a:rPr lang="en-US" sz="2100" dirty="0">
                <a:solidFill>
                  <a:schemeClr val="dk1"/>
                </a:solidFill>
                <a:latin typeface="Proxima Nova"/>
                <a:ea typeface="Proxima Nova"/>
                <a:cs typeface="Proxima Nova"/>
                <a:sym typeface="Proxima Nova"/>
              </a:rPr>
              <a:t>	c. Use a multiple baselines – across situations design</a:t>
            </a:r>
          </a:p>
          <a:p>
            <a:pPr marL="6350" lvl="4">
              <a:lnSpc>
                <a:spcPct val="120000"/>
              </a:lnSpc>
              <a:buClr>
                <a:schemeClr val="dk1"/>
              </a:buClr>
              <a:buSzPts val="2100"/>
            </a:pPr>
            <a:r>
              <a:rPr lang="en-US" sz="2100" dirty="0">
                <a:solidFill>
                  <a:schemeClr val="dk1"/>
                </a:solidFill>
                <a:latin typeface="Proxima Nova"/>
                <a:ea typeface="Proxima Nova"/>
                <a:cs typeface="Proxima Nova"/>
                <a:sym typeface="Proxima Nova"/>
              </a:rPr>
              <a:t>	d. Use a multiple baselines – across behaviors design</a:t>
            </a:r>
          </a:p>
        </p:txBody>
      </p:sp>
    </p:spTree>
    <p:extLst>
      <p:ext uri="{BB962C8B-B14F-4D97-AF65-F5344CB8AC3E}">
        <p14:creationId xmlns:p14="http://schemas.microsoft.com/office/powerpoint/2010/main" val="15802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655"/>
        <p:cNvGrpSpPr/>
        <p:nvPr/>
      </p:nvGrpSpPr>
      <p:grpSpPr>
        <a:xfrm>
          <a:off x="0" y="0"/>
          <a:ext cx="0" cy="0"/>
          <a:chOff x="0" y="0"/>
          <a:chExt cx="0" cy="0"/>
        </a:xfrm>
      </p:grpSpPr>
      <p:sp>
        <p:nvSpPr>
          <p:cNvPr id="656" name="Google Shape;656;p7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619;p69"/>
          <p:cNvSpPr txBox="1"/>
          <p:nvPr/>
        </p:nvSpPr>
        <p:spPr>
          <a:xfrm>
            <a:off x="197768" y="209550"/>
            <a:ext cx="8643163" cy="2242188"/>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young boy with autism cries &amp; self-injures (biting, hitting). Only occurs when his mother is present and when he gets home from a walk (he wants to immediately go for another walk). When on the walk he enjoys the exercise, counts cars on the road, and avoids homework. Mother tries to comfort him. But this causes him to self-injure even more. So she takes him for a second walk. The self-injury stops. </a:t>
            </a:r>
          </a:p>
        </p:txBody>
      </p:sp>
      <p:sp>
        <p:nvSpPr>
          <p:cNvPr id="15" name="Google Shape;619;p69"/>
          <p:cNvSpPr txBox="1"/>
          <p:nvPr/>
        </p:nvSpPr>
        <p:spPr>
          <a:xfrm>
            <a:off x="197768" y="2206870"/>
            <a:ext cx="8643163" cy="2619130"/>
          </a:xfrm>
          <a:prstGeom prst="rect">
            <a:avLst/>
          </a:prstGeom>
          <a:noFill/>
          <a:ln>
            <a:noFill/>
          </a:ln>
        </p:spPr>
        <p:txBody>
          <a:bodyPr spcFirstLastPara="1" wrap="square" lIns="48225" tIns="24100" rIns="48225" bIns="24100" anchor="t" anchorCtr="0">
            <a:noAutofit/>
          </a:bodyPr>
          <a:lstStyle/>
          <a:p>
            <a:pPr marL="6350" marR="0" lvl="0" algn="l" rtl="0">
              <a:lnSpc>
                <a:spcPct val="120000"/>
              </a:lnSpc>
              <a:spcBef>
                <a:spcPts val="0"/>
              </a:spcBef>
              <a:spcAft>
                <a:spcPts val="0"/>
              </a:spcAft>
              <a:buClr>
                <a:schemeClr val="dk1"/>
              </a:buClr>
              <a:buSzPts val="2100"/>
            </a:pPr>
            <a:r>
              <a:rPr lang="en-US" sz="2100" b="1" dirty="0">
                <a:solidFill>
                  <a:srgbClr val="FF0000"/>
                </a:solidFill>
                <a:latin typeface="Proxima Nova"/>
                <a:ea typeface="Proxima Nova"/>
                <a:cs typeface="Proxima Nova"/>
                <a:sym typeface="Proxima Nova"/>
              </a:rPr>
              <a:t>Question 6: What is a major limitation of what we have just done?</a:t>
            </a:r>
          </a:p>
          <a:p>
            <a:pPr marL="6350" marR="0" lvl="0" algn="l" rtl="0">
              <a:lnSpc>
                <a:spcPct val="120000"/>
              </a:lnSpc>
              <a:spcBef>
                <a:spcPts val="0"/>
              </a:spcBef>
              <a:spcAft>
                <a:spcPts val="0"/>
              </a:spcAft>
              <a:buClr>
                <a:schemeClr val="dk1"/>
              </a:buClr>
              <a:buSzPts val="2100"/>
            </a:pPr>
            <a:r>
              <a:rPr lang="en-US" sz="2100" b="1" dirty="0">
                <a:solidFill>
                  <a:schemeClr val="dk1"/>
                </a:solidFill>
                <a:latin typeface="Proxima Nova"/>
                <a:ea typeface="Proxima Nova"/>
                <a:cs typeface="Proxima Nova"/>
                <a:sym typeface="Proxima Nova"/>
              </a:rPr>
              <a:t>	</a:t>
            </a:r>
            <a:r>
              <a:rPr lang="en-US" sz="2100" dirty="0">
                <a:solidFill>
                  <a:schemeClr val="dk1"/>
                </a:solidFill>
                <a:latin typeface="Proxima Nova"/>
                <a:ea typeface="Proxima Nova"/>
                <a:cs typeface="Proxima Nova"/>
                <a:sym typeface="Proxima Nova"/>
              </a:rPr>
              <a:t>a. Might be misleading (we don’t know if we are actually right) </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b. Might not be a very reliable measures of behavior and 	environment</a:t>
            </a:r>
          </a:p>
          <a:p>
            <a:pPr marL="6350" marR="0" lvl="0" algn="l" rtl="0">
              <a:lnSpc>
                <a:spcPct val="120000"/>
              </a:lnSpc>
              <a:spcBef>
                <a:spcPts val="0"/>
              </a:spcBef>
              <a:spcAft>
                <a:spcPts val="0"/>
              </a:spcAft>
              <a:buClr>
                <a:schemeClr val="dk1"/>
              </a:buClr>
              <a:buSzPts val="2100"/>
            </a:pPr>
            <a:r>
              <a:rPr lang="en-US" sz="2100" dirty="0">
                <a:solidFill>
                  <a:schemeClr val="dk1"/>
                </a:solidFill>
                <a:latin typeface="Proxima Nova"/>
                <a:ea typeface="Proxima Nova"/>
                <a:cs typeface="Proxima Nova"/>
                <a:sym typeface="Proxima Nova"/>
              </a:rPr>
              <a:t>	c. It is difficult and time consuming to perform</a:t>
            </a:r>
          </a:p>
          <a:p>
            <a:pPr marL="6350" lvl="4">
              <a:lnSpc>
                <a:spcPct val="120000"/>
              </a:lnSpc>
              <a:buClr>
                <a:schemeClr val="dk1"/>
              </a:buClr>
              <a:buSzPts val="2100"/>
            </a:pPr>
            <a:r>
              <a:rPr lang="en-US" sz="2100" dirty="0">
                <a:solidFill>
                  <a:schemeClr val="dk1"/>
                </a:solidFill>
                <a:latin typeface="Proxima Nova"/>
                <a:ea typeface="Proxima Nova"/>
                <a:cs typeface="Proxima Nova"/>
                <a:sym typeface="Proxima Nova"/>
              </a:rPr>
              <a:t>	d.  We still don’t understand the mechanisms of why it works</a:t>
            </a:r>
          </a:p>
        </p:txBody>
      </p:sp>
    </p:spTree>
    <p:extLst>
      <p:ext uri="{BB962C8B-B14F-4D97-AF65-F5344CB8AC3E}">
        <p14:creationId xmlns:p14="http://schemas.microsoft.com/office/powerpoint/2010/main" val="3839680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73" descr="Afbeeldingsresultaat voor mental health"/>
          <p:cNvPicPr preferRelativeResize="0"/>
          <p:nvPr/>
        </p:nvPicPr>
        <p:blipFill rotWithShape="1">
          <a:blip r:embed="rId3">
            <a:alphaModFix/>
          </a:blip>
          <a:srcRect/>
          <a:stretch/>
        </p:blipFill>
        <p:spPr>
          <a:xfrm>
            <a:off x="0" y="-18000"/>
            <a:ext cx="9144002" cy="5179500"/>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75"/>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77" name="Google Shape;677;p75" descr="Afbeeldingsresultaat voor suicide"/>
          <p:cNvPicPr preferRelativeResize="0"/>
          <p:nvPr/>
        </p:nvPicPr>
        <p:blipFill rotWithShape="1">
          <a:blip r:embed="rId3">
            <a:alphaModFix/>
          </a:blip>
          <a:srcRect/>
          <a:stretch/>
        </p:blipFill>
        <p:spPr>
          <a:xfrm>
            <a:off x="5989395" y="2227679"/>
            <a:ext cx="1557453" cy="886550"/>
          </a:xfrm>
          <a:prstGeom prst="rect">
            <a:avLst/>
          </a:prstGeom>
          <a:noFill/>
          <a:ln>
            <a:noFill/>
          </a:ln>
        </p:spPr>
      </p:pic>
      <p:pic>
        <p:nvPicPr>
          <p:cNvPr id="678" name="Google Shape;678;p75" descr="Afbeeldingsresultaat voor mental health"/>
          <p:cNvPicPr preferRelativeResize="0"/>
          <p:nvPr/>
        </p:nvPicPr>
        <p:blipFill rotWithShape="1">
          <a:blip r:embed="rId4">
            <a:alphaModFix/>
          </a:blip>
          <a:srcRect/>
          <a:stretch/>
        </p:blipFill>
        <p:spPr>
          <a:xfrm>
            <a:off x="5989395" y="3222222"/>
            <a:ext cx="1557453" cy="882253"/>
          </a:xfrm>
          <a:prstGeom prst="rect">
            <a:avLst/>
          </a:prstGeom>
          <a:noFill/>
          <a:ln>
            <a:noFill/>
          </a:ln>
        </p:spPr>
      </p:pic>
      <p:sp>
        <p:nvSpPr>
          <p:cNvPr id="679" name="Google Shape;679;p75"/>
          <p:cNvSpPr txBox="1"/>
          <p:nvPr/>
        </p:nvSpPr>
        <p:spPr>
          <a:xfrm>
            <a:off x="709209" y="1671656"/>
            <a:ext cx="2728421" cy="43534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Arial"/>
                <a:ea typeface="Arial"/>
                <a:cs typeface="Arial"/>
                <a:sym typeface="Arial"/>
              </a:rPr>
              <a:t>Regularities</a:t>
            </a:r>
            <a:endParaRPr sz="2100">
              <a:solidFill>
                <a:schemeClr val="dk1"/>
              </a:solidFill>
              <a:latin typeface="Arial"/>
              <a:ea typeface="Arial"/>
              <a:cs typeface="Arial"/>
              <a:sym typeface="Arial"/>
            </a:endParaRPr>
          </a:p>
        </p:txBody>
      </p:sp>
      <p:cxnSp>
        <p:nvCxnSpPr>
          <p:cNvPr id="680" name="Google Shape;680;p75"/>
          <p:cNvCxnSpPr/>
          <p:nvPr/>
        </p:nvCxnSpPr>
        <p:spPr>
          <a:xfrm>
            <a:off x="3394135" y="1863947"/>
            <a:ext cx="1789336" cy="25379"/>
          </a:xfrm>
          <a:prstGeom prst="straightConnector1">
            <a:avLst/>
          </a:prstGeom>
          <a:noFill/>
          <a:ln w="69850" cap="flat" cmpd="sng">
            <a:solidFill>
              <a:srgbClr val="FF0000"/>
            </a:solidFill>
            <a:prstDash val="solid"/>
            <a:miter lim="800000"/>
            <a:headEnd type="triangle" w="med" len="med"/>
            <a:tailEnd type="triangle" w="med" len="med"/>
          </a:ln>
        </p:spPr>
      </p:cxnSp>
      <p:sp>
        <p:nvSpPr>
          <p:cNvPr id="681" name="Google Shape;681;p75"/>
          <p:cNvSpPr txBox="1"/>
          <p:nvPr/>
        </p:nvSpPr>
        <p:spPr>
          <a:xfrm>
            <a:off x="5328878" y="1658966"/>
            <a:ext cx="2878583" cy="46071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Arial"/>
                <a:ea typeface="Arial"/>
                <a:cs typeface="Arial"/>
                <a:sym typeface="Arial"/>
              </a:rPr>
              <a:t>Problematic Behavior</a:t>
            </a:r>
            <a:endParaRPr sz="2100">
              <a:solidFill>
                <a:schemeClr val="dk1"/>
              </a:solidFill>
              <a:latin typeface="Arial"/>
              <a:ea typeface="Arial"/>
              <a:cs typeface="Arial"/>
              <a:sym typeface="Arial"/>
            </a:endParaRPr>
          </a:p>
        </p:txBody>
      </p:sp>
      <p:pic>
        <p:nvPicPr>
          <p:cNvPr id="682" name="Google Shape;682;p75"/>
          <p:cNvPicPr preferRelativeResize="0"/>
          <p:nvPr/>
        </p:nvPicPr>
        <p:blipFill rotWithShape="1">
          <a:blip r:embed="rId5">
            <a:alphaModFix/>
          </a:blip>
          <a:srcRect/>
          <a:stretch/>
        </p:blipFill>
        <p:spPr>
          <a:xfrm>
            <a:off x="747554" y="20037"/>
            <a:ext cx="7735342" cy="5120718"/>
          </a:xfrm>
          <a:prstGeom prst="rect">
            <a:avLst/>
          </a:prstGeom>
          <a:noFill/>
          <a:ln>
            <a:noFill/>
          </a:ln>
        </p:spPr>
      </p:pic>
      <p:sp>
        <p:nvSpPr>
          <p:cNvPr id="683" name="Google Shape;683;p75"/>
          <p:cNvSpPr/>
          <p:nvPr/>
        </p:nvSpPr>
        <p:spPr>
          <a:xfrm>
            <a:off x="-5837" y="12364"/>
            <a:ext cx="9144000" cy="5143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4" name="Google Shape;684;p75"/>
          <p:cNvSpPr txBox="1"/>
          <p:nvPr/>
        </p:nvSpPr>
        <p:spPr>
          <a:xfrm>
            <a:off x="369140" y="198076"/>
            <a:ext cx="8282588"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800"/>
              <a:buFont typeface="Arial"/>
              <a:buNone/>
            </a:pPr>
            <a:r>
              <a:rPr lang="en" sz="2800" u="sng" cap="none">
                <a:solidFill>
                  <a:srgbClr val="1E64C8"/>
                </a:solidFill>
                <a:latin typeface="Arial"/>
                <a:ea typeface="Arial"/>
                <a:cs typeface="Arial"/>
                <a:sym typeface="Arial"/>
              </a:rPr>
              <a:t>STEP 1: FUNCTIONAL ANALYSIS</a:t>
            </a:r>
            <a:endParaRPr sz="2800" u="sng" cap="none">
              <a:solidFill>
                <a:srgbClr val="1E64C8"/>
              </a:solidFill>
              <a:latin typeface="Arial"/>
              <a:ea typeface="Arial"/>
              <a:cs typeface="Arial"/>
              <a:sym typeface="Arial"/>
            </a:endParaRPr>
          </a:p>
        </p:txBody>
      </p:sp>
      <p:sp>
        <p:nvSpPr>
          <p:cNvPr id="685" name="Google Shape;685;p75"/>
          <p:cNvSpPr txBox="1"/>
          <p:nvPr/>
        </p:nvSpPr>
        <p:spPr>
          <a:xfrm>
            <a:off x="369140" y="735624"/>
            <a:ext cx="3245984"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100" u="none" cap="none">
                <a:solidFill>
                  <a:srgbClr val="1E64C8"/>
                </a:solidFill>
                <a:latin typeface="Arial"/>
                <a:ea typeface="Arial"/>
                <a:cs typeface="Arial"/>
                <a:sym typeface="Arial"/>
              </a:rPr>
              <a:t>(A)NTECEDENTS</a:t>
            </a:r>
            <a:endParaRPr sz="2100" u="none" cap="none">
              <a:solidFill>
                <a:srgbClr val="1E64C8"/>
              </a:solidFill>
              <a:latin typeface="Arial"/>
              <a:ea typeface="Arial"/>
              <a:cs typeface="Arial"/>
              <a:sym typeface="Arial"/>
            </a:endParaRPr>
          </a:p>
        </p:txBody>
      </p:sp>
      <p:sp>
        <p:nvSpPr>
          <p:cNvPr id="686" name="Google Shape;686;p75"/>
          <p:cNvSpPr txBox="1"/>
          <p:nvPr/>
        </p:nvSpPr>
        <p:spPr>
          <a:xfrm>
            <a:off x="369140" y="2076708"/>
            <a:ext cx="1916565"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100" u="none" cap="none">
                <a:solidFill>
                  <a:srgbClr val="1E64C8"/>
                </a:solidFill>
                <a:latin typeface="Arial"/>
                <a:ea typeface="Arial"/>
                <a:cs typeface="Arial"/>
                <a:sym typeface="Arial"/>
              </a:rPr>
              <a:t>(B)EHAVIORS</a:t>
            </a:r>
            <a:endParaRPr sz="2100" u="none" cap="none">
              <a:solidFill>
                <a:srgbClr val="1E64C8"/>
              </a:solidFill>
              <a:latin typeface="Arial"/>
              <a:ea typeface="Arial"/>
              <a:cs typeface="Arial"/>
              <a:sym typeface="Arial"/>
            </a:endParaRPr>
          </a:p>
        </p:txBody>
      </p:sp>
      <p:sp>
        <p:nvSpPr>
          <p:cNvPr id="687" name="Google Shape;687;p75"/>
          <p:cNvSpPr txBox="1"/>
          <p:nvPr/>
        </p:nvSpPr>
        <p:spPr>
          <a:xfrm>
            <a:off x="369140" y="3408887"/>
            <a:ext cx="2684139" cy="455463"/>
          </a:xfrm>
          <a:prstGeom prst="rect">
            <a:avLst/>
          </a:prstGeom>
          <a:noFill/>
          <a:ln>
            <a:noFill/>
          </a:ln>
        </p:spPr>
        <p:txBody>
          <a:bodyPr spcFirstLastPara="1" wrap="square" lIns="48225" tIns="24100" rIns="48225" bIns="24100" anchor="b" anchorCtr="0">
            <a:noAutofit/>
          </a:bodyPr>
          <a:lstStyle/>
          <a:p>
            <a:pPr marL="0" marR="0" lvl="0" indent="0" algn="l" rtl="0">
              <a:lnSpc>
                <a:spcPct val="90000"/>
              </a:lnSpc>
              <a:spcBef>
                <a:spcPts val="0"/>
              </a:spcBef>
              <a:spcAft>
                <a:spcPts val="0"/>
              </a:spcAft>
              <a:buClr>
                <a:srgbClr val="1E64C8"/>
              </a:buClr>
              <a:buSzPts val="2100"/>
              <a:buFont typeface="Arial"/>
              <a:buNone/>
            </a:pPr>
            <a:r>
              <a:rPr lang="en" sz="2100" u="none" cap="none">
                <a:solidFill>
                  <a:srgbClr val="1E64C8"/>
                </a:solidFill>
                <a:latin typeface="Arial"/>
                <a:ea typeface="Arial"/>
                <a:cs typeface="Arial"/>
                <a:sym typeface="Arial"/>
              </a:rPr>
              <a:t>(C)ONSEQUENCES</a:t>
            </a:r>
            <a:endParaRPr sz="2100" u="none" cap="none">
              <a:solidFill>
                <a:srgbClr val="1E64C8"/>
              </a:solidFill>
              <a:latin typeface="Arial"/>
              <a:ea typeface="Arial"/>
              <a:cs typeface="Arial"/>
              <a:sym typeface="Arial"/>
            </a:endParaRPr>
          </a:p>
        </p:txBody>
      </p:sp>
      <p:sp>
        <p:nvSpPr>
          <p:cNvPr id="688" name="Google Shape;688;p75"/>
          <p:cNvSpPr/>
          <p:nvPr/>
        </p:nvSpPr>
        <p:spPr>
          <a:xfrm>
            <a:off x="369140" y="1288517"/>
            <a:ext cx="4903868" cy="795290"/>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Airport vs. home</a:t>
            </a:r>
            <a:endParaRPr sz="700"/>
          </a:p>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Thoughts about malfunctions</a:t>
            </a:r>
            <a:endParaRPr sz="700"/>
          </a:p>
          <a:p>
            <a:pPr marL="241300" marR="0" lvl="0" indent="-2476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Stress, Turbulence, Observations of Others</a:t>
            </a:r>
            <a:endParaRPr sz="1500">
              <a:solidFill>
                <a:schemeClr val="dk1"/>
              </a:solidFill>
              <a:latin typeface="Arial"/>
              <a:ea typeface="Arial"/>
              <a:cs typeface="Arial"/>
              <a:sym typeface="Arial"/>
            </a:endParaRPr>
          </a:p>
        </p:txBody>
      </p:sp>
      <p:sp>
        <p:nvSpPr>
          <p:cNvPr id="689" name="Google Shape;689;p75"/>
          <p:cNvSpPr/>
          <p:nvPr/>
        </p:nvSpPr>
        <p:spPr>
          <a:xfrm>
            <a:off x="369140" y="2640980"/>
            <a:ext cx="5441743" cy="827750"/>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Sweating, heart-rate increases </a:t>
            </a:r>
            <a:endParaRPr sz="700"/>
          </a:p>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‘Fight or Flight’ responses</a:t>
            </a:r>
            <a:endParaRPr sz="700"/>
          </a:p>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 Unwanted thoughts</a:t>
            </a:r>
            <a:endParaRPr sz="1500">
              <a:solidFill>
                <a:schemeClr val="dk1"/>
              </a:solidFill>
              <a:latin typeface="Arial"/>
              <a:ea typeface="Arial"/>
              <a:cs typeface="Arial"/>
              <a:sym typeface="Arial"/>
            </a:endParaRPr>
          </a:p>
        </p:txBody>
      </p:sp>
      <p:sp>
        <p:nvSpPr>
          <p:cNvPr id="690" name="Google Shape;690;p75"/>
          <p:cNvSpPr/>
          <p:nvPr/>
        </p:nvSpPr>
        <p:spPr>
          <a:xfrm>
            <a:off x="369140" y="3905566"/>
            <a:ext cx="5655857" cy="568064"/>
          </a:xfrm>
          <a:prstGeom prst="rect">
            <a:avLst/>
          </a:prstGeom>
          <a:noFill/>
          <a:ln>
            <a:noFill/>
          </a:ln>
        </p:spPr>
        <p:txBody>
          <a:bodyPr spcFirstLastPara="1" wrap="square" lIns="48225" tIns="24100" rIns="48225" bIns="24100" anchor="t" anchorCtr="0">
            <a:noAutofit/>
          </a:bodyPr>
          <a:lstStyle/>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Avoid Flying</a:t>
            </a:r>
            <a:endParaRPr sz="700"/>
          </a:p>
          <a:p>
            <a:pPr marL="241300" marR="0" lvl="0" indent="-2476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Unpleasant to fly with…</a:t>
            </a:r>
            <a:endParaRPr sz="700"/>
          </a:p>
        </p:txBody>
      </p:sp>
      <p:sp>
        <p:nvSpPr>
          <p:cNvPr id="691" name="Google Shape;691;p75"/>
          <p:cNvSpPr/>
          <p:nvPr/>
        </p:nvSpPr>
        <p:spPr>
          <a:xfrm>
            <a:off x="0" y="29402"/>
            <a:ext cx="9144000" cy="5143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92" name="Google Shape;692;p75" descr="Afbeeldingsresultaat voor fasten seat belt plane"/>
          <p:cNvPicPr preferRelativeResize="0"/>
          <p:nvPr/>
        </p:nvPicPr>
        <p:blipFill rotWithShape="1">
          <a:blip r:embed="rId6">
            <a:alphaModFix/>
          </a:blip>
          <a:srcRect/>
          <a:stretch/>
        </p:blipFill>
        <p:spPr>
          <a:xfrm>
            <a:off x="5578368" y="1297984"/>
            <a:ext cx="1460008" cy="1041802"/>
          </a:xfrm>
          <a:prstGeom prst="rect">
            <a:avLst/>
          </a:prstGeom>
          <a:noFill/>
          <a:ln>
            <a:noFill/>
          </a:ln>
        </p:spPr>
      </p:pic>
      <p:pic>
        <p:nvPicPr>
          <p:cNvPr id="693" name="Google Shape;693;p75" descr="Afbeeldingsresultaat voor airplane"/>
          <p:cNvPicPr preferRelativeResize="0"/>
          <p:nvPr/>
        </p:nvPicPr>
        <p:blipFill rotWithShape="1">
          <a:blip r:embed="rId7">
            <a:alphaModFix/>
          </a:blip>
          <a:srcRect/>
          <a:stretch/>
        </p:blipFill>
        <p:spPr>
          <a:xfrm>
            <a:off x="1087084" y="1087890"/>
            <a:ext cx="2745276" cy="1168641"/>
          </a:xfrm>
          <a:prstGeom prst="rect">
            <a:avLst/>
          </a:prstGeom>
          <a:noFill/>
          <a:ln>
            <a:noFill/>
          </a:ln>
        </p:spPr>
      </p:pic>
      <p:sp>
        <p:nvSpPr>
          <p:cNvPr id="694" name="Google Shape;694;p75"/>
          <p:cNvSpPr/>
          <p:nvPr/>
        </p:nvSpPr>
        <p:spPr>
          <a:xfrm>
            <a:off x="2169835" y="825252"/>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CS</a:t>
            </a:r>
            <a:endParaRPr sz="1900" b="1">
              <a:solidFill>
                <a:schemeClr val="dk1"/>
              </a:solidFill>
              <a:latin typeface="Proxima Nova"/>
              <a:ea typeface="Proxima Nova"/>
              <a:cs typeface="Proxima Nova"/>
              <a:sym typeface="Proxima Nova"/>
            </a:endParaRPr>
          </a:p>
        </p:txBody>
      </p:sp>
      <p:sp>
        <p:nvSpPr>
          <p:cNvPr id="695" name="Google Shape;695;p75"/>
          <p:cNvSpPr/>
          <p:nvPr/>
        </p:nvSpPr>
        <p:spPr>
          <a:xfrm>
            <a:off x="6028834" y="840767"/>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US</a:t>
            </a:r>
            <a:endParaRPr sz="1900" b="1">
              <a:solidFill>
                <a:schemeClr val="dk1"/>
              </a:solidFill>
              <a:latin typeface="Proxima Nova"/>
              <a:ea typeface="Proxima Nova"/>
              <a:cs typeface="Proxima Nova"/>
              <a:sym typeface="Proxima Nova"/>
            </a:endParaRPr>
          </a:p>
        </p:txBody>
      </p:sp>
      <p:cxnSp>
        <p:nvCxnSpPr>
          <p:cNvPr id="696" name="Google Shape;696;p75"/>
          <p:cNvCxnSpPr/>
          <p:nvPr/>
        </p:nvCxnSpPr>
        <p:spPr>
          <a:xfrm>
            <a:off x="3869617" y="1818885"/>
            <a:ext cx="1404764" cy="0"/>
          </a:xfrm>
          <a:prstGeom prst="straightConnector1">
            <a:avLst/>
          </a:prstGeom>
          <a:noFill/>
          <a:ln w="31750" cap="flat" cmpd="sng">
            <a:solidFill>
              <a:srgbClr val="FF0000"/>
            </a:solidFill>
            <a:prstDash val="solid"/>
            <a:miter lim="800000"/>
            <a:headEnd type="stealth" w="med" len="med"/>
            <a:tailEnd type="stealth" w="med" len="med"/>
          </a:ln>
        </p:spPr>
      </p:cxnSp>
      <p:sp>
        <p:nvSpPr>
          <p:cNvPr id="697" name="Google Shape;697;p75"/>
          <p:cNvSpPr/>
          <p:nvPr/>
        </p:nvSpPr>
        <p:spPr>
          <a:xfrm>
            <a:off x="79165" y="267056"/>
            <a:ext cx="3708134" cy="37329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2100" b="1">
                <a:solidFill>
                  <a:schemeClr val="dk1"/>
                </a:solidFill>
                <a:latin typeface="Proxima Nova"/>
                <a:ea typeface="Proxima Nova"/>
                <a:cs typeface="Proxima Nova"/>
                <a:sym typeface="Proxima Nova"/>
              </a:rPr>
              <a:t>Conditioned Fear Response</a:t>
            </a:r>
            <a:endParaRPr sz="1900" b="1">
              <a:solidFill>
                <a:schemeClr val="dk1"/>
              </a:solidFill>
              <a:latin typeface="Proxima Nova"/>
              <a:ea typeface="Proxima Nova"/>
              <a:cs typeface="Proxima Nova"/>
              <a:sym typeface="Proxima Nova"/>
            </a:endParaRPr>
          </a:p>
        </p:txBody>
      </p:sp>
      <p:sp>
        <p:nvSpPr>
          <p:cNvPr id="698" name="Google Shape;698;p75"/>
          <p:cNvSpPr/>
          <p:nvPr/>
        </p:nvSpPr>
        <p:spPr>
          <a:xfrm>
            <a:off x="160179" y="2770260"/>
            <a:ext cx="3168651" cy="37329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2100" b="1">
                <a:solidFill>
                  <a:schemeClr val="dk1"/>
                </a:solidFill>
                <a:latin typeface="Proxima Nova"/>
                <a:ea typeface="Proxima Nova"/>
                <a:cs typeface="Proxima Nova"/>
                <a:sym typeface="Proxima Nova"/>
              </a:rPr>
              <a:t>Avoidance Response</a:t>
            </a:r>
            <a:endParaRPr sz="1900" b="1">
              <a:solidFill>
                <a:schemeClr val="dk1"/>
              </a:solidFill>
              <a:latin typeface="Proxima Nova"/>
              <a:ea typeface="Proxima Nova"/>
              <a:cs typeface="Proxima Nova"/>
              <a:sym typeface="Proxima Nova"/>
            </a:endParaRPr>
          </a:p>
        </p:txBody>
      </p:sp>
      <p:pic>
        <p:nvPicPr>
          <p:cNvPr id="699" name="Google Shape;699;p75" descr="Afbeeldingsresultaat voor airplane"/>
          <p:cNvPicPr preferRelativeResize="0"/>
          <p:nvPr/>
        </p:nvPicPr>
        <p:blipFill rotWithShape="1">
          <a:blip r:embed="rId7">
            <a:alphaModFix/>
          </a:blip>
          <a:srcRect/>
          <a:stretch/>
        </p:blipFill>
        <p:spPr>
          <a:xfrm>
            <a:off x="119725" y="3744693"/>
            <a:ext cx="2745276" cy="1168641"/>
          </a:xfrm>
          <a:prstGeom prst="rect">
            <a:avLst/>
          </a:prstGeom>
          <a:noFill/>
          <a:ln>
            <a:noFill/>
          </a:ln>
        </p:spPr>
      </p:pic>
      <p:sp>
        <p:nvSpPr>
          <p:cNvPr id="700" name="Google Shape;700;p75"/>
          <p:cNvSpPr/>
          <p:nvPr/>
        </p:nvSpPr>
        <p:spPr>
          <a:xfrm>
            <a:off x="1458866" y="3248345"/>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Sd</a:t>
            </a:r>
            <a:endParaRPr sz="1900" b="1">
              <a:solidFill>
                <a:schemeClr val="dk1"/>
              </a:solidFill>
              <a:latin typeface="Proxima Nova"/>
              <a:ea typeface="Proxima Nova"/>
              <a:cs typeface="Proxima Nova"/>
              <a:sym typeface="Proxima Nova"/>
            </a:endParaRPr>
          </a:p>
        </p:txBody>
      </p:sp>
      <p:sp>
        <p:nvSpPr>
          <p:cNvPr id="701" name="Google Shape;701;p75"/>
          <p:cNvSpPr/>
          <p:nvPr/>
        </p:nvSpPr>
        <p:spPr>
          <a:xfrm>
            <a:off x="4286361" y="3332300"/>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R</a:t>
            </a:r>
            <a:endParaRPr sz="1900" b="1">
              <a:solidFill>
                <a:schemeClr val="dk1"/>
              </a:solidFill>
              <a:latin typeface="Proxima Nova"/>
              <a:ea typeface="Proxima Nova"/>
              <a:cs typeface="Proxima Nova"/>
              <a:sym typeface="Proxima Nova"/>
            </a:endParaRPr>
          </a:p>
        </p:txBody>
      </p:sp>
      <p:pic>
        <p:nvPicPr>
          <p:cNvPr id="702" name="Google Shape;702;p75" descr="Afbeeldingsresultaat voor running away cartoon"/>
          <p:cNvPicPr preferRelativeResize="0"/>
          <p:nvPr/>
        </p:nvPicPr>
        <p:blipFill rotWithShape="1">
          <a:blip r:embed="rId8">
            <a:alphaModFix/>
          </a:blip>
          <a:srcRect/>
          <a:stretch/>
        </p:blipFill>
        <p:spPr>
          <a:xfrm>
            <a:off x="4181393" y="3839012"/>
            <a:ext cx="676202" cy="980003"/>
          </a:xfrm>
          <a:prstGeom prst="rect">
            <a:avLst/>
          </a:prstGeom>
          <a:noFill/>
          <a:ln>
            <a:noFill/>
          </a:ln>
        </p:spPr>
      </p:pic>
      <p:sp>
        <p:nvSpPr>
          <p:cNvPr id="703" name="Google Shape;703;p75"/>
          <p:cNvSpPr/>
          <p:nvPr/>
        </p:nvSpPr>
        <p:spPr>
          <a:xfrm>
            <a:off x="6022778" y="3332300"/>
            <a:ext cx="571275"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Sr</a:t>
            </a:r>
            <a:endParaRPr sz="1900" b="1">
              <a:solidFill>
                <a:schemeClr val="dk1"/>
              </a:solidFill>
              <a:latin typeface="Proxima Nova"/>
              <a:ea typeface="Proxima Nova"/>
              <a:cs typeface="Proxima Nova"/>
              <a:sym typeface="Proxima Nova"/>
            </a:endParaRPr>
          </a:p>
        </p:txBody>
      </p:sp>
      <p:cxnSp>
        <p:nvCxnSpPr>
          <p:cNvPr id="704" name="Google Shape;704;p75"/>
          <p:cNvCxnSpPr/>
          <p:nvPr/>
        </p:nvCxnSpPr>
        <p:spPr>
          <a:xfrm rot="10800000" flipH="1">
            <a:off x="2759885" y="3477868"/>
            <a:ext cx="796732" cy="14038"/>
          </a:xfrm>
          <a:prstGeom prst="straightConnector1">
            <a:avLst/>
          </a:prstGeom>
          <a:noFill/>
          <a:ln w="31750" cap="flat" cmpd="sng">
            <a:solidFill>
              <a:srgbClr val="FF0000"/>
            </a:solidFill>
            <a:prstDash val="solid"/>
            <a:miter lim="800000"/>
            <a:headEnd type="none" w="sm" len="sm"/>
            <a:tailEnd type="stealth" w="med" len="med"/>
          </a:ln>
        </p:spPr>
      </p:cxnSp>
      <p:cxnSp>
        <p:nvCxnSpPr>
          <p:cNvPr id="705" name="Google Shape;705;p75"/>
          <p:cNvCxnSpPr/>
          <p:nvPr/>
        </p:nvCxnSpPr>
        <p:spPr>
          <a:xfrm rot="10800000" flipH="1">
            <a:off x="5041842" y="3504912"/>
            <a:ext cx="796732" cy="14038"/>
          </a:xfrm>
          <a:prstGeom prst="straightConnector1">
            <a:avLst/>
          </a:prstGeom>
          <a:noFill/>
          <a:ln w="31750" cap="flat" cmpd="sng">
            <a:solidFill>
              <a:srgbClr val="FF0000"/>
            </a:solidFill>
            <a:prstDash val="solid"/>
            <a:miter lim="800000"/>
            <a:headEnd type="none" w="sm" len="sm"/>
            <a:tailEnd type="stealth" w="med" len="med"/>
          </a:ln>
        </p:spPr>
      </p:cxnSp>
      <p:pic>
        <p:nvPicPr>
          <p:cNvPr id="706" name="Google Shape;706;p75" descr="Afbeeldingsresultaat voor fear"/>
          <p:cNvPicPr preferRelativeResize="0"/>
          <p:nvPr/>
        </p:nvPicPr>
        <p:blipFill rotWithShape="1">
          <a:blip r:embed="rId9">
            <a:alphaModFix/>
          </a:blip>
          <a:srcRect/>
          <a:stretch/>
        </p:blipFill>
        <p:spPr>
          <a:xfrm>
            <a:off x="5745169" y="3917018"/>
            <a:ext cx="1138535" cy="683121"/>
          </a:xfrm>
          <a:prstGeom prst="rect">
            <a:avLst/>
          </a:prstGeom>
          <a:noFill/>
          <a:ln>
            <a:noFill/>
          </a:ln>
        </p:spPr>
      </p:pic>
      <p:cxnSp>
        <p:nvCxnSpPr>
          <p:cNvPr id="707" name="Google Shape;707;p75"/>
          <p:cNvCxnSpPr/>
          <p:nvPr/>
        </p:nvCxnSpPr>
        <p:spPr>
          <a:xfrm flipH="1">
            <a:off x="7038465" y="3917018"/>
            <a:ext cx="6883" cy="683121"/>
          </a:xfrm>
          <a:prstGeom prst="straightConnector1">
            <a:avLst/>
          </a:prstGeom>
          <a:noFill/>
          <a:ln w="3810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68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8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68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
                                          </p:stCondLst>
                                        </p:cTn>
                                        <p:tgtEl>
                                          <p:spTgt spid="68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
                                          </p:stCondLst>
                                        </p:cTn>
                                        <p:tgtEl>
                                          <p:spTgt spid="68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
                                          </p:stCondLst>
                                        </p:cTn>
                                        <p:tgtEl>
                                          <p:spTgt spid="68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1"/>
                                          </p:stCondLst>
                                        </p:cTn>
                                        <p:tgtEl>
                                          <p:spTgt spid="68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1"/>
                                          </p:stCondLst>
                                        </p:cTn>
                                        <p:tgtEl>
                                          <p:spTgt spid="68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1"/>
                                          </p:stCondLst>
                                        </p:cTn>
                                        <p:tgtEl>
                                          <p:spTgt spid="69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1"/>
                                          </p:stCondLst>
                                        </p:cTn>
                                        <p:tgtEl>
                                          <p:spTgt spid="683"/>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69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9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9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9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9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9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0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9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0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0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0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0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0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2" name="Rectangle 1"/>
          <p:cNvSpPr/>
          <p:nvPr/>
        </p:nvSpPr>
        <p:spPr>
          <a:xfrm>
            <a:off x="1090072" y="2208312"/>
            <a:ext cx="7056740" cy="461665"/>
          </a:xfrm>
          <a:prstGeom prst="rect">
            <a:avLst/>
          </a:prstGeom>
        </p:spPr>
        <p:txBody>
          <a:bodyPr wrap="none">
            <a:spAutoFit/>
          </a:bodyPr>
          <a:lstStyle/>
          <a:p>
            <a:r>
              <a:rPr lang="nl-BE" sz="2400" dirty="0">
                <a:hlinkClick r:id="rId3"/>
              </a:rPr>
              <a:t>https://www.youtube.com/watch?v=cR0pRYRi7_M</a:t>
            </a:r>
            <a:endParaRPr lang="nl-BE" sz="2400" dirty="0"/>
          </a:p>
        </p:txBody>
      </p:sp>
    </p:spTree>
    <p:extLst>
      <p:ext uri="{BB962C8B-B14F-4D97-AF65-F5344CB8AC3E}">
        <p14:creationId xmlns:p14="http://schemas.microsoft.com/office/powerpoint/2010/main" val="2397637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single question mark in a thought bubble is against a solid yellow background, representing the most important question to ask for a successful Agile transformation. For leaders during an Agile transformation, the question of why the organization is going Agile is vital. Without this compelling reason for change, the transformation runs the risk of losing steam and fa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7976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7"/>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721" name="Google Shape;721;p77"/>
          <p:cNvGrpSpPr/>
          <p:nvPr/>
        </p:nvGrpSpPr>
        <p:grpSpPr>
          <a:xfrm>
            <a:off x="276581" y="204288"/>
            <a:ext cx="8867837" cy="4547900"/>
            <a:chOff x="524423" y="124305"/>
            <a:chExt cx="16814252" cy="8624881"/>
          </a:xfrm>
        </p:grpSpPr>
        <p:sp>
          <p:nvSpPr>
            <p:cNvPr id="722" name="Google Shape;722;p77"/>
            <p:cNvSpPr/>
            <p:nvPr/>
          </p:nvSpPr>
          <p:spPr>
            <a:xfrm>
              <a:off x="3298985" y="124305"/>
              <a:ext cx="11176916" cy="731610"/>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800">
                  <a:solidFill>
                    <a:schemeClr val="dk1"/>
                  </a:solidFill>
                  <a:latin typeface="Proxima Nova"/>
                  <a:ea typeface="Proxima Nova"/>
                  <a:cs typeface="Proxima Nova"/>
                  <a:sym typeface="Proxima Nova"/>
                </a:rPr>
                <a:t>Integrative Behavioral Couples Therapy (IBCT)</a:t>
              </a:r>
              <a:endParaRPr sz="1800">
                <a:latin typeface="Proxima Nova"/>
                <a:ea typeface="Proxima Nova"/>
                <a:cs typeface="Proxima Nova"/>
                <a:sym typeface="Proxima Nova"/>
              </a:endParaRPr>
            </a:p>
          </p:txBody>
        </p:sp>
        <p:sp>
          <p:nvSpPr>
            <p:cNvPr id="723" name="Google Shape;723;p77"/>
            <p:cNvSpPr/>
            <p:nvPr/>
          </p:nvSpPr>
          <p:spPr>
            <a:xfrm>
              <a:off x="4367040" y="4734744"/>
              <a:ext cx="8066377" cy="769441"/>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3000" b="1">
                  <a:solidFill>
                    <a:srgbClr val="FF0000"/>
                  </a:solidFill>
                  <a:latin typeface="Proxima Nova"/>
                  <a:ea typeface="Proxima Nova"/>
                  <a:cs typeface="Proxima Nova"/>
                  <a:sym typeface="Proxima Nova"/>
                </a:rPr>
                <a:t>Learning Principles</a:t>
              </a:r>
              <a:endParaRPr sz="3000" b="1">
                <a:solidFill>
                  <a:srgbClr val="FF0000"/>
                </a:solidFill>
                <a:latin typeface="Proxima Nova"/>
                <a:ea typeface="Proxima Nova"/>
                <a:cs typeface="Proxima Nova"/>
                <a:sym typeface="Proxima Nova"/>
              </a:endParaRPr>
            </a:p>
          </p:txBody>
        </p:sp>
        <p:cxnSp>
          <p:nvCxnSpPr>
            <p:cNvPr id="724" name="Google Shape;724;p77"/>
            <p:cNvCxnSpPr/>
            <p:nvPr/>
          </p:nvCxnSpPr>
          <p:spPr>
            <a:xfrm rot="10800000" flipH="1">
              <a:off x="8387977" y="2880047"/>
              <a:ext cx="12251" cy="1379667"/>
            </a:xfrm>
            <a:prstGeom prst="straightConnector1">
              <a:avLst/>
            </a:prstGeom>
            <a:noFill/>
            <a:ln w="31750" cap="flat" cmpd="sng">
              <a:solidFill>
                <a:srgbClr val="FF0000"/>
              </a:solidFill>
              <a:prstDash val="solid"/>
              <a:miter lim="800000"/>
              <a:headEnd type="none" w="sm" len="sm"/>
              <a:tailEnd type="stealth" w="med" len="med"/>
            </a:ln>
          </p:spPr>
        </p:cxnSp>
        <p:cxnSp>
          <p:nvCxnSpPr>
            <p:cNvPr id="725" name="Google Shape;725;p77"/>
            <p:cNvCxnSpPr/>
            <p:nvPr/>
          </p:nvCxnSpPr>
          <p:spPr>
            <a:xfrm rot="10800000" flipH="1">
              <a:off x="11847638" y="5117934"/>
              <a:ext cx="697500" cy="3000"/>
            </a:xfrm>
            <a:prstGeom prst="straightConnector1">
              <a:avLst/>
            </a:prstGeom>
            <a:noFill/>
            <a:ln w="31750" cap="flat" cmpd="sng">
              <a:solidFill>
                <a:srgbClr val="FF0000"/>
              </a:solidFill>
              <a:prstDash val="solid"/>
              <a:miter lim="800000"/>
              <a:headEnd type="none" w="sm" len="sm"/>
              <a:tailEnd type="stealth" w="med" len="med"/>
            </a:ln>
          </p:spPr>
        </p:cxnSp>
        <p:cxnSp>
          <p:nvCxnSpPr>
            <p:cNvPr id="726" name="Google Shape;726;p77"/>
            <p:cNvCxnSpPr/>
            <p:nvPr/>
          </p:nvCxnSpPr>
          <p:spPr>
            <a:xfrm>
              <a:off x="8400228" y="6022046"/>
              <a:ext cx="0" cy="867300"/>
            </a:xfrm>
            <a:prstGeom prst="straightConnector1">
              <a:avLst/>
            </a:prstGeom>
            <a:noFill/>
            <a:ln w="31750" cap="flat" cmpd="sng">
              <a:solidFill>
                <a:srgbClr val="FF0000"/>
              </a:solidFill>
              <a:prstDash val="solid"/>
              <a:miter lim="800000"/>
              <a:headEnd type="none" w="sm" len="sm"/>
              <a:tailEnd type="stealth" w="med" len="med"/>
            </a:ln>
          </p:spPr>
        </p:cxnSp>
        <p:cxnSp>
          <p:nvCxnSpPr>
            <p:cNvPr id="727" name="Google Shape;727;p77"/>
            <p:cNvCxnSpPr/>
            <p:nvPr/>
          </p:nvCxnSpPr>
          <p:spPr>
            <a:xfrm rot="10800000">
              <a:off x="3987282" y="5153334"/>
              <a:ext cx="907200" cy="24900"/>
            </a:xfrm>
            <a:prstGeom prst="straightConnector1">
              <a:avLst/>
            </a:prstGeom>
            <a:noFill/>
            <a:ln w="31750" cap="flat" cmpd="sng">
              <a:solidFill>
                <a:srgbClr val="FF0000"/>
              </a:solidFill>
              <a:prstDash val="solid"/>
              <a:miter lim="800000"/>
              <a:headEnd type="none" w="sm" len="sm"/>
              <a:tailEnd type="stealth" w="med" len="med"/>
            </a:ln>
          </p:spPr>
        </p:cxnSp>
        <p:sp>
          <p:nvSpPr>
            <p:cNvPr id="728" name="Google Shape;728;p77"/>
            <p:cNvSpPr/>
            <p:nvPr/>
          </p:nvSpPr>
          <p:spPr>
            <a:xfrm>
              <a:off x="4556912" y="1281302"/>
              <a:ext cx="8281316" cy="731521"/>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800">
                  <a:solidFill>
                    <a:schemeClr val="dk1"/>
                  </a:solidFill>
                  <a:latin typeface="Proxima Nova"/>
                  <a:ea typeface="Proxima Nova"/>
                  <a:cs typeface="Proxima Nova"/>
                  <a:sym typeface="Proxima Nova"/>
                </a:rPr>
                <a:t>Dialectic Behavior Therapy (DBT)</a:t>
              </a:r>
              <a:endParaRPr sz="1800">
                <a:latin typeface="Proxima Nova"/>
                <a:ea typeface="Proxima Nova"/>
                <a:cs typeface="Proxima Nova"/>
                <a:sym typeface="Proxima Nova"/>
              </a:endParaRPr>
            </a:p>
          </p:txBody>
        </p:sp>
        <p:sp>
          <p:nvSpPr>
            <p:cNvPr id="729" name="Google Shape;729;p77"/>
            <p:cNvSpPr/>
            <p:nvPr/>
          </p:nvSpPr>
          <p:spPr>
            <a:xfrm>
              <a:off x="524423" y="4549169"/>
              <a:ext cx="3748241" cy="13234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800">
                  <a:solidFill>
                    <a:schemeClr val="dk1"/>
                  </a:solidFill>
                  <a:latin typeface="Proxima Nova"/>
                  <a:ea typeface="Proxima Nova"/>
                  <a:cs typeface="Proxima Nova"/>
                  <a:sym typeface="Proxima Nova"/>
                </a:rPr>
                <a:t>Behavioral </a:t>
              </a:r>
              <a:endParaRPr sz="1800">
                <a:latin typeface="Proxima Nova"/>
                <a:ea typeface="Proxima Nova"/>
                <a:cs typeface="Proxima Nova"/>
                <a:sym typeface="Proxima Nova"/>
              </a:endParaRPr>
            </a:p>
            <a:p>
              <a:pPr marL="0" marR="0" lvl="0" indent="0" algn="ctr" rtl="0">
                <a:spcBef>
                  <a:spcPts val="0"/>
                </a:spcBef>
                <a:spcAft>
                  <a:spcPts val="0"/>
                </a:spcAft>
                <a:buNone/>
              </a:pPr>
              <a:r>
                <a:rPr lang="en" sz="1800">
                  <a:solidFill>
                    <a:schemeClr val="dk1"/>
                  </a:solidFill>
                  <a:latin typeface="Proxima Nova"/>
                  <a:ea typeface="Proxima Nova"/>
                  <a:cs typeface="Proxima Nova"/>
                  <a:sym typeface="Proxima Nova"/>
                </a:rPr>
                <a:t>Activation (BA)</a:t>
              </a:r>
              <a:endParaRPr sz="1800">
                <a:solidFill>
                  <a:schemeClr val="dk1"/>
                </a:solidFill>
                <a:latin typeface="Proxima Nova"/>
                <a:ea typeface="Proxima Nova"/>
                <a:cs typeface="Proxima Nova"/>
                <a:sym typeface="Proxima Nova"/>
              </a:endParaRPr>
            </a:p>
          </p:txBody>
        </p:sp>
        <p:sp>
          <p:nvSpPr>
            <p:cNvPr id="730" name="Google Shape;730;p77"/>
            <p:cNvSpPr/>
            <p:nvPr/>
          </p:nvSpPr>
          <p:spPr>
            <a:xfrm>
              <a:off x="3096097" y="8041300"/>
              <a:ext cx="10608262" cy="707886"/>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800">
                  <a:solidFill>
                    <a:schemeClr val="dk1"/>
                  </a:solidFill>
                  <a:latin typeface="Proxima Nova"/>
                  <a:ea typeface="Proxima Nova"/>
                  <a:cs typeface="Proxima Nova"/>
                  <a:sym typeface="Proxima Nova"/>
                </a:rPr>
                <a:t>Acceptance and Commitment Therapy (ACT)</a:t>
              </a:r>
              <a:endParaRPr sz="1800">
                <a:latin typeface="Proxima Nova"/>
                <a:ea typeface="Proxima Nova"/>
                <a:cs typeface="Proxima Nova"/>
                <a:sym typeface="Proxima Nova"/>
              </a:endParaRPr>
            </a:p>
          </p:txBody>
        </p:sp>
        <p:sp>
          <p:nvSpPr>
            <p:cNvPr id="731" name="Google Shape;731;p77"/>
            <p:cNvSpPr/>
            <p:nvPr/>
          </p:nvSpPr>
          <p:spPr>
            <a:xfrm>
              <a:off x="11922479" y="4497404"/>
              <a:ext cx="5416196" cy="13234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800">
                  <a:solidFill>
                    <a:schemeClr val="dk1"/>
                  </a:solidFill>
                  <a:latin typeface="Proxima Nova"/>
                  <a:ea typeface="Proxima Nova"/>
                  <a:cs typeface="Proxima Nova"/>
                  <a:sym typeface="Proxima Nova"/>
                </a:rPr>
                <a:t>Functional Analytic </a:t>
              </a:r>
              <a:endParaRPr sz="1800">
                <a:latin typeface="Proxima Nova"/>
                <a:ea typeface="Proxima Nova"/>
                <a:cs typeface="Proxima Nova"/>
                <a:sym typeface="Proxima Nova"/>
              </a:endParaRPr>
            </a:p>
            <a:p>
              <a:pPr marL="0" marR="0" lvl="0" indent="0" algn="ctr" rtl="0">
                <a:spcBef>
                  <a:spcPts val="0"/>
                </a:spcBef>
                <a:spcAft>
                  <a:spcPts val="0"/>
                </a:spcAft>
                <a:buNone/>
              </a:pPr>
              <a:r>
                <a:rPr lang="en" sz="1800">
                  <a:solidFill>
                    <a:schemeClr val="dk1"/>
                  </a:solidFill>
                  <a:latin typeface="Proxima Nova"/>
                  <a:ea typeface="Proxima Nova"/>
                  <a:cs typeface="Proxima Nova"/>
                  <a:sym typeface="Proxima Nova"/>
                </a:rPr>
                <a:t>Psychotherapy (FAP)</a:t>
              </a:r>
              <a:endParaRPr sz="1800">
                <a:latin typeface="Proxima Nova"/>
                <a:ea typeface="Proxima Nova"/>
                <a:cs typeface="Proxima Nova"/>
                <a:sym typeface="Proxima Nova"/>
              </a:endParaRPr>
            </a:p>
          </p:txBody>
        </p:sp>
      </p:grpSp>
      <p:grpSp>
        <p:nvGrpSpPr>
          <p:cNvPr id="736" name="Google Shape;736;p77"/>
          <p:cNvGrpSpPr/>
          <p:nvPr/>
        </p:nvGrpSpPr>
        <p:grpSpPr>
          <a:xfrm>
            <a:off x="0" y="63836"/>
            <a:ext cx="9194699" cy="5143073"/>
            <a:chOff x="21005717" y="0"/>
            <a:chExt cx="17338675" cy="9753600"/>
          </a:xfrm>
        </p:grpSpPr>
        <p:sp>
          <p:nvSpPr>
            <p:cNvPr id="737" name="Google Shape;737;p77"/>
            <p:cNvSpPr/>
            <p:nvPr/>
          </p:nvSpPr>
          <p:spPr>
            <a:xfrm>
              <a:off x="21005717" y="0"/>
              <a:ext cx="17338675" cy="97536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38" name="Google Shape;738;p77"/>
            <p:cNvSpPr/>
            <p:nvPr/>
          </p:nvSpPr>
          <p:spPr>
            <a:xfrm>
              <a:off x="25346209" y="4663752"/>
              <a:ext cx="8066377" cy="769441"/>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300" b="1">
                  <a:solidFill>
                    <a:srgbClr val="FF0000"/>
                  </a:solidFill>
                  <a:latin typeface="Proxima Nova"/>
                  <a:ea typeface="Proxima Nova"/>
                  <a:cs typeface="Proxima Nova"/>
                  <a:sym typeface="Proxima Nova"/>
                </a:rPr>
                <a:t>Learning Principles</a:t>
              </a:r>
              <a:endParaRPr sz="2100" b="1">
                <a:solidFill>
                  <a:srgbClr val="FF0000"/>
                </a:solidFill>
                <a:latin typeface="Proxima Nova"/>
                <a:ea typeface="Proxima Nova"/>
                <a:cs typeface="Proxima Nova"/>
                <a:sym typeface="Proxima Nova"/>
              </a:endParaRPr>
            </a:p>
          </p:txBody>
        </p:sp>
        <p:cxnSp>
          <p:nvCxnSpPr>
            <p:cNvPr id="739" name="Google Shape;739;p77"/>
            <p:cNvCxnSpPr/>
            <p:nvPr/>
          </p:nvCxnSpPr>
          <p:spPr>
            <a:xfrm rot="10800000" flipH="1">
              <a:off x="29367147" y="2809055"/>
              <a:ext cx="12251" cy="1379667"/>
            </a:xfrm>
            <a:prstGeom prst="straightConnector1">
              <a:avLst/>
            </a:prstGeom>
            <a:noFill/>
            <a:ln w="31750" cap="flat" cmpd="sng">
              <a:solidFill>
                <a:srgbClr val="FF0000"/>
              </a:solidFill>
              <a:prstDash val="solid"/>
              <a:miter lim="800000"/>
              <a:headEnd type="none" w="sm" len="sm"/>
              <a:tailEnd type="stealth" w="med" len="med"/>
            </a:ln>
          </p:spPr>
        </p:cxnSp>
        <p:cxnSp>
          <p:nvCxnSpPr>
            <p:cNvPr id="740" name="Google Shape;740;p77"/>
            <p:cNvCxnSpPr/>
            <p:nvPr/>
          </p:nvCxnSpPr>
          <p:spPr>
            <a:xfrm rot="10800000" flipH="1">
              <a:off x="32135397" y="5045583"/>
              <a:ext cx="697508" cy="2889"/>
            </a:xfrm>
            <a:prstGeom prst="straightConnector1">
              <a:avLst/>
            </a:prstGeom>
            <a:noFill/>
            <a:ln w="31750" cap="flat" cmpd="sng">
              <a:solidFill>
                <a:srgbClr val="FF0000"/>
              </a:solidFill>
              <a:prstDash val="solid"/>
              <a:miter lim="800000"/>
              <a:headEnd type="none" w="sm" len="sm"/>
              <a:tailEnd type="stealth" w="med" len="med"/>
            </a:ln>
          </p:spPr>
        </p:cxnSp>
        <p:cxnSp>
          <p:nvCxnSpPr>
            <p:cNvPr id="741" name="Google Shape;741;p77"/>
            <p:cNvCxnSpPr/>
            <p:nvPr/>
          </p:nvCxnSpPr>
          <p:spPr>
            <a:xfrm>
              <a:off x="29379397" y="5368701"/>
              <a:ext cx="0" cy="867159"/>
            </a:xfrm>
            <a:prstGeom prst="straightConnector1">
              <a:avLst/>
            </a:prstGeom>
            <a:noFill/>
            <a:ln w="31750" cap="flat" cmpd="sng">
              <a:solidFill>
                <a:srgbClr val="FF0000"/>
              </a:solidFill>
              <a:prstDash val="solid"/>
              <a:miter lim="800000"/>
              <a:headEnd type="none" w="sm" len="sm"/>
              <a:tailEnd type="stealth" w="med" len="med"/>
            </a:ln>
          </p:spPr>
        </p:cxnSp>
        <p:cxnSp>
          <p:nvCxnSpPr>
            <p:cNvPr id="742" name="Google Shape;742;p77"/>
            <p:cNvCxnSpPr/>
            <p:nvPr/>
          </p:nvCxnSpPr>
          <p:spPr>
            <a:xfrm flipH="1">
              <a:off x="24828055" y="5088132"/>
              <a:ext cx="897900" cy="9600"/>
            </a:xfrm>
            <a:prstGeom prst="straightConnector1">
              <a:avLst/>
            </a:prstGeom>
            <a:noFill/>
            <a:ln w="31750" cap="flat" cmpd="sng">
              <a:solidFill>
                <a:srgbClr val="FF0000"/>
              </a:solidFill>
              <a:prstDash val="solid"/>
              <a:miter lim="800000"/>
              <a:headEnd type="none" w="sm" len="sm"/>
              <a:tailEnd type="stealth" w="med" len="med"/>
            </a:ln>
          </p:spPr>
        </p:cxnSp>
        <p:sp>
          <p:nvSpPr>
            <p:cNvPr id="743" name="Google Shape;743;p77"/>
            <p:cNvSpPr/>
            <p:nvPr/>
          </p:nvSpPr>
          <p:spPr>
            <a:xfrm>
              <a:off x="25536081" y="1210310"/>
              <a:ext cx="8281316" cy="731521"/>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Exposure Techniques</a:t>
              </a:r>
              <a:endParaRPr sz="700">
                <a:latin typeface="Proxima Nova"/>
                <a:ea typeface="Proxima Nova"/>
                <a:cs typeface="Proxima Nova"/>
                <a:sym typeface="Proxima Nova"/>
              </a:endParaRPr>
            </a:p>
          </p:txBody>
        </p:sp>
        <p:sp>
          <p:nvSpPr>
            <p:cNvPr id="744" name="Google Shape;744;p77"/>
            <p:cNvSpPr/>
            <p:nvPr/>
          </p:nvSpPr>
          <p:spPr>
            <a:xfrm>
              <a:off x="21503594" y="4478177"/>
              <a:ext cx="3748241" cy="7078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Modeling</a:t>
              </a:r>
              <a:endParaRPr sz="700">
                <a:latin typeface="Proxima Nova"/>
                <a:ea typeface="Proxima Nova"/>
                <a:cs typeface="Proxima Nova"/>
                <a:sym typeface="Proxima Nova"/>
              </a:endParaRPr>
            </a:p>
          </p:txBody>
        </p:sp>
        <p:sp>
          <p:nvSpPr>
            <p:cNvPr id="745" name="Google Shape;745;p77"/>
            <p:cNvSpPr/>
            <p:nvPr/>
          </p:nvSpPr>
          <p:spPr>
            <a:xfrm>
              <a:off x="24075267" y="7970308"/>
              <a:ext cx="10608262" cy="7078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Acceptance-based strategies</a:t>
              </a:r>
              <a:endParaRPr sz="700">
                <a:latin typeface="Proxima Nova"/>
                <a:ea typeface="Proxima Nova"/>
                <a:cs typeface="Proxima Nova"/>
                <a:sym typeface="Proxima Nova"/>
              </a:endParaRPr>
            </a:p>
          </p:txBody>
        </p:sp>
        <p:sp>
          <p:nvSpPr>
            <p:cNvPr id="746" name="Google Shape;746;p77"/>
            <p:cNvSpPr/>
            <p:nvPr/>
          </p:nvSpPr>
          <p:spPr>
            <a:xfrm>
              <a:off x="32901650" y="4426412"/>
              <a:ext cx="5416196" cy="7078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a:solidFill>
                    <a:schemeClr val="dk1"/>
                  </a:solidFill>
                  <a:latin typeface="Proxima Nova"/>
                  <a:ea typeface="Proxima Nova"/>
                  <a:cs typeface="Proxima Nova"/>
                  <a:sym typeface="Proxima Nova"/>
                </a:rPr>
                <a:t>Behavioral Activation</a:t>
              </a:r>
              <a:endParaRPr sz="700">
                <a:latin typeface="Proxima Nova"/>
                <a:ea typeface="Proxima Nova"/>
                <a:cs typeface="Proxima Nova"/>
                <a:sym typeface="Proxima Nov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72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9"/>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60" name="Google Shape;760;p79"/>
          <p:cNvPicPr preferRelativeResize="0"/>
          <p:nvPr/>
        </p:nvPicPr>
        <p:blipFill rotWithShape="1">
          <a:blip r:embed="rId3">
            <a:alphaModFix/>
          </a:blip>
          <a:srcRect/>
          <a:stretch/>
        </p:blipFill>
        <p:spPr>
          <a:xfrm>
            <a:off x="0" y="0"/>
            <a:ext cx="9143442" cy="5143500"/>
          </a:xfrm>
          <a:prstGeom prst="rect">
            <a:avLst/>
          </a:prstGeom>
          <a:noFill/>
          <a:ln>
            <a:noFill/>
          </a:ln>
        </p:spPr>
      </p:pic>
      <p:pic>
        <p:nvPicPr>
          <p:cNvPr id="761" name="Google Shape;761;p79" descr="Drug Addiction - Drug Abuse"/>
          <p:cNvPicPr preferRelativeResize="0"/>
          <p:nvPr/>
        </p:nvPicPr>
        <p:blipFill rotWithShape="1">
          <a:blip r:embed="rId4">
            <a:alphaModFix/>
          </a:blip>
          <a:srcRect/>
          <a:stretch/>
        </p:blipFill>
        <p:spPr>
          <a:xfrm>
            <a:off x="274" y="-26800"/>
            <a:ext cx="9143440" cy="5197076"/>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719"/>
        <p:cNvGrpSpPr/>
        <p:nvPr/>
      </p:nvGrpSpPr>
      <p:grpSpPr>
        <a:xfrm>
          <a:off x="0" y="0"/>
          <a:ext cx="0" cy="0"/>
          <a:chOff x="0" y="0"/>
          <a:chExt cx="0" cy="0"/>
        </a:xfrm>
      </p:grpSpPr>
      <p:sp>
        <p:nvSpPr>
          <p:cNvPr id="720" name="Google Shape;720;p74"/>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21" name="Google Shape;721;p74"/>
          <p:cNvPicPr preferRelativeResize="0"/>
          <p:nvPr/>
        </p:nvPicPr>
        <p:blipFill rotWithShape="1">
          <a:blip r:embed="rId3">
            <a:alphaModFix/>
          </a:blip>
          <a:srcRect/>
          <a:stretch/>
        </p:blipFill>
        <p:spPr>
          <a:xfrm>
            <a:off x="0" y="0"/>
            <a:ext cx="9143443" cy="5143500"/>
          </a:xfrm>
          <a:prstGeom prst="rect">
            <a:avLst/>
          </a:prstGeom>
          <a:noFill/>
          <a:ln>
            <a:noFill/>
          </a:ln>
        </p:spPr>
      </p:pic>
      <p:sp>
        <p:nvSpPr>
          <p:cNvPr id="2" name="Rectangle 1"/>
          <p:cNvSpPr/>
          <p:nvPr/>
        </p:nvSpPr>
        <p:spPr>
          <a:xfrm>
            <a:off x="1655698" y="2371695"/>
            <a:ext cx="5832046" cy="400110"/>
          </a:xfrm>
          <a:prstGeom prst="rect">
            <a:avLst/>
          </a:prstGeom>
        </p:spPr>
        <p:txBody>
          <a:bodyPr wrap="none">
            <a:spAutoFit/>
          </a:bodyPr>
          <a:lstStyle/>
          <a:p>
            <a:r>
              <a:rPr lang="nl-BE" sz="2000" dirty="0">
                <a:hlinkClick r:id="rId4"/>
              </a:rPr>
              <a:t>https://www.youtube.com/watch?v=sbQFNe3pkss</a:t>
            </a:r>
            <a:endParaRPr lang="nl-BE" sz="2000" dirty="0"/>
          </a:p>
        </p:txBody>
      </p:sp>
    </p:spTree>
    <p:extLst>
      <p:ext uri="{BB962C8B-B14F-4D97-AF65-F5344CB8AC3E}">
        <p14:creationId xmlns:p14="http://schemas.microsoft.com/office/powerpoint/2010/main" val="285408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81"/>
          <p:cNvSpPr/>
          <p:nvPr/>
        </p:nvSpPr>
        <p:spPr>
          <a:xfrm>
            <a:off x="1520887" y="2603601"/>
            <a:ext cx="6689431" cy="2149398"/>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7" name="Google Shape;777;p81"/>
          <p:cNvSpPr/>
          <p:nvPr/>
        </p:nvSpPr>
        <p:spPr>
          <a:xfrm>
            <a:off x="1520887" y="360531"/>
            <a:ext cx="6689431" cy="2149398"/>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8" name="Google Shape;778;p81"/>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9" name="Google Shape;779;p81"/>
          <p:cNvSpPr/>
          <p:nvPr/>
        </p:nvSpPr>
        <p:spPr>
          <a:xfrm>
            <a:off x="1638798" y="581603"/>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Sd</a:t>
            </a:r>
            <a:endParaRPr sz="2500" b="1">
              <a:solidFill>
                <a:schemeClr val="dk1"/>
              </a:solidFill>
              <a:latin typeface="Proxima Nova"/>
              <a:ea typeface="Proxima Nova"/>
              <a:cs typeface="Proxima Nova"/>
              <a:sym typeface="Proxima Nova"/>
            </a:endParaRPr>
          </a:p>
        </p:txBody>
      </p:sp>
      <p:sp>
        <p:nvSpPr>
          <p:cNvPr id="780" name="Google Shape;780;p81"/>
          <p:cNvSpPr/>
          <p:nvPr/>
        </p:nvSpPr>
        <p:spPr>
          <a:xfrm>
            <a:off x="3871071" y="628386"/>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R</a:t>
            </a:r>
            <a:endParaRPr sz="2500" b="1">
              <a:solidFill>
                <a:schemeClr val="dk1"/>
              </a:solidFill>
              <a:latin typeface="Proxima Nova"/>
              <a:ea typeface="Proxima Nova"/>
              <a:cs typeface="Proxima Nova"/>
              <a:sym typeface="Proxima Nova"/>
            </a:endParaRPr>
          </a:p>
        </p:txBody>
      </p:sp>
      <p:sp>
        <p:nvSpPr>
          <p:cNvPr id="781" name="Google Shape;781;p81"/>
          <p:cNvSpPr/>
          <p:nvPr/>
        </p:nvSpPr>
        <p:spPr>
          <a:xfrm>
            <a:off x="6274789" y="371408"/>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Arial"/>
                <a:ea typeface="Arial"/>
                <a:cs typeface="Arial"/>
                <a:sym typeface="Arial"/>
              </a:rPr>
              <a:t>Sr</a:t>
            </a:r>
            <a:endParaRPr sz="2500" b="1">
              <a:solidFill>
                <a:schemeClr val="dk1"/>
              </a:solidFill>
              <a:latin typeface="Arial"/>
              <a:ea typeface="Arial"/>
              <a:cs typeface="Arial"/>
              <a:sym typeface="Arial"/>
            </a:endParaRPr>
          </a:p>
        </p:txBody>
      </p:sp>
      <p:cxnSp>
        <p:nvCxnSpPr>
          <p:cNvPr id="782" name="Google Shape;782;p81"/>
          <p:cNvCxnSpPr/>
          <p:nvPr/>
        </p:nvCxnSpPr>
        <p:spPr>
          <a:xfrm rot="10800000" flipH="1">
            <a:off x="5881180" y="1229019"/>
            <a:ext cx="603192" cy="1244"/>
          </a:xfrm>
          <a:prstGeom prst="straightConnector1">
            <a:avLst/>
          </a:prstGeom>
          <a:noFill/>
          <a:ln w="38100" cap="flat" cmpd="sng">
            <a:solidFill>
              <a:srgbClr val="FF0000"/>
            </a:solidFill>
            <a:prstDash val="solid"/>
            <a:miter lim="800000"/>
            <a:headEnd type="none" w="sm" len="sm"/>
            <a:tailEnd type="triangle" w="med" len="med"/>
          </a:ln>
        </p:spPr>
      </p:cxnSp>
      <p:cxnSp>
        <p:nvCxnSpPr>
          <p:cNvPr id="783" name="Google Shape;783;p81"/>
          <p:cNvCxnSpPr/>
          <p:nvPr/>
        </p:nvCxnSpPr>
        <p:spPr>
          <a:xfrm rot="10800000" flipH="1">
            <a:off x="3132688" y="1627810"/>
            <a:ext cx="603192" cy="1244"/>
          </a:xfrm>
          <a:prstGeom prst="straightConnector1">
            <a:avLst/>
          </a:prstGeom>
          <a:noFill/>
          <a:ln w="38100" cap="flat" cmpd="sng">
            <a:solidFill>
              <a:srgbClr val="FF0000"/>
            </a:solidFill>
            <a:prstDash val="solid"/>
            <a:miter lim="800000"/>
            <a:headEnd type="none" w="sm" len="sm"/>
            <a:tailEnd type="triangle" w="med" len="med"/>
          </a:ln>
        </p:spPr>
      </p:cxnSp>
      <p:cxnSp>
        <p:nvCxnSpPr>
          <p:cNvPr id="784" name="Google Shape;784;p81"/>
          <p:cNvCxnSpPr/>
          <p:nvPr/>
        </p:nvCxnSpPr>
        <p:spPr>
          <a:xfrm rot="10800000" flipH="1">
            <a:off x="5858710" y="2197571"/>
            <a:ext cx="603192" cy="1244"/>
          </a:xfrm>
          <a:prstGeom prst="straightConnector1">
            <a:avLst/>
          </a:prstGeom>
          <a:noFill/>
          <a:ln w="38100" cap="flat" cmpd="sng">
            <a:solidFill>
              <a:srgbClr val="FF0000"/>
            </a:solidFill>
            <a:prstDash val="solid"/>
            <a:miter lim="800000"/>
            <a:headEnd type="none" w="sm" len="sm"/>
            <a:tailEnd type="triangle" w="med" len="med"/>
          </a:ln>
        </p:spPr>
      </p:cxnSp>
      <p:sp>
        <p:nvSpPr>
          <p:cNvPr id="785" name="Google Shape;785;p81"/>
          <p:cNvSpPr/>
          <p:nvPr/>
        </p:nvSpPr>
        <p:spPr>
          <a:xfrm>
            <a:off x="1574587" y="2827002"/>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Sd</a:t>
            </a:r>
            <a:endParaRPr sz="2500" b="1">
              <a:solidFill>
                <a:schemeClr val="dk1"/>
              </a:solidFill>
              <a:latin typeface="Proxima Nova"/>
              <a:ea typeface="Proxima Nova"/>
              <a:cs typeface="Proxima Nova"/>
              <a:sym typeface="Proxima Nova"/>
            </a:endParaRPr>
          </a:p>
        </p:txBody>
      </p:sp>
      <p:cxnSp>
        <p:nvCxnSpPr>
          <p:cNvPr id="786" name="Google Shape;786;p81"/>
          <p:cNvCxnSpPr/>
          <p:nvPr/>
        </p:nvCxnSpPr>
        <p:spPr>
          <a:xfrm rot="10800000" flipH="1">
            <a:off x="3132687" y="3777208"/>
            <a:ext cx="603192" cy="1244"/>
          </a:xfrm>
          <a:prstGeom prst="straightConnector1">
            <a:avLst/>
          </a:prstGeom>
          <a:noFill/>
          <a:ln w="38100" cap="flat" cmpd="sng">
            <a:solidFill>
              <a:srgbClr val="FF0000"/>
            </a:solidFill>
            <a:prstDash val="solid"/>
            <a:miter lim="800000"/>
            <a:headEnd type="none" w="sm" len="sm"/>
            <a:tailEnd type="triangle" w="med" len="med"/>
          </a:ln>
        </p:spPr>
      </p:cxnSp>
      <p:sp>
        <p:nvSpPr>
          <p:cNvPr id="787" name="Google Shape;787;p81"/>
          <p:cNvSpPr/>
          <p:nvPr/>
        </p:nvSpPr>
        <p:spPr>
          <a:xfrm>
            <a:off x="3871071" y="2769540"/>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Proxima Nova"/>
                <a:ea typeface="Proxima Nova"/>
                <a:cs typeface="Proxima Nova"/>
                <a:sym typeface="Proxima Nova"/>
              </a:rPr>
              <a:t>R</a:t>
            </a:r>
            <a:endParaRPr sz="2500" b="1">
              <a:solidFill>
                <a:schemeClr val="dk1"/>
              </a:solidFill>
              <a:latin typeface="Proxima Nova"/>
              <a:ea typeface="Proxima Nova"/>
              <a:cs typeface="Proxima Nova"/>
              <a:sym typeface="Proxima Nova"/>
            </a:endParaRPr>
          </a:p>
        </p:txBody>
      </p:sp>
      <p:sp>
        <p:nvSpPr>
          <p:cNvPr id="788" name="Google Shape;788;p81"/>
          <p:cNvSpPr/>
          <p:nvPr/>
        </p:nvSpPr>
        <p:spPr>
          <a:xfrm>
            <a:off x="6274789" y="2555261"/>
            <a:ext cx="1719572" cy="486912"/>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800" b="1">
                <a:solidFill>
                  <a:schemeClr val="dk1"/>
                </a:solidFill>
                <a:latin typeface="Arial"/>
                <a:ea typeface="Arial"/>
                <a:cs typeface="Arial"/>
                <a:sym typeface="Arial"/>
              </a:rPr>
              <a:t>Sr</a:t>
            </a:r>
            <a:endParaRPr sz="2500" b="1">
              <a:solidFill>
                <a:schemeClr val="dk1"/>
              </a:solidFill>
              <a:latin typeface="Arial"/>
              <a:ea typeface="Arial"/>
              <a:cs typeface="Arial"/>
              <a:sym typeface="Arial"/>
            </a:endParaRPr>
          </a:p>
        </p:txBody>
      </p:sp>
      <p:cxnSp>
        <p:nvCxnSpPr>
          <p:cNvPr id="789" name="Google Shape;789;p81"/>
          <p:cNvCxnSpPr/>
          <p:nvPr/>
        </p:nvCxnSpPr>
        <p:spPr>
          <a:xfrm rot="10800000" flipH="1">
            <a:off x="5860508" y="3298434"/>
            <a:ext cx="603192" cy="1244"/>
          </a:xfrm>
          <a:prstGeom prst="straightConnector1">
            <a:avLst/>
          </a:prstGeom>
          <a:noFill/>
          <a:ln w="38100" cap="flat" cmpd="sng">
            <a:solidFill>
              <a:srgbClr val="FF0000"/>
            </a:solidFill>
            <a:prstDash val="solid"/>
            <a:miter lim="800000"/>
            <a:headEnd type="none" w="sm" len="sm"/>
            <a:tailEnd type="triangle" w="med" len="med"/>
          </a:ln>
        </p:spPr>
      </p:cxnSp>
      <p:cxnSp>
        <p:nvCxnSpPr>
          <p:cNvPr id="790" name="Google Shape;790;p81"/>
          <p:cNvCxnSpPr/>
          <p:nvPr/>
        </p:nvCxnSpPr>
        <p:spPr>
          <a:xfrm rot="10800000" flipH="1">
            <a:off x="5860508" y="4042320"/>
            <a:ext cx="603192" cy="1244"/>
          </a:xfrm>
          <a:prstGeom prst="straightConnector1">
            <a:avLst/>
          </a:prstGeom>
          <a:noFill/>
          <a:ln w="38100" cap="flat" cmpd="sng">
            <a:solidFill>
              <a:srgbClr val="FF0000"/>
            </a:solidFill>
            <a:prstDash val="solid"/>
            <a:miter lim="800000"/>
            <a:headEnd type="none" w="sm" len="sm"/>
            <a:tailEnd type="triangle" w="med" len="med"/>
          </a:ln>
        </p:spPr>
      </p:cxnSp>
      <p:pic>
        <p:nvPicPr>
          <p:cNvPr id="791" name="Google Shape;791;p81" descr="Afbeeldingsresultaat voor mdma white background"/>
          <p:cNvPicPr preferRelativeResize="0"/>
          <p:nvPr/>
        </p:nvPicPr>
        <p:blipFill rotWithShape="1">
          <a:blip r:embed="rId3">
            <a:alphaModFix/>
          </a:blip>
          <a:srcRect/>
          <a:stretch/>
        </p:blipFill>
        <p:spPr>
          <a:xfrm>
            <a:off x="1849416" y="1068515"/>
            <a:ext cx="1207284" cy="1135315"/>
          </a:xfrm>
          <a:prstGeom prst="rect">
            <a:avLst/>
          </a:prstGeom>
          <a:noFill/>
          <a:ln>
            <a:noFill/>
          </a:ln>
        </p:spPr>
      </p:pic>
      <p:pic>
        <p:nvPicPr>
          <p:cNvPr id="792" name="Google Shape;792;p81" descr="Afbeeldingsresultaat voor mdma tongue"/>
          <p:cNvPicPr preferRelativeResize="0"/>
          <p:nvPr/>
        </p:nvPicPr>
        <p:blipFill rotWithShape="1">
          <a:blip r:embed="rId4">
            <a:alphaModFix/>
          </a:blip>
          <a:srcRect/>
          <a:stretch/>
        </p:blipFill>
        <p:spPr>
          <a:xfrm>
            <a:off x="4062437" y="1165239"/>
            <a:ext cx="1555942" cy="1038591"/>
          </a:xfrm>
          <a:prstGeom prst="rect">
            <a:avLst/>
          </a:prstGeom>
          <a:noFill/>
          <a:ln>
            <a:noFill/>
          </a:ln>
        </p:spPr>
      </p:pic>
      <p:pic>
        <p:nvPicPr>
          <p:cNvPr id="793" name="Google Shape;793;p81" descr="Afbeeldingsresultaat voor mdma white background"/>
          <p:cNvPicPr preferRelativeResize="0"/>
          <p:nvPr/>
        </p:nvPicPr>
        <p:blipFill rotWithShape="1">
          <a:blip r:embed="rId3">
            <a:alphaModFix/>
          </a:blip>
          <a:srcRect/>
          <a:stretch/>
        </p:blipFill>
        <p:spPr>
          <a:xfrm>
            <a:off x="1830694" y="3298434"/>
            <a:ext cx="1207284" cy="1135315"/>
          </a:xfrm>
          <a:prstGeom prst="rect">
            <a:avLst/>
          </a:prstGeom>
          <a:noFill/>
          <a:ln>
            <a:noFill/>
          </a:ln>
        </p:spPr>
      </p:pic>
      <p:pic>
        <p:nvPicPr>
          <p:cNvPr id="794" name="Google Shape;794;p81" descr="Afbeeldingsresultaat voor mdma tongue"/>
          <p:cNvPicPr preferRelativeResize="0"/>
          <p:nvPr/>
        </p:nvPicPr>
        <p:blipFill rotWithShape="1">
          <a:blip r:embed="rId4">
            <a:alphaModFix/>
          </a:blip>
          <a:srcRect/>
          <a:stretch/>
        </p:blipFill>
        <p:spPr>
          <a:xfrm>
            <a:off x="4063194" y="3247094"/>
            <a:ext cx="1555942" cy="1038591"/>
          </a:xfrm>
          <a:prstGeom prst="rect">
            <a:avLst/>
          </a:prstGeom>
          <a:noFill/>
          <a:ln>
            <a:noFill/>
          </a:ln>
        </p:spPr>
      </p:pic>
      <p:sp>
        <p:nvSpPr>
          <p:cNvPr id="795" name="Google Shape;795;p81"/>
          <p:cNvSpPr/>
          <p:nvPr/>
        </p:nvSpPr>
        <p:spPr>
          <a:xfrm>
            <a:off x="4121521" y="3089827"/>
            <a:ext cx="1352120" cy="1438362"/>
          </a:xfrm>
          <a:prstGeom prst="mathMultiply">
            <a:avLst>
              <a:gd name="adj1" fmla="val 23520"/>
            </a:avLst>
          </a:prstGeom>
          <a:solidFill>
            <a:schemeClr val="dk1"/>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96" name="Google Shape;796;p81" descr="Afbeeldingsresultaat voor mdma depression"/>
          <p:cNvPicPr preferRelativeResize="0"/>
          <p:nvPr/>
        </p:nvPicPr>
        <p:blipFill rotWithShape="1">
          <a:blip r:embed="rId5">
            <a:alphaModFix/>
          </a:blip>
          <a:srcRect/>
          <a:stretch/>
        </p:blipFill>
        <p:spPr>
          <a:xfrm>
            <a:off x="6702137" y="1721481"/>
            <a:ext cx="928732" cy="616736"/>
          </a:xfrm>
          <a:prstGeom prst="rect">
            <a:avLst/>
          </a:prstGeom>
          <a:noFill/>
          <a:ln>
            <a:noFill/>
          </a:ln>
        </p:spPr>
      </p:pic>
      <p:pic>
        <p:nvPicPr>
          <p:cNvPr id="797" name="Google Shape;797;p81" descr="http://weknowyourdreams.com/images/happy/happy-01.jpg"/>
          <p:cNvPicPr preferRelativeResize="0"/>
          <p:nvPr/>
        </p:nvPicPr>
        <p:blipFill rotWithShape="1">
          <a:blip r:embed="rId6">
            <a:alphaModFix/>
          </a:blip>
          <a:srcRect r="15294"/>
          <a:stretch/>
        </p:blipFill>
        <p:spPr>
          <a:xfrm>
            <a:off x="6708834" y="3069208"/>
            <a:ext cx="915394" cy="568168"/>
          </a:xfrm>
          <a:prstGeom prst="rect">
            <a:avLst/>
          </a:prstGeom>
          <a:noFill/>
          <a:ln>
            <a:noFill/>
          </a:ln>
        </p:spPr>
      </p:pic>
      <p:pic>
        <p:nvPicPr>
          <p:cNvPr id="798" name="Google Shape;798;p81" descr="Afbeeldingsresultaat voor transcendental state"/>
          <p:cNvPicPr preferRelativeResize="0"/>
          <p:nvPr/>
        </p:nvPicPr>
        <p:blipFill rotWithShape="1">
          <a:blip r:embed="rId7">
            <a:alphaModFix/>
          </a:blip>
          <a:srcRect/>
          <a:stretch/>
        </p:blipFill>
        <p:spPr>
          <a:xfrm>
            <a:off x="6825519" y="3809008"/>
            <a:ext cx="681983" cy="681983"/>
          </a:xfrm>
          <a:prstGeom prst="rect">
            <a:avLst/>
          </a:prstGeom>
          <a:noFill/>
          <a:ln>
            <a:noFill/>
          </a:ln>
        </p:spPr>
      </p:pic>
      <p:sp>
        <p:nvSpPr>
          <p:cNvPr id="799" name="Google Shape;799;p81"/>
          <p:cNvSpPr/>
          <p:nvPr/>
        </p:nvSpPr>
        <p:spPr>
          <a:xfrm>
            <a:off x="-150577" y="1149260"/>
            <a:ext cx="1719572"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Choice 1</a:t>
            </a:r>
            <a:endParaRPr sz="1900" b="1">
              <a:solidFill>
                <a:schemeClr val="dk1"/>
              </a:solidFill>
              <a:latin typeface="Proxima Nova"/>
              <a:ea typeface="Proxima Nova"/>
              <a:cs typeface="Proxima Nova"/>
              <a:sym typeface="Proxima Nova"/>
            </a:endParaRPr>
          </a:p>
        </p:txBody>
      </p:sp>
      <p:sp>
        <p:nvSpPr>
          <p:cNvPr id="800" name="Google Shape;800;p81"/>
          <p:cNvSpPr/>
          <p:nvPr/>
        </p:nvSpPr>
        <p:spPr>
          <a:xfrm>
            <a:off x="-150577" y="3435708"/>
            <a:ext cx="1719572" cy="37329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100" b="1">
                <a:solidFill>
                  <a:schemeClr val="dk1"/>
                </a:solidFill>
                <a:latin typeface="Proxima Nova"/>
                <a:ea typeface="Proxima Nova"/>
                <a:cs typeface="Proxima Nova"/>
                <a:sym typeface="Proxima Nova"/>
              </a:rPr>
              <a:t>Choice 2</a:t>
            </a:r>
            <a:endParaRPr sz="1900" b="1">
              <a:solidFill>
                <a:schemeClr val="dk1"/>
              </a:solidFill>
              <a:latin typeface="Proxima Nova"/>
              <a:ea typeface="Proxima Nova"/>
              <a:cs typeface="Proxima Nova"/>
              <a:sym typeface="Proxima Nova"/>
            </a:endParaRPr>
          </a:p>
        </p:txBody>
      </p:sp>
      <p:cxnSp>
        <p:nvCxnSpPr>
          <p:cNvPr id="801" name="Google Shape;801;p81"/>
          <p:cNvCxnSpPr>
            <a:stCxn id="777" idx="3"/>
            <a:endCxn id="776" idx="3"/>
          </p:cNvCxnSpPr>
          <p:nvPr/>
        </p:nvCxnSpPr>
        <p:spPr>
          <a:xfrm>
            <a:off x="8210319" y="1435230"/>
            <a:ext cx="600" cy="2243100"/>
          </a:xfrm>
          <a:prstGeom prst="bentConnector3">
            <a:avLst>
              <a:gd name="adj1" fmla="val 83821897"/>
            </a:avLst>
          </a:prstGeom>
          <a:noFill/>
          <a:ln w="28575" cap="flat" cmpd="sng">
            <a:solidFill>
              <a:srgbClr val="FF0000"/>
            </a:solidFill>
            <a:prstDash val="dot"/>
            <a:miter lim="800000"/>
            <a:headEnd type="triangle" w="med" len="med"/>
            <a:tailEnd type="triangle" w="med" len="med"/>
          </a:ln>
        </p:spPr>
      </p:cxnSp>
      <p:sp>
        <p:nvSpPr>
          <p:cNvPr id="802" name="Google Shape;802;p81"/>
          <p:cNvSpPr/>
          <p:nvPr/>
        </p:nvSpPr>
        <p:spPr>
          <a:xfrm>
            <a:off x="6585817" y="404950"/>
            <a:ext cx="1326303" cy="2060560"/>
          </a:xfrm>
          <a:prstGeom prst="roundRect">
            <a:avLst>
              <a:gd name="adj" fmla="val 16667"/>
            </a:avLst>
          </a:prstGeom>
          <a:noFill/>
          <a:ln w="28575" cap="flat" cmpd="sng">
            <a:solidFill>
              <a:srgbClr val="FF0000"/>
            </a:solidFill>
            <a:prstDash val="dash"/>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803" name="Google Shape;803;p81"/>
          <p:cNvSpPr/>
          <p:nvPr/>
        </p:nvSpPr>
        <p:spPr>
          <a:xfrm>
            <a:off x="6557100" y="2595124"/>
            <a:ext cx="1383600" cy="1991700"/>
          </a:xfrm>
          <a:prstGeom prst="roundRect">
            <a:avLst>
              <a:gd name="adj" fmla="val 16667"/>
            </a:avLst>
          </a:prstGeom>
          <a:noFill/>
          <a:ln w="28575" cap="flat" cmpd="sng">
            <a:solidFill>
              <a:srgbClr val="FF0000"/>
            </a:solidFill>
            <a:prstDash val="dash"/>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Proxima Nova"/>
              <a:ea typeface="Proxima Nova"/>
              <a:cs typeface="Proxima Nova"/>
              <a:sym typeface="Proxima Nova"/>
            </a:endParaRPr>
          </a:p>
        </p:txBody>
      </p:sp>
      <p:pic>
        <p:nvPicPr>
          <p:cNvPr id="804" name="Google Shape;804;p81" descr="Afbeeldingsresultaat voor trippy girl gif"/>
          <p:cNvPicPr preferRelativeResize="0"/>
          <p:nvPr/>
        </p:nvPicPr>
        <p:blipFill rotWithShape="1">
          <a:blip r:embed="rId8">
            <a:alphaModFix/>
          </a:blip>
          <a:srcRect/>
          <a:stretch/>
        </p:blipFill>
        <p:spPr>
          <a:xfrm>
            <a:off x="6708834" y="867990"/>
            <a:ext cx="915339" cy="7029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9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0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9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9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8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8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9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9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1"/>
                                          </p:stCondLst>
                                        </p:cTn>
                                        <p:tgtEl>
                                          <p:spTgt spid="77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1"/>
                                          </p:stCondLst>
                                        </p:cTn>
                                        <p:tgtEl>
                                          <p:spTgt spid="776"/>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80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0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82"/>
          <p:cNvSpPr/>
          <p:nvPr/>
        </p:nvSpPr>
        <p:spPr>
          <a:xfrm>
            <a:off x="375634" y="4080425"/>
            <a:ext cx="10227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b="0" i="0" u="none" strike="noStrike" cap="none">
              <a:solidFill>
                <a:schemeClr val="lt1"/>
              </a:solidFill>
              <a:latin typeface="Calibri"/>
              <a:ea typeface="Calibri"/>
              <a:cs typeface="Calibri"/>
              <a:sym typeface="Calibri"/>
            </a:endParaRPr>
          </a:p>
        </p:txBody>
      </p:sp>
      <p:sp>
        <p:nvSpPr>
          <p:cNvPr id="811" name="Google Shape;811;p82"/>
          <p:cNvSpPr txBox="1"/>
          <p:nvPr/>
        </p:nvSpPr>
        <p:spPr>
          <a:xfrm>
            <a:off x="238813" y="91147"/>
            <a:ext cx="8853000" cy="455400"/>
          </a:xfrm>
          <a:prstGeom prst="rect">
            <a:avLst/>
          </a:prstGeom>
          <a:noFill/>
          <a:ln>
            <a:noFill/>
          </a:ln>
        </p:spPr>
        <p:txBody>
          <a:bodyPr spcFirstLastPara="1" wrap="square" lIns="48200" tIns="24100" rIns="48200" bIns="24100" anchor="b" anchorCtr="0">
            <a:noAutofit/>
          </a:bodyPr>
          <a:lstStyle/>
          <a:p>
            <a:pPr marL="0" marR="0" lvl="0" indent="0" algn="ctr" rtl="0">
              <a:lnSpc>
                <a:spcPct val="90000"/>
              </a:lnSpc>
              <a:spcBef>
                <a:spcPts val="0"/>
              </a:spcBef>
              <a:spcAft>
                <a:spcPts val="0"/>
              </a:spcAft>
              <a:buClr>
                <a:srgbClr val="1E64C8"/>
              </a:buClr>
              <a:buSzPts val="2800"/>
              <a:buFont typeface="Calibri"/>
              <a:buNone/>
            </a:pPr>
            <a:r>
              <a:rPr lang="en" sz="2800" b="0" i="0" u="sng" strike="noStrike" cap="none" dirty="0">
                <a:solidFill>
                  <a:srgbClr val="1E64C8"/>
                </a:solidFill>
                <a:latin typeface="Calibri"/>
                <a:ea typeface="Calibri"/>
                <a:cs typeface="Calibri"/>
                <a:sym typeface="Calibri"/>
              </a:rPr>
              <a:t>ABSTINENCE REINFORCEMENT INTERVENTIONS</a:t>
            </a:r>
            <a:endParaRPr sz="2800" b="0" i="0" u="sng" strike="noStrike" cap="none" dirty="0">
              <a:solidFill>
                <a:srgbClr val="1E64C8"/>
              </a:solidFill>
              <a:latin typeface="Calibri"/>
              <a:ea typeface="Calibri"/>
              <a:cs typeface="Calibri"/>
              <a:sym typeface="Calibri"/>
            </a:endParaRPr>
          </a:p>
        </p:txBody>
      </p:sp>
      <p:sp>
        <p:nvSpPr>
          <p:cNvPr id="812" name="Google Shape;812;p82"/>
          <p:cNvSpPr/>
          <p:nvPr/>
        </p:nvSpPr>
        <p:spPr>
          <a:xfrm>
            <a:off x="238813" y="843200"/>
            <a:ext cx="3142800" cy="393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i="0" u="none" strike="noStrike" cap="none" dirty="0">
                <a:solidFill>
                  <a:schemeClr val="dk1"/>
                </a:solidFill>
                <a:latin typeface="Calibri"/>
                <a:ea typeface="Calibri"/>
                <a:cs typeface="Calibri"/>
                <a:sym typeface="Calibri"/>
              </a:rPr>
              <a:t>Deposit Contracting </a:t>
            </a:r>
            <a:endParaRPr sz="1900" b="1" dirty="0">
              <a:solidFill>
                <a:schemeClr val="dk1"/>
              </a:solidFill>
              <a:latin typeface="Calibri"/>
              <a:ea typeface="Calibri"/>
              <a:cs typeface="Calibri"/>
              <a:sym typeface="Calibri"/>
            </a:endParaRPr>
          </a:p>
        </p:txBody>
      </p:sp>
      <p:cxnSp>
        <p:nvCxnSpPr>
          <p:cNvPr id="813" name="Google Shape;813;p82"/>
          <p:cNvCxnSpPr/>
          <p:nvPr/>
        </p:nvCxnSpPr>
        <p:spPr>
          <a:xfrm>
            <a:off x="1982233" y="1463570"/>
            <a:ext cx="0" cy="2666100"/>
          </a:xfrm>
          <a:prstGeom prst="straightConnector1">
            <a:avLst/>
          </a:prstGeom>
          <a:noFill/>
          <a:ln w="31750" cap="flat" cmpd="sng">
            <a:solidFill>
              <a:srgbClr val="FF0000"/>
            </a:solidFill>
            <a:prstDash val="solid"/>
            <a:miter lim="800000"/>
            <a:headEnd type="none" w="sm" len="sm"/>
            <a:tailEnd type="none" w="sm" len="sm"/>
          </a:ln>
        </p:spPr>
      </p:cxnSp>
      <p:pic>
        <p:nvPicPr>
          <p:cNvPr id="814" name="Google Shape;814;p82" descr="Afbeeldingsresultaat voor giving money"/>
          <p:cNvPicPr preferRelativeResize="0"/>
          <p:nvPr/>
        </p:nvPicPr>
        <p:blipFill rotWithShape="1">
          <a:blip r:embed="rId3">
            <a:alphaModFix/>
          </a:blip>
          <a:srcRect b="7544"/>
          <a:stretch/>
        </p:blipFill>
        <p:spPr>
          <a:xfrm>
            <a:off x="483399" y="2737545"/>
            <a:ext cx="1138535" cy="1389733"/>
          </a:xfrm>
          <a:prstGeom prst="rect">
            <a:avLst/>
          </a:prstGeom>
          <a:noFill/>
          <a:ln>
            <a:noFill/>
          </a:ln>
        </p:spPr>
      </p:pic>
      <p:sp>
        <p:nvSpPr>
          <p:cNvPr id="815" name="Google Shape;815;p82"/>
          <p:cNvSpPr/>
          <p:nvPr/>
        </p:nvSpPr>
        <p:spPr>
          <a:xfrm>
            <a:off x="361106" y="1463570"/>
            <a:ext cx="1383000" cy="523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Establishing </a:t>
            </a:r>
            <a:endParaRPr sz="1100"/>
          </a:p>
          <a:p>
            <a:pPr marL="0" marR="0" lvl="0" indent="0" algn="ctr" rtl="0">
              <a:spcBef>
                <a:spcPts val="0"/>
              </a:spcBef>
              <a:spcAft>
                <a:spcPts val="0"/>
              </a:spcAft>
              <a:buNone/>
            </a:pPr>
            <a:r>
              <a:rPr lang="en" sz="1500">
                <a:solidFill>
                  <a:schemeClr val="dk1"/>
                </a:solidFill>
                <a:latin typeface="Calibri"/>
                <a:ea typeface="Calibri"/>
                <a:cs typeface="Calibri"/>
                <a:sym typeface="Calibri"/>
              </a:rPr>
              <a:t>Operation</a:t>
            </a:r>
            <a:endParaRPr sz="1300">
              <a:solidFill>
                <a:schemeClr val="dk1"/>
              </a:solidFill>
              <a:latin typeface="Calibri"/>
              <a:ea typeface="Calibri"/>
              <a:cs typeface="Calibri"/>
              <a:sym typeface="Calibri"/>
            </a:endParaRPr>
          </a:p>
        </p:txBody>
      </p:sp>
      <p:sp>
        <p:nvSpPr>
          <p:cNvPr id="816" name="Google Shape;816;p82"/>
          <p:cNvSpPr/>
          <p:nvPr/>
        </p:nvSpPr>
        <p:spPr>
          <a:xfrm>
            <a:off x="2976968" y="1463570"/>
            <a:ext cx="1383000" cy="296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Choice 1</a:t>
            </a:r>
            <a:endParaRPr sz="1300" b="1">
              <a:solidFill>
                <a:schemeClr val="dk1"/>
              </a:solidFill>
              <a:latin typeface="Calibri"/>
              <a:ea typeface="Calibri"/>
              <a:cs typeface="Calibri"/>
              <a:sym typeface="Calibri"/>
            </a:endParaRPr>
          </a:p>
        </p:txBody>
      </p:sp>
      <p:sp>
        <p:nvSpPr>
          <p:cNvPr id="817" name="Google Shape;817;p82"/>
          <p:cNvSpPr/>
          <p:nvPr/>
        </p:nvSpPr>
        <p:spPr>
          <a:xfrm>
            <a:off x="6025136" y="1463570"/>
            <a:ext cx="1383000" cy="296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Consequence</a:t>
            </a:r>
            <a:endParaRPr sz="1300" b="1">
              <a:solidFill>
                <a:schemeClr val="dk1"/>
              </a:solidFill>
              <a:latin typeface="Calibri"/>
              <a:ea typeface="Calibri"/>
              <a:cs typeface="Calibri"/>
              <a:sym typeface="Calibri"/>
            </a:endParaRPr>
          </a:p>
        </p:txBody>
      </p:sp>
      <p:pic>
        <p:nvPicPr>
          <p:cNvPr id="818" name="Google Shape;818;p82" descr="Afbeeldingsresultaat voor receive money"/>
          <p:cNvPicPr preferRelativeResize="0"/>
          <p:nvPr/>
        </p:nvPicPr>
        <p:blipFill rotWithShape="1">
          <a:blip r:embed="rId4">
            <a:alphaModFix/>
          </a:blip>
          <a:srcRect/>
          <a:stretch/>
        </p:blipFill>
        <p:spPr>
          <a:xfrm>
            <a:off x="5876718" y="1918146"/>
            <a:ext cx="1679954" cy="1112970"/>
          </a:xfrm>
          <a:prstGeom prst="rect">
            <a:avLst/>
          </a:prstGeom>
          <a:noFill/>
          <a:ln>
            <a:noFill/>
          </a:ln>
        </p:spPr>
      </p:pic>
      <p:cxnSp>
        <p:nvCxnSpPr>
          <p:cNvPr id="819" name="Google Shape;819;p82"/>
          <p:cNvCxnSpPr/>
          <p:nvPr/>
        </p:nvCxnSpPr>
        <p:spPr>
          <a:xfrm>
            <a:off x="4784843" y="2344034"/>
            <a:ext cx="523200" cy="0"/>
          </a:xfrm>
          <a:prstGeom prst="straightConnector1">
            <a:avLst/>
          </a:prstGeom>
          <a:noFill/>
          <a:ln w="76200" cap="flat" cmpd="sng">
            <a:solidFill>
              <a:srgbClr val="FF0000"/>
            </a:solidFill>
            <a:prstDash val="solid"/>
            <a:miter lim="800000"/>
            <a:headEnd type="none" w="sm" len="sm"/>
            <a:tailEnd type="stealth" w="med" len="med"/>
          </a:ln>
        </p:spPr>
      </p:cxnSp>
      <p:sp>
        <p:nvSpPr>
          <p:cNvPr id="820" name="Google Shape;820;p82"/>
          <p:cNvSpPr/>
          <p:nvPr/>
        </p:nvSpPr>
        <p:spPr>
          <a:xfrm>
            <a:off x="2951824" y="3502888"/>
            <a:ext cx="1383000" cy="296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Choice 2</a:t>
            </a:r>
            <a:endParaRPr sz="1300" b="1">
              <a:solidFill>
                <a:schemeClr val="dk1"/>
              </a:solidFill>
              <a:latin typeface="Calibri"/>
              <a:ea typeface="Calibri"/>
              <a:cs typeface="Calibri"/>
              <a:sym typeface="Calibri"/>
            </a:endParaRPr>
          </a:p>
        </p:txBody>
      </p:sp>
      <p:cxnSp>
        <p:nvCxnSpPr>
          <p:cNvPr id="821" name="Google Shape;821;p82"/>
          <p:cNvCxnSpPr/>
          <p:nvPr/>
        </p:nvCxnSpPr>
        <p:spPr>
          <a:xfrm>
            <a:off x="4665226" y="4415687"/>
            <a:ext cx="523200" cy="0"/>
          </a:xfrm>
          <a:prstGeom prst="straightConnector1">
            <a:avLst/>
          </a:prstGeom>
          <a:noFill/>
          <a:ln w="76200" cap="flat" cmpd="sng">
            <a:solidFill>
              <a:srgbClr val="FF0000"/>
            </a:solidFill>
            <a:prstDash val="solid"/>
            <a:miter lim="800000"/>
            <a:headEnd type="none" w="sm" len="sm"/>
            <a:tailEnd type="stealth" w="med" len="med"/>
          </a:ln>
        </p:spPr>
      </p:cxnSp>
      <p:pic>
        <p:nvPicPr>
          <p:cNvPr id="822" name="Google Shape;822;p82" descr="Afbeeldingsresultaat voor receive money"/>
          <p:cNvPicPr preferRelativeResize="0"/>
          <p:nvPr/>
        </p:nvPicPr>
        <p:blipFill rotWithShape="1">
          <a:blip r:embed="rId4">
            <a:alphaModFix/>
          </a:blip>
          <a:srcRect/>
          <a:stretch/>
        </p:blipFill>
        <p:spPr>
          <a:xfrm>
            <a:off x="5876718" y="3778804"/>
            <a:ext cx="1679954" cy="1112970"/>
          </a:xfrm>
          <a:prstGeom prst="rect">
            <a:avLst/>
          </a:prstGeom>
          <a:noFill/>
          <a:ln>
            <a:noFill/>
          </a:ln>
        </p:spPr>
      </p:pic>
      <p:sp>
        <p:nvSpPr>
          <p:cNvPr id="823" name="Google Shape;823;p82"/>
          <p:cNvSpPr/>
          <p:nvPr/>
        </p:nvSpPr>
        <p:spPr>
          <a:xfrm>
            <a:off x="6142440" y="3771464"/>
            <a:ext cx="1148400" cy="1116300"/>
          </a:xfrm>
          <a:prstGeom prst="mathMultiply">
            <a:avLst>
              <a:gd name="adj1" fmla="val 23520"/>
            </a:avLst>
          </a:prstGeom>
          <a:solidFill>
            <a:schemeClr val="dk1"/>
          </a:solidFill>
          <a:ln w="3175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824" name="Google Shape;824;p82" descr="Afbeeldingsresultaat voor quit smoking woman"/>
          <p:cNvPicPr preferRelativeResize="0"/>
          <p:nvPr/>
        </p:nvPicPr>
        <p:blipFill rotWithShape="1">
          <a:blip r:embed="rId5">
            <a:alphaModFix/>
          </a:blip>
          <a:srcRect/>
          <a:stretch/>
        </p:blipFill>
        <p:spPr>
          <a:xfrm>
            <a:off x="2915822" y="1930577"/>
            <a:ext cx="1621129" cy="923143"/>
          </a:xfrm>
          <a:prstGeom prst="rect">
            <a:avLst/>
          </a:prstGeom>
          <a:noFill/>
          <a:ln>
            <a:noFill/>
          </a:ln>
        </p:spPr>
      </p:pic>
      <p:pic>
        <p:nvPicPr>
          <p:cNvPr id="825" name="Google Shape;825;p82" descr="Afbeeldingsresultaat voor smoking pregnancy"/>
          <p:cNvPicPr preferRelativeResize="0"/>
          <p:nvPr/>
        </p:nvPicPr>
        <p:blipFill rotWithShape="1">
          <a:blip r:embed="rId6">
            <a:alphaModFix/>
          </a:blip>
          <a:srcRect/>
          <a:stretch/>
        </p:blipFill>
        <p:spPr>
          <a:xfrm>
            <a:off x="2951824" y="3880026"/>
            <a:ext cx="1615846" cy="908913"/>
          </a:xfrm>
          <a:prstGeom prst="rect">
            <a:avLst/>
          </a:prstGeom>
          <a:noFill/>
          <a:ln>
            <a:noFill/>
          </a:ln>
        </p:spPr>
      </p:pic>
      <p:sp>
        <p:nvSpPr>
          <p:cNvPr id="826" name="Google Shape;826;p82"/>
          <p:cNvSpPr/>
          <p:nvPr/>
        </p:nvSpPr>
        <p:spPr>
          <a:xfrm>
            <a:off x="280" y="4234"/>
            <a:ext cx="9178200" cy="5143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827" name="Google Shape;827;p82" descr="Afbeeldingsresultaat voor urine sample"/>
          <p:cNvPicPr preferRelativeResize="0"/>
          <p:nvPr/>
        </p:nvPicPr>
        <p:blipFill rotWithShape="1">
          <a:blip r:embed="rId7">
            <a:alphaModFix/>
          </a:blip>
          <a:srcRect/>
          <a:stretch/>
        </p:blipFill>
        <p:spPr>
          <a:xfrm>
            <a:off x="4053040" y="1697595"/>
            <a:ext cx="1073477" cy="1073477"/>
          </a:xfrm>
          <a:prstGeom prst="rect">
            <a:avLst/>
          </a:prstGeom>
          <a:noFill/>
          <a:ln>
            <a:noFill/>
          </a:ln>
        </p:spPr>
      </p:pic>
      <p:sp>
        <p:nvSpPr>
          <p:cNvPr id="828" name="Google Shape;828;p82"/>
          <p:cNvSpPr/>
          <p:nvPr/>
        </p:nvSpPr>
        <p:spPr>
          <a:xfrm>
            <a:off x="263054" y="231932"/>
            <a:ext cx="3142800" cy="393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chemeClr val="dk1"/>
                </a:solidFill>
                <a:latin typeface="Calibri"/>
                <a:ea typeface="Calibri"/>
                <a:cs typeface="Calibri"/>
                <a:sym typeface="Calibri"/>
              </a:rPr>
              <a:t>Voucher Procedures</a:t>
            </a:r>
            <a:endParaRPr sz="1900" b="1">
              <a:solidFill>
                <a:schemeClr val="dk1"/>
              </a:solidFill>
              <a:latin typeface="Calibri"/>
              <a:ea typeface="Calibri"/>
              <a:cs typeface="Calibri"/>
              <a:sym typeface="Calibri"/>
            </a:endParaRPr>
          </a:p>
        </p:txBody>
      </p:sp>
      <p:sp>
        <p:nvSpPr>
          <p:cNvPr id="829" name="Google Shape;829;p82"/>
          <p:cNvSpPr/>
          <p:nvPr/>
        </p:nvSpPr>
        <p:spPr>
          <a:xfrm>
            <a:off x="1451771" y="976375"/>
            <a:ext cx="1719600" cy="5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800" b="1" dirty="0">
                <a:solidFill>
                  <a:schemeClr val="dk1"/>
                </a:solidFill>
                <a:latin typeface="Calibri"/>
                <a:ea typeface="Calibri"/>
                <a:cs typeface="Calibri"/>
                <a:sym typeface="Calibri"/>
              </a:rPr>
              <a:t>Sd</a:t>
            </a:r>
            <a:endParaRPr sz="2500" b="1" dirty="0">
              <a:solidFill>
                <a:schemeClr val="dk1"/>
              </a:solidFill>
              <a:latin typeface="Calibri"/>
              <a:ea typeface="Calibri"/>
              <a:cs typeface="Calibri"/>
              <a:sym typeface="Calibri"/>
            </a:endParaRPr>
          </a:p>
        </p:txBody>
      </p:sp>
      <p:sp>
        <p:nvSpPr>
          <p:cNvPr id="830" name="Google Shape;830;p82"/>
          <p:cNvSpPr/>
          <p:nvPr/>
        </p:nvSpPr>
        <p:spPr>
          <a:xfrm>
            <a:off x="3622827" y="927595"/>
            <a:ext cx="1719600" cy="5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R</a:t>
            </a:r>
            <a:endParaRPr sz="2500" b="1">
              <a:solidFill>
                <a:schemeClr val="dk1"/>
              </a:solidFill>
              <a:latin typeface="Calibri"/>
              <a:ea typeface="Calibri"/>
              <a:cs typeface="Calibri"/>
              <a:sym typeface="Calibri"/>
            </a:endParaRPr>
          </a:p>
        </p:txBody>
      </p:sp>
      <p:sp>
        <p:nvSpPr>
          <p:cNvPr id="831" name="Google Shape;831;p82"/>
          <p:cNvSpPr/>
          <p:nvPr/>
        </p:nvSpPr>
        <p:spPr>
          <a:xfrm>
            <a:off x="6863482" y="1017198"/>
            <a:ext cx="1719600" cy="507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800" b="1">
                <a:solidFill>
                  <a:schemeClr val="dk1"/>
                </a:solidFill>
                <a:latin typeface="Calibri"/>
                <a:ea typeface="Calibri"/>
                <a:cs typeface="Calibri"/>
                <a:sym typeface="Calibri"/>
              </a:rPr>
              <a:t>Sr</a:t>
            </a:r>
            <a:endParaRPr sz="2500" b="1">
              <a:solidFill>
                <a:schemeClr val="dk1"/>
              </a:solidFill>
              <a:latin typeface="Calibri"/>
              <a:ea typeface="Calibri"/>
              <a:cs typeface="Calibri"/>
              <a:sym typeface="Calibri"/>
            </a:endParaRPr>
          </a:p>
        </p:txBody>
      </p:sp>
      <p:pic>
        <p:nvPicPr>
          <p:cNvPr id="832" name="Google Shape;832;p82" descr="Afbeeldingsresultaat voor urine sample"/>
          <p:cNvPicPr preferRelativeResize="0"/>
          <p:nvPr/>
        </p:nvPicPr>
        <p:blipFill rotWithShape="1">
          <a:blip r:embed="rId7">
            <a:alphaModFix/>
          </a:blip>
          <a:srcRect/>
          <a:stretch/>
        </p:blipFill>
        <p:spPr>
          <a:xfrm>
            <a:off x="4053040" y="3506705"/>
            <a:ext cx="1073477" cy="1073477"/>
          </a:xfrm>
          <a:prstGeom prst="rect">
            <a:avLst/>
          </a:prstGeom>
          <a:noFill/>
          <a:ln>
            <a:noFill/>
          </a:ln>
        </p:spPr>
      </p:pic>
      <p:pic>
        <p:nvPicPr>
          <p:cNvPr id="833" name="Google Shape;833;p82" descr="Gerelateerde afbeelding"/>
          <p:cNvPicPr preferRelativeResize="0"/>
          <p:nvPr/>
        </p:nvPicPr>
        <p:blipFill rotWithShape="1">
          <a:blip r:embed="rId8">
            <a:alphaModFix/>
          </a:blip>
          <a:srcRect/>
          <a:stretch/>
        </p:blipFill>
        <p:spPr>
          <a:xfrm>
            <a:off x="5077573" y="2213340"/>
            <a:ext cx="725286" cy="725286"/>
          </a:xfrm>
          <a:prstGeom prst="rect">
            <a:avLst/>
          </a:prstGeom>
          <a:noFill/>
          <a:ln>
            <a:noFill/>
          </a:ln>
        </p:spPr>
      </p:pic>
      <p:pic>
        <p:nvPicPr>
          <p:cNvPr id="834" name="Google Shape;834;p82" descr="Afbeeldingsresultaat voor thumbs down"/>
          <p:cNvPicPr preferRelativeResize="0"/>
          <p:nvPr/>
        </p:nvPicPr>
        <p:blipFill rotWithShape="1">
          <a:blip r:embed="rId9">
            <a:alphaModFix/>
          </a:blip>
          <a:srcRect/>
          <a:stretch/>
        </p:blipFill>
        <p:spPr>
          <a:xfrm>
            <a:off x="5120555" y="4188431"/>
            <a:ext cx="627367" cy="640169"/>
          </a:xfrm>
          <a:prstGeom prst="rect">
            <a:avLst/>
          </a:prstGeom>
          <a:noFill/>
          <a:ln>
            <a:noFill/>
          </a:ln>
        </p:spPr>
      </p:pic>
      <p:sp>
        <p:nvSpPr>
          <p:cNvPr id="835" name="Google Shape;835;p82"/>
          <p:cNvSpPr/>
          <p:nvPr/>
        </p:nvSpPr>
        <p:spPr>
          <a:xfrm>
            <a:off x="1328620" y="3183492"/>
            <a:ext cx="7683000" cy="1810800"/>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836" name="Google Shape;836;p82" descr="Afbeeldingsresultaat voor cartoon clinic"/>
          <p:cNvPicPr preferRelativeResize="0"/>
          <p:nvPr/>
        </p:nvPicPr>
        <p:blipFill rotWithShape="1">
          <a:blip r:embed="rId10">
            <a:alphaModFix/>
          </a:blip>
          <a:srcRect/>
          <a:stretch/>
        </p:blipFill>
        <p:spPr>
          <a:xfrm>
            <a:off x="1647778" y="1631664"/>
            <a:ext cx="1423271" cy="944495"/>
          </a:xfrm>
          <a:prstGeom prst="rect">
            <a:avLst/>
          </a:prstGeom>
          <a:noFill/>
          <a:ln>
            <a:noFill/>
          </a:ln>
        </p:spPr>
      </p:pic>
      <p:pic>
        <p:nvPicPr>
          <p:cNvPr id="837" name="Google Shape;837;p82" descr="Afbeeldingsresultaat voor cartoon clinic"/>
          <p:cNvPicPr preferRelativeResize="0"/>
          <p:nvPr/>
        </p:nvPicPr>
        <p:blipFill rotWithShape="1">
          <a:blip r:embed="rId10">
            <a:alphaModFix/>
          </a:blip>
          <a:srcRect/>
          <a:stretch/>
        </p:blipFill>
        <p:spPr>
          <a:xfrm>
            <a:off x="1621570" y="3506881"/>
            <a:ext cx="1423271" cy="944495"/>
          </a:xfrm>
          <a:prstGeom prst="rect">
            <a:avLst/>
          </a:prstGeom>
          <a:noFill/>
          <a:ln>
            <a:noFill/>
          </a:ln>
        </p:spPr>
      </p:pic>
      <p:pic>
        <p:nvPicPr>
          <p:cNvPr id="838" name="Google Shape;838;p82" descr="Afbeeldingsresultaat voor voucher"/>
          <p:cNvPicPr preferRelativeResize="0"/>
          <p:nvPr/>
        </p:nvPicPr>
        <p:blipFill rotWithShape="1">
          <a:blip r:embed="rId11">
            <a:alphaModFix/>
          </a:blip>
          <a:srcRect/>
          <a:stretch/>
        </p:blipFill>
        <p:spPr>
          <a:xfrm>
            <a:off x="7042837" y="1697764"/>
            <a:ext cx="1360756" cy="1360756"/>
          </a:xfrm>
          <a:prstGeom prst="rect">
            <a:avLst/>
          </a:prstGeom>
          <a:noFill/>
          <a:ln>
            <a:noFill/>
          </a:ln>
        </p:spPr>
      </p:pic>
      <p:sp>
        <p:nvSpPr>
          <p:cNvPr id="839" name="Google Shape;839;p82"/>
          <p:cNvSpPr/>
          <p:nvPr/>
        </p:nvSpPr>
        <p:spPr>
          <a:xfrm>
            <a:off x="8453883" y="1974277"/>
            <a:ext cx="388500" cy="696300"/>
          </a:xfrm>
          <a:prstGeom prst="upArrow">
            <a:avLst>
              <a:gd name="adj1" fmla="val 50000"/>
              <a:gd name="adj2" fmla="val 50000"/>
            </a:avLst>
          </a:prstGeom>
          <a:solidFill>
            <a:srgbClr val="FF0000"/>
          </a:solidFill>
          <a:ln w="317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840" name="Google Shape;840;p82" descr="Afbeeldingsresultaat voor voucher"/>
          <p:cNvPicPr preferRelativeResize="0"/>
          <p:nvPr/>
        </p:nvPicPr>
        <p:blipFill rotWithShape="1">
          <a:blip r:embed="rId11">
            <a:alphaModFix/>
          </a:blip>
          <a:srcRect/>
          <a:stretch/>
        </p:blipFill>
        <p:spPr>
          <a:xfrm>
            <a:off x="6935620" y="3604072"/>
            <a:ext cx="1360756" cy="1360756"/>
          </a:xfrm>
          <a:prstGeom prst="rect">
            <a:avLst/>
          </a:prstGeom>
          <a:noFill/>
          <a:ln>
            <a:noFill/>
          </a:ln>
        </p:spPr>
      </p:pic>
      <p:sp>
        <p:nvSpPr>
          <p:cNvPr id="841" name="Google Shape;841;p82"/>
          <p:cNvSpPr/>
          <p:nvPr/>
        </p:nvSpPr>
        <p:spPr>
          <a:xfrm>
            <a:off x="8464354" y="4043444"/>
            <a:ext cx="373800" cy="730200"/>
          </a:xfrm>
          <a:prstGeom prst="downArrow">
            <a:avLst>
              <a:gd name="adj1" fmla="val 50000"/>
              <a:gd name="adj2" fmla="val 50000"/>
            </a:avLst>
          </a:prstGeom>
          <a:solidFill>
            <a:srgbClr val="FF0000"/>
          </a:solid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42" name="Google Shape;842;p82"/>
          <p:cNvSpPr/>
          <p:nvPr/>
        </p:nvSpPr>
        <p:spPr>
          <a:xfrm>
            <a:off x="1368806" y="976201"/>
            <a:ext cx="7683000" cy="2082300"/>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cxnSp>
        <p:nvCxnSpPr>
          <p:cNvPr id="843" name="Google Shape;843;p82"/>
          <p:cNvCxnSpPr/>
          <p:nvPr/>
        </p:nvCxnSpPr>
        <p:spPr>
          <a:xfrm rot="10800000" flipH="1">
            <a:off x="3271039" y="2219866"/>
            <a:ext cx="603300" cy="1200"/>
          </a:xfrm>
          <a:prstGeom prst="straightConnector1">
            <a:avLst/>
          </a:prstGeom>
          <a:noFill/>
          <a:ln w="38100" cap="flat" cmpd="sng">
            <a:solidFill>
              <a:srgbClr val="FF0000"/>
            </a:solidFill>
            <a:prstDash val="solid"/>
            <a:miter lim="800000"/>
            <a:headEnd type="none" w="sm" len="sm"/>
            <a:tailEnd type="triangle" w="med" len="med"/>
          </a:ln>
        </p:spPr>
      </p:cxnSp>
      <p:cxnSp>
        <p:nvCxnSpPr>
          <p:cNvPr id="844" name="Google Shape;844;p82"/>
          <p:cNvCxnSpPr/>
          <p:nvPr/>
        </p:nvCxnSpPr>
        <p:spPr>
          <a:xfrm rot="10800000" flipH="1">
            <a:off x="3271039" y="4033247"/>
            <a:ext cx="603300" cy="1200"/>
          </a:xfrm>
          <a:prstGeom prst="straightConnector1">
            <a:avLst/>
          </a:prstGeom>
          <a:noFill/>
          <a:ln w="38100" cap="flat" cmpd="sng">
            <a:solidFill>
              <a:srgbClr val="FF0000"/>
            </a:solidFill>
            <a:prstDash val="solid"/>
            <a:miter lim="800000"/>
            <a:headEnd type="none" w="sm" len="sm"/>
            <a:tailEnd type="triangle" w="med" len="med"/>
          </a:ln>
        </p:spPr>
      </p:cxnSp>
      <p:cxnSp>
        <p:nvCxnSpPr>
          <p:cNvPr id="845" name="Google Shape;845;p82"/>
          <p:cNvCxnSpPr/>
          <p:nvPr/>
        </p:nvCxnSpPr>
        <p:spPr>
          <a:xfrm rot="10800000" flipH="1">
            <a:off x="6184703" y="2234377"/>
            <a:ext cx="603300" cy="1200"/>
          </a:xfrm>
          <a:prstGeom prst="straightConnector1">
            <a:avLst/>
          </a:prstGeom>
          <a:noFill/>
          <a:ln w="38100" cap="flat" cmpd="sng">
            <a:solidFill>
              <a:srgbClr val="FF0000"/>
            </a:solidFill>
            <a:prstDash val="solid"/>
            <a:miter lim="800000"/>
            <a:headEnd type="none" w="sm" len="sm"/>
            <a:tailEnd type="triangle" w="med" len="med"/>
          </a:ln>
        </p:spPr>
      </p:cxnSp>
      <p:cxnSp>
        <p:nvCxnSpPr>
          <p:cNvPr id="846" name="Google Shape;846;p82"/>
          <p:cNvCxnSpPr/>
          <p:nvPr/>
        </p:nvCxnSpPr>
        <p:spPr>
          <a:xfrm rot="10800000" flipH="1">
            <a:off x="6184702" y="4034491"/>
            <a:ext cx="603300" cy="1200"/>
          </a:xfrm>
          <a:prstGeom prst="straightConnector1">
            <a:avLst/>
          </a:prstGeom>
          <a:noFill/>
          <a:ln w="38100" cap="flat" cmpd="sng">
            <a:solidFill>
              <a:srgbClr val="FF0000"/>
            </a:solidFill>
            <a:prstDash val="solid"/>
            <a:miter lim="800000"/>
            <a:headEnd type="none" w="sm" len="sm"/>
            <a:tailEnd type="triangle" w="med" len="med"/>
          </a:ln>
        </p:spPr>
      </p:cxnSp>
      <p:sp>
        <p:nvSpPr>
          <p:cNvPr id="847" name="Google Shape;847;p82"/>
          <p:cNvSpPr/>
          <p:nvPr/>
        </p:nvSpPr>
        <p:spPr>
          <a:xfrm>
            <a:off x="-239222" y="1873999"/>
            <a:ext cx="1719600" cy="393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Choice 1</a:t>
            </a:r>
            <a:endParaRPr sz="1900" b="1">
              <a:solidFill>
                <a:schemeClr val="dk1"/>
              </a:solidFill>
              <a:latin typeface="Calibri"/>
              <a:ea typeface="Calibri"/>
              <a:cs typeface="Calibri"/>
              <a:sym typeface="Calibri"/>
            </a:endParaRPr>
          </a:p>
        </p:txBody>
      </p:sp>
      <p:sp>
        <p:nvSpPr>
          <p:cNvPr id="848" name="Google Shape;848;p82"/>
          <p:cNvSpPr/>
          <p:nvPr/>
        </p:nvSpPr>
        <p:spPr>
          <a:xfrm>
            <a:off x="-174755" y="3847798"/>
            <a:ext cx="1719600" cy="393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Choice 2</a:t>
            </a:r>
            <a:endParaRPr sz="1900" b="1">
              <a:solidFill>
                <a:schemeClr val="dk1"/>
              </a:solidFill>
              <a:latin typeface="Calibri"/>
              <a:ea typeface="Calibri"/>
              <a:cs typeface="Calibri"/>
              <a:sym typeface="Calibri"/>
            </a:endParaRPr>
          </a:p>
        </p:txBody>
      </p:sp>
      <p:sp>
        <p:nvSpPr>
          <p:cNvPr id="849" name="Google Shape;849;p82"/>
          <p:cNvSpPr/>
          <p:nvPr/>
        </p:nvSpPr>
        <p:spPr>
          <a:xfrm>
            <a:off x="7197352" y="3530750"/>
            <a:ext cx="1022700" cy="1116300"/>
          </a:xfrm>
          <a:prstGeom prst="mathMultiply">
            <a:avLst>
              <a:gd name="adj1" fmla="val 23520"/>
            </a:avLst>
          </a:prstGeom>
          <a:solidFill>
            <a:schemeClr val="dk1"/>
          </a:solid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Proxima Nova"/>
              <a:ea typeface="Proxima Nova"/>
              <a:cs typeface="Proxima Nova"/>
              <a:sym typeface="Proxima Nova"/>
            </a:endParaRPr>
          </a:p>
        </p:txBody>
      </p:sp>
      <p:pic>
        <p:nvPicPr>
          <p:cNvPr id="850" name="Google Shape;850;p82" descr="Afbeeldingsresultaat voor smoking pregnancy"/>
          <p:cNvPicPr preferRelativeResize="0"/>
          <p:nvPr/>
        </p:nvPicPr>
        <p:blipFill rotWithShape="1">
          <a:blip r:embed="rId12">
            <a:alphaModFix/>
          </a:blip>
          <a:srcRect/>
          <a:stretch/>
        </p:blipFill>
        <p:spPr>
          <a:xfrm>
            <a:off x="-2005" y="4242"/>
            <a:ext cx="9182742" cy="5143500"/>
          </a:xfrm>
          <a:prstGeom prst="rect">
            <a:avLst/>
          </a:prstGeom>
          <a:noFill/>
          <a:ln>
            <a:noFill/>
          </a:ln>
        </p:spPr>
      </p:pic>
      <p:pic>
        <p:nvPicPr>
          <p:cNvPr id="851" name="Google Shape;851;p82" descr="Afbeeldingsresultaat voor cocaine use"/>
          <p:cNvPicPr preferRelativeResize="0"/>
          <p:nvPr/>
        </p:nvPicPr>
        <p:blipFill rotWithShape="1">
          <a:blip r:embed="rId13">
            <a:alphaModFix/>
          </a:blip>
          <a:srcRect/>
          <a:stretch/>
        </p:blipFill>
        <p:spPr>
          <a:xfrm>
            <a:off x="-104334" y="4234"/>
            <a:ext cx="9196147" cy="51767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1"/>
                                          </p:stCondLst>
                                        </p:cTn>
                                        <p:tgtEl>
                                          <p:spTgt spid="85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8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4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3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2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4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3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4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3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3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4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3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3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84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4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4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1"/>
                                          </p:stCondLst>
                                        </p:cTn>
                                        <p:tgtEl>
                                          <p:spTgt spid="849"/>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83"/>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58" name="Google Shape;858;p83" descr="Afbeeldingsresultaat voor pregnant mother"/>
          <p:cNvPicPr preferRelativeResize="0"/>
          <p:nvPr/>
        </p:nvPicPr>
        <p:blipFill rotWithShape="1">
          <a:blip r:embed="rId3">
            <a:alphaModFix/>
          </a:blip>
          <a:srcRect/>
          <a:stretch/>
        </p:blipFill>
        <p:spPr>
          <a:xfrm>
            <a:off x="3643149" y="853597"/>
            <a:ext cx="1573762" cy="1050487"/>
          </a:xfrm>
          <a:prstGeom prst="rect">
            <a:avLst/>
          </a:prstGeom>
          <a:noFill/>
          <a:ln>
            <a:noFill/>
          </a:ln>
        </p:spPr>
      </p:pic>
      <p:sp>
        <p:nvSpPr>
          <p:cNvPr id="859" name="Google Shape;859;p83"/>
          <p:cNvSpPr/>
          <p:nvPr/>
        </p:nvSpPr>
        <p:spPr>
          <a:xfrm>
            <a:off x="3385493" y="545220"/>
            <a:ext cx="208917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Proxima Nova"/>
                <a:ea typeface="Proxima Nova"/>
                <a:cs typeface="Proxima Nova"/>
                <a:sym typeface="Proxima Nova"/>
              </a:rPr>
              <a:t>Pregnant Mothers</a:t>
            </a:r>
            <a:endParaRPr sz="1500" b="1">
              <a:solidFill>
                <a:schemeClr val="dk1"/>
              </a:solidFill>
              <a:latin typeface="Proxima Nova"/>
              <a:ea typeface="Proxima Nova"/>
              <a:cs typeface="Proxima Nova"/>
              <a:sym typeface="Proxima Nova"/>
            </a:endParaRPr>
          </a:p>
        </p:txBody>
      </p:sp>
      <p:sp>
        <p:nvSpPr>
          <p:cNvPr id="860" name="Google Shape;860;p83"/>
          <p:cNvSpPr/>
          <p:nvPr/>
        </p:nvSpPr>
        <p:spPr>
          <a:xfrm>
            <a:off x="2303072" y="2496838"/>
            <a:ext cx="4254013" cy="40576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300" b="1">
                <a:solidFill>
                  <a:srgbClr val="FF0000"/>
                </a:solidFill>
                <a:latin typeface="Proxima Nova"/>
                <a:ea typeface="Proxima Nova"/>
                <a:cs typeface="Proxima Nova"/>
                <a:sym typeface="Proxima Nova"/>
              </a:rPr>
              <a:t>Contingency Management</a:t>
            </a:r>
            <a:endParaRPr sz="2100" b="1">
              <a:solidFill>
                <a:srgbClr val="FF0000"/>
              </a:solidFill>
              <a:latin typeface="Proxima Nova"/>
              <a:ea typeface="Proxima Nova"/>
              <a:cs typeface="Proxima Nova"/>
              <a:sym typeface="Proxima Nova"/>
            </a:endParaRPr>
          </a:p>
        </p:txBody>
      </p:sp>
      <p:pic>
        <p:nvPicPr>
          <p:cNvPr id="861" name="Google Shape;861;p83" descr="Afbeeldingsresultaat voor teenager"/>
          <p:cNvPicPr preferRelativeResize="0"/>
          <p:nvPr/>
        </p:nvPicPr>
        <p:blipFill rotWithShape="1">
          <a:blip r:embed="rId4">
            <a:alphaModFix/>
          </a:blip>
          <a:srcRect/>
          <a:stretch/>
        </p:blipFill>
        <p:spPr>
          <a:xfrm>
            <a:off x="6896632" y="2174474"/>
            <a:ext cx="1582058" cy="1050487"/>
          </a:xfrm>
          <a:prstGeom prst="rect">
            <a:avLst/>
          </a:prstGeom>
          <a:noFill/>
          <a:ln>
            <a:noFill/>
          </a:ln>
        </p:spPr>
      </p:pic>
      <p:sp>
        <p:nvSpPr>
          <p:cNvPr id="862" name="Google Shape;862;p83"/>
          <p:cNvSpPr/>
          <p:nvPr/>
        </p:nvSpPr>
        <p:spPr>
          <a:xfrm>
            <a:off x="6643123" y="1749895"/>
            <a:ext cx="208917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Proxima Nova"/>
                <a:ea typeface="Proxima Nova"/>
                <a:cs typeface="Proxima Nova"/>
                <a:sym typeface="Proxima Nova"/>
              </a:rPr>
              <a:t>Adolescents</a:t>
            </a:r>
            <a:endParaRPr sz="1500" b="1">
              <a:solidFill>
                <a:schemeClr val="dk1"/>
              </a:solidFill>
              <a:latin typeface="Proxima Nova"/>
              <a:ea typeface="Proxima Nova"/>
              <a:cs typeface="Proxima Nova"/>
              <a:sym typeface="Proxima Nova"/>
            </a:endParaRPr>
          </a:p>
        </p:txBody>
      </p:sp>
      <p:pic>
        <p:nvPicPr>
          <p:cNvPr id="863" name="Google Shape;863;p83" descr="Afbeeldingsresultaat voor employee"/>
          <p:cNvPicPr preferRelativeResize="0"/>
          <p:nvPr/>
        </p:nvPicPr>
        <p:blipFill rotWithShape="1">
          <a:blip r:embed="rId5">
            <a:alphaModFix/>
          </a:blip>
          <a:srcRect/>
          <a:stretch/>
        </p:blipFill>
        <p:spPr>
          <a:xfrm>
            <a:off x="4078403" y="3814019"/>
            <a:ext cx="1138535" cy="1329481"/>
          </a:xfrm>
          <a:prstGeom prst="rect">
            <a:avLst/>
          </a:prstGeom>
          <a:noFill/>
          <a:ln>
            <a:noFill/>
          </a:ln>
        </p:spPr>
      </p:pic>
      <p:sp>
        <p:nvSpPr>
          <p:cNvPr id="864" name="Google Shape;864;p83"/>
          <p:cNvSpPr/>
          <p:nvPr/>
        </p:nvSpPr>
        <p:spPr>
          <a:xfrm>
            <a:off x="3385493" y="3515985"/>
            <a:ext cx="208917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Employees</a:t>
            </a:r>
            <a:endParaRPr sz="1500" b="1">
              <a:solidFill>
                <a:schemeClr val="dk1"/>
              </a:solidFill>
              <a:latin typeface="Arial"/>
              <a:ea typeface="Arial"/>
              <a:cs typeface="Arial"/>
              <a:sym typeface="Arial"/>
            </a:endParaRPr>
          </a:p>
        </p:txBody>
      </p:sp>
      <p:pic>
        <p:nvPicPr>
          <p:cNvPr id="865" name="Google Shape;865;p83" descr="Afbeeldingsresultaat voor mental health problem"/>
          <p:cNvPicPr preferRelativeResize="0"/>
          <p:nvPr/>
        </p:nvPicPr>
        <p:blipFill rotWithShape="1">
          <a:blip r:embed="rId6">
            <a:alphaModFix/>
          </a:blip>
          <a:srcRect/>
          <a:stretch/>
        </p:blipFill>
        <p:spPr>
          <a:xfrm>
            <a:off x="322682" y="2204234"/>
            <a:ext cx="1810506" cy="1020727"/>
          </a:xfrm>
          <a:prstGeom prst="rect">
            <a:avLst/>
          </a:prstGeom>
          <a:noFill/>
          <a:ln>
            <a:noFill/>
          </a:ln>
        </p:spPr>
      </p:pic>
      <p:sp>
        <p:nvSpPr>
          <p:cNvPr id="866" name="Google Shape;866;p83"/>
          <p:cNvSpPr/>
          <p:nvPr/>
        </p:nvSpPr>
        <p:spPr>
          <a:xfrm>
            <a:off x="183404" y="1620373"/>
            <a:ext cx="2089171" cy="5680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Proxima Nova"/>
                <a:ea typeface="Proxima Nova"/>
                <a:cs typeface="Proxima Nova"/>
                <a:sym typeface="Proxima Nova"/>
              </a:rPr>
              <a:t>Mental Health Problems</a:t>
            </a:r>
            <a:endParaRPr sz="1500" b="1">
              <a:solidFill>
                <a:schemeClr val="dk1"/>
              </a:solidFill>
              <a:latin typeface="Proxima Nova"/>
              <a:ea typeface="Proxima Nova"/>
              <a:cs typeface="Proxima Nova"/>
              <a:sym typeface="Proxima Nova"/>
            </a:endParaRPr>
          </a:p>
        </p:txBody>
      </p:sp>
      <p:cxnSp>
        <p:nvCxnSpPr>
          <p:cNvPr id="867" name="Google Shape;867;p83"/>
          <p:cNvCxnSpPr>
            <a:stCxn id="860" idx="0"/>
          </p:cNvCxnSpPr>
          <p:nvPr/>
        </p:nvCxnSpPr>
        <p:spPr>
          <a:xfrm rot="10800000">
            <a:off x="4430078" y="2058238"/>
            <a:ext cx="0" cy="438600"/>
          </a:xfrm>
          <a:prstGeom prst="straightConnector1">
            <a:avLst/>
          </a:prstGeom>
          <a:noFill/>
          <a:ln w="31750" cap="flat" cmpd="sng">
            <a:solidFill>
              <a:srgbClr val="FF0000"/>
            </a:solidFill>
            <a:prstDash val="solid"/>
            <a:miter lim="800000"/>
            <a:headEnd type="none" w="sm" len="sm"/>
            <a:tailEnd type="stealth" w="med" len="med"/>
          </a:ln>
        </p:spPr>
      </p:cxnSp>
      <p:cxnSp>
        <p:nvCxnSpPr>
          <p:cNvPr id="868" name="Google Shape;868;p83"/>
          <p:cNvCxnSpPr/>
          <p:nvPr/>
        </p:nvCxnSpPr>
        <p:spPr>
          <a:xfrm rot="10800000" flipH="1">
            <a:off x="6359009" y="2714597"/>
            <a:ext cx="367849" cy="1523"/>
          </a:xfrm>
          <a:prstGeom prst="straightConnector1">
            <a:avLst/>
          </a:prstGeom>
          <a:noFill/>
          <a:ln w="31750" cap="flat" cmpd="sng">
            <a:solidFill>
              <a:srgbClr val="FF0000"/>
            </a:solidFill>
            <a:prstDash val="solid"/>
            <a:miter lim="800000"/>
            <a:headEnd type="none" w="sm" len="sm"/>
            <a:tailEnd type="stealth" w="med" len="med"/>
          </a:ln>
        </p:spPr>
      </p:cxnSp>
      <p:cxnSp>
        <p:nvCxnSpPr>
          <p:cNvPr id="869" name="Google Shape;869;p83"/>
          <p:cNvCxnSpPr/>
          <p:nvPr/>
        </p:nvCxnSpPr>
        <p:spPr>
          <a:xfrm>
            <a:off x="4430078" y="2868588"/>
            <a:ext cx="0" cy="457291"/>
          </a:xfrm>
          <a:prstGeom prst="straightConnector1">
            <a:avLst/>
          </a:prstGeom>
          <a:noFill/>
          <a:ln w="31750" cap="flat" cmpd="sng">
            <a:solidFill>
              <a:srgbClr val="FF0000"/>
            </a:solidFill>
            <a:prstDash val="solid"/>
            <a:miter lim="800000"/>
            <a:headEnd type="none" w="sm" len="sm"/>
            <a:tailEnd type="stealth" w="med" len="med"/>
          </a:ln>
        </p:spPr>
      </p:cxnSp>
      <p:cxnSp>
        <p:nvCxnSpPr>
          <p:cNvPr id="870" name="Google Shape;870;p83"/>
          <p:cNvCxnSpPr/>
          <p:nvPr/>
        </p:nvCxnSpPr>
        <p:spPr>
          <a:xfrm rot="10800000">
            <a:off x="2303072" y="2714597"/>
            <a:ext cx="200268" cy="6034"/>
          </a:xfrm>
          <a:prstGeom prst="straightConnector1">
            <a:avLst/>
          </a:prstGeom>
          <a:noFill/>
          <a:ln w="31750" cap="flat" cmpd="sng">
            <a:solidFill>
              <a:srgbClr val="FF0000"/>
            </a:solidFill>
            <a:prstDash val="solid"/>
            <a:miter lim="800000"/>
            <a:headEnd type="none" w="sm" len="sm"/>
            <a:tailEnd type="stealth" w="med" len="med"/>
          </a:ln>
        </p:spPr>
      </p:cxnSp>
      <p:pic>
        <p:nvPicPr>
          <p:cNvPr id="871" name="Google Shape;871;p83" descr="Afbeeldingsresultaat voor cocaine"/>
          <p:cNvPicPr preferRelativeResize="0"/>
          <p:nvPr/>
        </p:nvPicPr>
        <p:blipFill rotWithShape="1">
          <a:blip r:embed="rId7">
            <a:alphaModFix/>
          </a:blip>
          <a:srcRect/>
          <a:stretch/>
        </p:blipFill>
        <p:spPr>
          <a:xfrm>
            <a:off x="251092" y="2177542"/>
            <a:ext cx="1981687" cy="1329704"/>
          </a:xfrm>
          <a:prstGeom prst="rect">
            <a:avLst/>
          </a:prstGeom>
          <a:noFill/>
          <a:ln>
            <a:noFill/>
          </a:ln>
        </p:spPr>
      </p:pic>
      <p:pic>
        <p:nvPicPr>
          <p:cNvPr id="872" name="Google Shape;872;p83" descr="Afbeeldingsresultaat voor cigarettes"/>
          <p:cNvPicPr preferRelativeResize="0"/>
          <p:nvPr/>
        </p:nvPicPr>
        <p:blipFill rotWithShape="1">
          <a:blip r:embed="rId8">
            <a:alphaModFix/>
          </a:blip>
          <a:srcRect/>
          <a:stretch/>
        </p:blipFill>
        <p:spPr>
          <a:xfrm>
            <a:off x="3385493" y="829007"/>
            <a:ext cx="2025567" cy="1159638"/>
          </a:xfrm>
          <a:prstGeom prst="rect">
            <a:avLst/>
          </a:prstGeom>
          <a:noFill/>
          <a:ln>
            <a:noFill/>
          </a:ln>
        </p:spPr>
      </p:pic>
      <p:pic>
        <p:nvPicPr>
          <p:cNvPr id="873" name="Google Shape;873;p83" descr="Afbeeldingsresultaat voor alcohol"/>
          <p:cNvPicPr preferRelativeResize="0"/>
          <p:nvPr/>
        </p:nvPicPr>
        <p:blipFill rotWithShape="1">
          <a:blip r:embed="rId9">
            <a:alphaModFix/>
          </a:blip>
          <a:srcRect/>
          <a:stretch/>
        </p:blipFill>
        <p:spPr>
          <a:xfrm>
            <a:off x="6896632" y="2229731"/>
            <a:ext cx="2051127" cy="981801"/>
          </a:xfrm>
          <a:prstGeom prst="rect">
            <a:avLst/>
          </a:prstGeom>
          <a:noFill/>
          <a:ln>
            <a:noFill/>
          </a:ln>
        </p:spPr>
      </p:pic>
      <p:pic>
        <p:nvPicPr>
          <p:cNvPr id="874" name="Google Shape;874;p83" descr="Afbeeldingsresultaat voor heroin"/>
          <p:cNvPicPr preferRelativeResize="0"/>
          <p:nvPr/>
        </p:nvPicPr>
        <p:blipFill rotWithShape="1">
          <a:blip r:embed="rId10">
            <a:alphaModFix/>
          </a:blip>
          <a:srcRect/>
          <a:stretch/>
        </p:blipFill>
        <p:spPr>
          <a:xfrm>
            <a:off x="3439174" y="3505593"/>
            <a:ext cx="1981687" cy="14862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5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85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86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86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86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86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86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
                                          </p:stCondLst>
                                        </p:cTn>
                                        <p:tgtEl>
                                          <p:spTgt spid="86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85"/>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86" name="Google Shape;886;p85"/>
          <p:cNvSpPr txBox="1"/>
          <p:nvPr/>
        </p:nvSpPr>
        <p:spPr>
          <a:xfrm>
            <a:off x="62875" y="1949653"/>
            <a:ext cx="9018300" cy="78780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600">
                <a:solidFill>
                  <a:schemeClr val="lt1"/>
                </a:solidFill>
                <a:latin typeface="Proxima Nova"/>
                <a:ea typeface="Proxima Nova"/>
                <a:cs typeface="Proxima Nova"/>
                <a:sym typeface="Proxima Nova"/>
              </a:rPr>
              <a:t>Applied Learning Psychology: </a:t>
            </a:r>
            <a:endParaRPr sz="3600">
              <a:solidFill>
                <a:schemeClr val="lt1"/>
              </a:solidFill>
              <a:latin typeface="Proxima Nova"/>
              <a:ea typeface="Proxima Nova"/>
              <a:cs typeface="Proxima Nova"/>
              <a:sym typeface="Proxima Nova"/>
            </a:endParaRPr>
          </a:p>
          <a:p>
            <a:pPr marL="0" marR="0" lvl="0" indent="0" algn="ctr" rtl="0">
              <a:spcBef>
                <a:spcPts val="0"/>
              </a:spcBef>
              <a:spcAft>
                <a:spcPts val="0"/>
              </a:spcAft>
              <a:buNone/>
            </a:pPr>
            <a:r>
              <a:rPr lang="en" sz="3600">
                <a:solidFill>
                  <a:schemeClr val="lt1"/>
                </a:solidFill>
                <a:latin typeface="Proxima Nova"/>
                <a:ea typeface="Proxima Nova"/>
                <a:cs typeface="Proxima Nova"/>
                <a:sym typeface="Proxima Nova"/>
              </a:rPr>
              <a:t>at the </a:t>
            </a:r>
            <a:r>
              <a:rPr lang="en" sz="3600" b="1">
                <a:solidFill>
                  <a:srgbClr val="FFFF00"/>
                </a:solidFill>
                <a:latin typeface="Proxima Nova"/>
                <a:ea typeface="Proxima Nova"/>
                <a:cs typeface="Proxima Nova"/>
                <a:sym typeface="Proxima Nova"/>
              </a:rPr>
              <a:t>Group Level</a:t>
            </a:r>
            <a:endParaRPr sz="3600" b="1">
              <a:solidFill>
                <a:srgbClr val="FFFF00"/>
              </a:solidFill>
              <a:latin typeface="Proxima Nova"/>
              <a:ea typeface="Proxima Nova"/>
              <a:cs typeface="Proxima Nova"/>
              <a:sym typeface="Proxima Nova"/>
            </a:endParaRPr>
          </a:p>
        </p:txBody>
      </p:sp>
      <p:sp>
        <p:nvSpPr>
          <p:cNvPr id="887" name="Google Shape;887;p85"/>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87"/>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15" name="Google Shape;915;p87"/>
          <p:cNvSpPr txBox="1"/>
          <p:nvPr/>
        </p:nvSpPr>
        <p:spPr>
          <a:xfrm>
            <a:off x="62849" y="2087650"/>
            <a:ext cx="9018300" cy="68095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800" dirty="0">
                <a:solidFill>
                  <a:schemeClr val="lt1"/>
                </a:solidFill>
                <a:latin typeface="Proxima Nova"/>
                <a:ea typeface="Proxima Nova"/>
                <a:cs typeface="Proxima Nova"/>
                <a:sym typeface="Proxima Nova"/>
              </a:rPr>
              <a:t>Applied Learning Psychology </a:t>
            </a:r>
            <a:r>
              <a:rPr lang="en" sz="3800" b="1" dirty="0">
                <a:solidFill>
                  <a:srgbClr val="FFFF00"/>
                </a:solidFill>
                <a:latin typeface="Proxima Nova"/>
                <a:ea typeface="Proxima Nova"/>
                <a:cs typeface="Proxima Nova"/>
                <a:sym typeface="Proxima Nova"/>
              </a:rPr>
              <a:t>at Home</a:t>
            </a:r>
            <a:endParaRPr sz="3800" b="1" dirty="0">
              <a:solidFill>
                <a:srgbClr val="FFFF00"/>
              </a:solidFill>
              <a:latin typeface="Proxima Nova"/>
              <a:ea typeface="Proxima Nova"/>
              <a:cs typeface="Proxima Nova"/>
              <a:sym typeface="Proxima Nova"/>
            </a:endParaRPr>
          </a:p>
        </p:txBody>
      </p:sp>
      <p:sp>
        <p:nvSpPr>
          <p:cNvPr id="916" name="Google Shape;916;p87"/>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89"/>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30" name="Google Shape;930;p89"/>
          <p:cNvSpPr/>
          <p:nvPr/>
        </p:nvSpPr>
        <p:spPr>
          <a:xfrm>
            <a:off x="197768" y="245607"/>
            <a:ext cx="8691386" cy="632986"/>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Coercion: </a:t>
            </a:r>
            <a:r>
              <a:rPr lang="en" sz="1900">
                <a:solidFill>
                  <a:schemeClr val="dk1"/>
                </a:solidFill>
                <a:latin typeface="Proxima Nova"/>
                <a:ea typeface="Proxima Nova"/>
                <a:cs typeface="Proxima Nova"/>
                <a:sym typeface="Proxima Nova"/>
              </a:rPr>
              <a:t>control of behavior through (a) punishment or threat of punishment, or (b) negative reinforcement (i.e., the removal of a punisher).</a:t>
            </a:r>
            <a:endParaRPr sz="700">
              <a:latin typeface="Proxima Nova"/>
              <a:ea typeface="Proxima Nova"/>
              <a:cs typeface="Proxima Nova"/>
              <a:sym typeface="Proxima Nova"/>
            </a:endParaRPr>
          </a:p>
        </p:txBody>
      </p:sp>
      <p:pic>
        <p:nvPicPr>
          <p:cNvPr id="931" name="Google Shape;931;p89" descr="Afbeeldingsresultaat voor child angry"/>
          <p:cNvPicPr preferRelativeResize="0"/>
          <p:nvPr/>
        </p:nvPicPr>
        <p:blipFill rotWithShape="1">
          <a:blip r:embed="rId3">
            <a:alphaModFix/>
          </a:blip>
          <a:srcRect/>
          <a:stretch/>
        </p:blipFill>
        <p:spPr>
          <a:xfrm>
            <a:off x="1220651" y="2201739"/>
            <a:ext cx="1181230" cy="1181230"/>
          </a:xfrm>
          <a:prstGeom prst="rect">
            <a:avLst/>
          </a:prstGeom>
          <a:noFill/>
          <a:ln>
            <a:noFill/>
          </a:ln>
        </p:spPr>
      </p:pic>
      <p:pic>
        <p:nvPicPr>
          <p:cNvPr id="932" name="Google Shape;932;p89" descr="Gerelateerde afbeelding"/>
          <p:cNvPicPr preferRelativeResize="0"/>
          <p:nvPr/>
        </p:nvPicPr>
        <p:blipFill rotWithShape="1">
          <a:blip r:embed="rId4">
            <a:alphaModFix/>
          </a:blip>
          <a:srcRect/>
          <a:stretch/>
        </p:blipFill>
        <p:spPr>
          <a:xfrm>
            <a:off x="3779163" y="2201739"/>
            <a:ext cx="1181230" cy="1181230"/>
          </a:xfrm>
          <a:prstGeom prst="rect">
            <a:avLst/>
          </a:prstGeom>
          <a:noFill/>
          <a:ln>
            <a:noFill/>
          </a:ln>
        </p:spPr>
      </p:pic>
      <p:pic>
        <p:nvPicPr>
          <p:cNvPr id="933" name="Google Shape;933;p89" descr="Afbeeldingsresultaat voor run away"/>
          <p:cNvPicPr preferRelativeResize="0"/>
          <p:nvPr/>
        </p:nvPicPr>
        <p:blipFill rotWithShape="1">
          <a:blip r:embed="rId5">
            <a:alphaModFix/>
          </a:blip>
          <a:srcRect/>
          <a:stretch/>
        </p:blipFill>
        <p:spPr>
          <a:xfrm>
            <a:off x="6337674" y="2263744"/>
            <a:ext cx="1562395" cy="1057221"/>
          </a:xfrm>
          <a:prstGeom prst="rect">
            <a:avLst/>
          </a:prstGeom>
          <a:noFill/>
          <a:ln>
            <a:noFill/>
          </a:ln>
        </p:spPr>
      </p:pic>
      <p:sp>
        <p:nvSpPr>
          <p:cNvPr id="934" name="Google Shape;934;p89"/>
          <p:cNvSpPr/>
          <p:nvPr/>
        </p:nvSpPr>
        <p:spPr>
          <a:xfrm>
            <a:off x="1548547" y="1252286"/>
            <a:ext cx="525510"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Sd</a:t>
            </a:r>
            <a:endParaRPr sz="1900">
              <a:solidFill>
                <a:schemeClr val="dk1"/>
              </a:solidFill>
              <a:latin typeface="Proxima Nova"/>
              <a:ea typeface="Proxima Nova"/>
              <a:cs typeface="Proxima Nova"/>
              <a:sym typeface="Proxima Nova"/>
            </a:endParaRPr>
          </a:p>
        </p:txBody>
      </p:sp>
      <p:sp>
        <p:nvSpPr>
          <p:cNvPr id="935" name="Google Shape;935;p89"/>
          <p:cNvSpPr/>
          <p:nvPr/>
        </p:nvSpPr>
        <p:spPr>
          <a:xfrm>
            <a:off x="968574" y="1593125"/>
            <a:ext cx="1826341"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a:solidFill>
                  <a:schemeClr val="dk1"/>
                </a:solidFill>
                <a:latin typeface="Arial"/>
                <a:ea typeface="Arial"/>
                <a:cs typeface="Arial"/>
                <a:sym typeface="Arial"/>
              </a:rPr>
              <a:t>‘You’re stupid ‘</a:t>
            </a:r>
            <a:endParaRPr sz="1900">
              <a:solidFill>
                <a:schemeClr val="dk1"/>
              </a:solidFill>
              <a:latin typeface="Arial"/>
              <a:ea typeface="Arial"/>
              <a:cs typeface="Arial"/>
              <a:sym typeface="Arial"/>
            </a:endParaRPr>
          </a:p>
        </p:txBody>
      </p:sp>
      <p:sp>
        <p:nvSpPr>
          <p:cNvPr id="936" name="Google Shape;936;p89"/>
          <p:cNvSpPr/>
          <p:nvPr/>
        </p:nvSpPr>
        <p:spPr>
          <a:xfrm>
            <a:off x="4185289" y="1252285"/>
            <a:ext cx="369049" cy="340840"/>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R</a:t>
            </a:r>
            <a:endParaRPr sz="1900">
              <a:solidFill>
                <a:schemeClr val="dk1"/>
              </a:solidFill>
              <a:latin typeface="Proxima Nova"/>
              <a:ea typeface="Proxima Nova"/>
              <a:cs typeface="Proxima Nova"/>
              <a:sym typeface="Proxima Nova"/>
            </a:endParaRPr>
          </a:p>
        </p:txBody>
      </p:sp>
      <p:sp>
        <p:nvSpPr>
          <p:cNvPr id="937" name="Google Shape;937;p89"/>
          <p:cNvSpPr/>
          <p:nvPr/>
        </p:nvSpPr>
        <p:spPr>
          <a:xfrm>
            <a:off x="3674929" y="1556593"/>
            <a:ext cx="1389768"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a:solidFill>
                  <a:schemeClr val="dk1"/>
                </a:solidFill>
                <a:latin typeface="Arial"/>
                <a:ea typeface="Arial"/>
                <a:cs typeface="Arial"/>
                <a:sym typeface="Arial"/>
              </a:rPr>
              <a:t>Hits Brother</a:t>
            </a:r>
            <a:endParaRPr sz="1900">
              <a:solidFill>
                <a:schemeClr val="dk1"/>
              </a:solidFill>
              <a:latin typeface="Arial"/>
              <a:ea typeface="Arial"/>
              <a:cs typeface="Arial"/>
              <a:sym typeface="Arial"/>
            </a:endParaRPr>
          </a:p>
        </p:txBody>
      </p:sp>
      <p:sp>
        <p:nvSpPr>
          <p:cNvPr id="938" name="Google Shape;938;p89"/>
          <p:cNvSpPr/>
          <p:nvPr/>
        </p:nvSpPr>
        <p:spPr>
          <a:xfrm>
            <a:off x="7443450" y="1252285"/>
            <a:ext cx="369049"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Sr</a:t>
            </a:r>
            <a:endParaRPr sz="1900">
              <a:solidFill>
                <a:schemeClr val="dk1"/>
              </a:solidFill>
              <a:latin typeface="Proxima Nova"/>
              <a:ea typeface="Proxima Nova"/>
              <a:cs typeface="Proxima Nova"/>
              <a:sym typeface="Proxima Nova"/>
            </a:endParaRPr>
          </a:p>
        </p:txBody>
      </p:sp>
      <p:sp>
        <p:nvSpPr>
          <p:cNvPr id="939" name="Google Shape;939;p89"/>
          <p:cNvSpPr/>
          <p:nvPr/>
        </p:nvSpPr>
        <p:spPr>
          <a:xfrm>
            <a:off x="6933091" y="1556593"/>
            <a:ext cx="1389768"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a:solidFill>
                  <a:schemeClr val="dk1"/>
                </a:solidFill>
                <a:latin typeface="Proxima Nova"/>
                <a:ea typeface="Proxima Nova"/>
                <a:cs typeface="Proxima Nova"/>
                <a:sym typeface="Proxima Nova"/>
              </a:rPr>
              <a:t>Runs away</a:t>
            </a:r>
            <a:endParaRPr sz="1900">
              <a:solidFill>
                <a:schemeClr val="dk1"/>
              </a:solidFill>
              <a:latin typeface="Proxima Nova"/>
              <a:ea typeface="Proxima Nova"/>
              <a:cs typeface="Proxima Nova"/>
              <a:sym typeface="Proxima Nova"/>
            </a:endParaRPr>
          </a:p>
        </p:txBody>
      </p:sp>
      <p:sp>
        <p:nvSpPr>
          <p:cNvPr id="940" name="Google Shape;940;p89"/>
          <p:cNvSpPr/>
          <p:nvPr/>
        </p:nvSpPr>
        <p:spPr>
          <a:xfrm>
            <a:off x="4960466" y="2509929"/>
            <a:ext cx="319363" cy="811036"/>
          </a:xfrm>
          <a:prstGeom prst="upArrow">
            <a:avLst>
              <a:gd name="adj1" fmla="val 50000"/>
              <a:gd name="adj2" fmla="val 50000"/>
            </a:avLst>
          </a:prstGeom>
          <a:solidFill>
            <a:srgbClr val="FF0000"/>
          </a:solid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41" name="Google Shape;941;p89" descr="Afbeeldingsresultaat voor tonya harding mother"/>
          <p:cNvPicPr preferRelativeResize="0"/>
          <p:nvPr/>
        </p:nvPicPr>
        <p:blipFill rotWithShape="1">
          <a:blip r:embed="rId6">
            <a:alphaModFix/>
          </a:blip>
          <a:srcRect r="50309"/>
          <a:stretch/>
        </p:blipFill>
        <p:spPr>
          <a:xfrm>
            <a:off x="1321180" y="2136420"/>
            <a:ext cx="980244" cy="1315029"/>
          </a:xfrm>
          <a:prstGeom prst="rect">
            <a:avLst/>
          </a:prstGeom>
          <a:noFill/>
          <a:ln>
            <a:noFill/>
          </a:ln>
        </p:spPr>
      </p:pic>
      <p:sp>
        <p:nvSpPr>
          <p:cNvPr id="942" name="Google Shape;942;p89"/>
          <p:cNvSpPr/>
          <p:nvPr/>
        </p:nvSpPr>
        <p:spPr>
          <a:xfrm>
            <a:off x="638146" y="1625980"/>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‘Clean your bedroom’</a:t>
            </a:r>
            <a:endParaRPr sz="1900">
              <a:solidFill>
                <a:schemeClr val="dk1"/>
              </a:solidFill>
              <a:latin typeface="Arial"/>
              <a:ea typeface="Arial"/>
              <a:cs typeface="Arial"/>
              <a:sym typeface="Arial"/>
            </a:endParaRPr>
          </a:p>
        </p:txBody>
      </p:sp>
      <p:pic>
        <p:nvPicPr>
          <p:cNvPr id="943" name="Google Shape;943;p89" descr="Gerelateerde afbeelding"/>
          <p:cNvPicPr preferRelativeResize="0"/>
          <p:nvPr/>
        </p:nvPicPr>
        <p:blipFill rotWithShape="1">
          <a:blip r:embed="rId7">
            <a:alphaModFix/>
          </a:blip>
          <a:srcRect/>
          <a:stretch/>
        </p:blipFill>
        <p:spPr>
          <a:xfrm>
            <a:off x="3503533" y="2001091"/>
            <a:ext cx="1445057" cy="1445057"/>
          </a:xfrm>
          <a:prstGeom prst="rect">
            <a:avLst/>
          </a:prstGeom>
          <a:noFill/>
          <a:ln>
            <a:noFill/>
          </a:ln>
        </p:spPr>
      </p:pic>
      <p:pic>
        <p:nvPicPr>
          <p:cNvPr id="944" name="Google Shape;944;p89" descr="Afbeeldingsresultaat voor run away"/>
          <p:cNvPicPr preferRelativeResize="0"/>
          <p:nvPr/>
        </p:nvPicPr>
        <p:blipFill rotWithShape="1">
          <a:blip r:embed="rId5">
            <a:alphaModFix/>
          </a:blip>
          <a:srcRect/>
          <a:stretch/>
        </p:blipFill>
        <p:spPr>
          <a:xfrm>
            <a:off x="6349908" y="2271123"/>
            <a:ext cx="1562395" cy="1057221"/>
          </a:xfrm>
          <a:prstGeom prst="rect">
            <a:avLst/>
          </a:prstGeom>
          <a:noFill/>
          <a:ln>
            <a:noFill/>
          </a:ln>
        </p:spPr>
      </p:pic>
      <p:pic>
        <p:nvPicPr>
          <p:cNvPr id="945" name="Google Shape;945;p89" descr="Gerelateerde afbeelding"/>
          <p:cNvPicPr preferRelativeResize="0"/>
          <p:nvPr/>
        </p:nvPicPr>
        <p:blipFill rotWithShape="1">
          <a:blip r:embed="rId7">
            <a:alphaModFix/>
          </a:blip>
          <a:srcRect/>
          <a:stretch/>
        </p:blipFill>
        <p:spPr>
          <a:xfrm>
            <a:off x="6829533" y="1898001"/>
            <a:ext cx="1445057" cy="1445057"/>
          </a:xfrm>
          <a:prstGeom prst="rect">
            <a:avLst/>
          </a:prstGeom>
          <a:noFill/>
          <a:ln>
            <a:noFill/>
          </a:ln>
        </p:spPr>
      </p:pic>
      <p:sp>
        <p:nvSpPr>
          <p:cNvPr id="946" name="Google Shape;946;p89"/>
          <p:cNvSpPr/>
          <p:nvPr/>
        </p:nvSpPr>
        <p:spPr>
          <a:xfrm>
            <a:off x="7041747" y="2012409"/>
            <a:ext cx="1108104" cy="1265024"/>
          </a:xfrm>
          <a:prstGeom prst="mathMultiply">
            <a:avLst>
              <a:gd name="adj1" fmla="val 23520"/>
            </a:avLst>
          </a:prstGeom>
          <a:solidFill>
            <a:schemeClr val="dk1"/>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47" name="Google Shape;947;p89" descr="Afbeeldingsresultaat voor couple fighting"/>
          <p:cNvPicPr preferRelativeResize="0"/>
          <p:nvPr/>
        </p:nvPicPr>
        <p:blipFill rotWithShape="1">
          <a:blip r:embed="rId8">
            <a:alphaModFix/>
          </a:blip>
          <a:srcRect r="46263"/>
          <a:stretch/>
        </p:blipFill>
        <p:spPr>
          <a:xfrm>
            <a:off x="1316738" y="2363333"/>
            <a:ext cx="953221" cy="1177290"/>
          </a:xfrm>
          <a:prstGeom prst="rect">
            <a:avLst/>
          </a:prstGeom>
          <a:noFill/>
          <a:ln>
            <a:noFill/>
          </a:ln>
        </p:spPr>
      </p:pic>
      <p:pic>
        <p:nvPicPr>
          <p:cNvPr id="948" name="Google Shape;948;p89" descr="Afbeeldingsresultaat voor couple fighting"/>
          <p:cNvPicPr preferRelativeResize="0"/>
          <p:nvPr/>
        </p:nvPicPr>
        <p:blipFill rotWithShape="1">
          <a:blip r:embed="rId8">
            <a:alphaModFix/>
          </a:blip>
          <a:srcRect l="50832"/>
          <a:stretch/>
        </p:blipFill>
        <p:spPr>
          <a:xfrm>
            <a:off x="3969843" y="2263744"/>
            <a:ext cx="872151" cy="1177290"/>
          </a:xfrm>
          <a:prstGeom prst="rect">
            <a:avLst/>
          </a:prstGeom>
          <a:noFill/>
          <a:ln>
            <a:noFill/>
          </a:ln>
        </p:spPr>
      </p:pic>
      <p:sp>
        <p:nvSpPr>
          <p:cNvPr id="949" name="Google Shape;949;p89"/>
          <p:cNvSpPr/>
          <p:nvPr/>
        </p:nvSpPr>
        <p:spPr>
          <a:xfrm>
            <a:off x="863149" y="1593123"/>
            <a:ext cx="1860398" cy="6329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You’re always criticizing me</a:t>
            </a:r>
            <a:endParaRPr sz="1900">
              <a:solidFill>
                <a:schemeClr val="dk1"/>
              </a:solidFill>
              <a:latin typeface="Proxima Nova"/>
              <a:ea typeface="Proxima Nova"/>
              <a:cs typeface="Proxima Nova"/>
              <a:sym typeface="Proxima Nova"/>
            </a:endParaRPr>
          </a:p>
        </p:txBody>
      </p:sp>
      <p:sp>
        <p:nvSpPr>
          <p:cNvPr id="950" name="Google Shape;950;p89"/>
          <p:cNvSpPr/>
          <p:nvPr/>
        </p:nvSpPr>
        <p:spPr>
          <a:xfrm>
            <a:off x="3240763" y="1517880"/>
            <a:ext cx="2330311" cy="6329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If you tried harder I wouldn’t do so</a:t>
            </a:r>
            <a:endParaRPr sz="1900">
              <a:solidFill>
                <a:schemeClr val="dk1"/>
              </a:solidFill>
              <a:latin typeface="Proxima Nova"/>
              <a:ea typeface="Proxima Nova"/>
              <a:cs typeface="Proxima Nova"/>
              <a:sym typeface="Proxima Nova"/>
            </a:endParaRPr>
          </a:p>
        </p:txBody>
      </p:sp>
      <p:pic>
        <p:nvPicPr>
          <p:cNvPr id="951" name="Google Shape;951;p89" descr="Afbeeldingsresultaat voor couple fighting"/>
          <p:cNvPicPr preferRelativeResize="0"/>
          <p:nvPr/>
        </p:nvPicPr>
        <p:blipFill rotWithShape="1">
          <a:blip r:embed="rId9">
            <a:alphaModFix/>
          </a:blip>
          <a:srcRect/>
          <a:stretch/>
        </p:blipFill>
        <p:spPr>
          <a:xfrm>
            <a:off x="6778993" y="2246021"/>
            <a:ext cx="1697858" cy="955198"/>
          </a:xfrm>
          <a:prstGeom prst="rect">
            <a:avLst/>
          </a:prstGeom>
          <a:noFill/>
          <a:ln>
            <a:noFill/>
          </a:ln>
        </p:spPr>
      </p:pic>
      <p:sp>
        <p:nvSpPr>
          <p:cNvPr id="952" name="Google Shape;952;p89"/>
          <p:cNvSpPr/>
          <p:nvPr/>
        </p:nvSpPr>
        <p:spPr>
          <a:xfrm>
            <a:off x="4972699" y="2504478"/>
            <a:ext cx="319363" cy="811036"/>
          </a:xfrm>
          <a:prstGeom prst="upArrow">
            <a:avLst>
              <a:gd name="adj1" fmla="val 50000"/>
              <a:gd name="adj2" fmla="val 50000"/>
            </a:avLst>
          </a:prstGeom>
          <a:solidFill>
            <a:srgbClr val="FF0000"/>
          </a:solid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53" name="Google Shape;953;p89" descr="Afbeeldingsresultaat voor tonya harding mother"/>
          <p:cNvPicPr preferRelativeResize="0"/>
          <p:nvPr/>
        </p:nvPicPr>
        <p:blipFill rotWithShape="1">
          <a:blip r:embed="rId6">
            <a:alphaModFix/>
          </a:blip>
          <a:srcRect r="50309"/>
          <a:stretch/>
        </p:blipFill>
        <p:spPr>
          <a:xfrm>
            <a:off x="3892872" y="2083710"/>
            <a:ext cx="980244" cy="1315029"/>
          </a:xfrm>
          <a:prstGeom prst="rect">
            <a:avLst/>
          </a:prstGeom>
          <a:noFill/>
          <a:ln>
            <a:noFill/>
          </a:ln>
        </p:spPr>
      </p:pic>
      <p:sp>
        <p:nvSpPr>
          <p:cNvPr id="954" name="Google Shape;954;p89"/>
          <p:cNvSpPr/>
          <p:nvPr/>
        </p:nvSpPr>
        <p:spPr>
          <a:xfrm>
            <a:off x="3146465" y="1513080"/>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Ok – stop. I’ll do it</a:t>
            </a:r>
            <a:endParaRPr sz="1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93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93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1"/>
                                          </p:stCondLst>
                                        </p:cTn>
                                        <p:tgtEl>
                                          <p:spTgt spid="93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1"/>
                                          </p:stCondLst>
                                        </p:cTn>
                                        <p:tgtEl>
                                          <p:spTgt spid="93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1"/>
                                          </p:stCondLst>
                                        </p:cTn>
                                        <p:tgtEl>
                                          <p:spTgt spid="93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93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
                                          </p:stCondLst>
                                        </p:cTn>
                                        <p:tgtEl>
                                          <p:spTgt spid="9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1"/>
                                          </p:stCondLst>
                                        </p:cTn>
                                        <p:tgtEl>
                                          <p:spTgt spid="94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5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53"/>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1"/>
                                          </p:stCondLst>
                                        </p:cTn>
                                        <p:tgtEl>
                                          <p:spTgt spid="944"/>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9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4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1"/>
                                          </p:stCondLst>
                                        </p:cTn>
                                        <p:tgtEl>
                                          <p:spTgt spid="94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1"/>
                                          </p:stCondLst>
                                        </p:cTn>
                                        <p:tgtEl>
                                          <p:spTgt spid="94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1"/>
                                          </p:stCondLst>
                                        </p:cTn>
                                        <p:tgtEl>
                                          <p:spTgt spid="943"/>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1"/>
                                          </p:stCondLst>
                                        </p:cTn>
                                        <p:tgtEl>
                                          <p:spTgt spid="94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1"/>
                                          </p:stCondLst>
                                        </p:cTn>
                                        <p:tgtEl>
                                          <p:spTgt spid="952"/>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1"/>
                                          </p:stCondLst>
                                        </p:cTn>
                                        <p:tgtEl>
                                          <p:spTgt spid="954"/>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1"/>
                                          </p:stCondLst>
                                        </p:cTn>
                                        <p:tgtEl>
                                          <p:spTgt spid="95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1"/>
                                          </p:stCondLst>
                                        </p:cTn>
                                        <p:tgtEl>
                                          <p:spTgt spid="946"/>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1"/>
                                          </p:stCondLst>
                                        </p:cTn>
                                        <p:tgtEl>
                                          <p:spTgt spid="94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94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4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95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94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95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90"/>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61" name="Google Shape;961;p90" descr="Afbeeldingsresultaat voor aggressive child"/>
          <p:cNvPicPr preferRelativeResize="0"/>
          <p:nvPr/>
        </p:nvPicPr>
        <p:blipFill rotWithShape="1">
          <a:blip r:embed="rId3">
            <a:alphaModFix/>
          </a:blip>
          <a:srcRect/>
          <a:stretch/>
        </p:blipFill>
        <p:spPr>
          <a:xfrm>
            <a:off x="679028" y="1606440"/>
            <a:ext cx="1509229" cy="936840"/>
          </a:xfrm>
          <a:prstGeom prst="rect">
            <a:avLst/>
          </a:prstGeom>
          <a:noFill/>
          <a:ln>
            <a:noFill/>
          </a:ln>
        </p:spPr>
      </p:pic>
      <p:pic>
        <p:nvPicPr>
          <p:cNvPr id="962" name="Google Shape;962;p90" descr="Afbeeldingsresultaat voor happy boy"/>
          <p:cNvPicPr preferRelativeResize="0"/>
          <p:nvPr/>
        </p:nvPicPr>
        <p:blipFill rotWithShape="1">
          <a:blip r:embed="rId4">
            <a:alphaModFix/>
          </a:blip>
          <a:srcRect/>
          <a:stretch/>
        </p:blipFill>
        <p:spPr>
          <a:xfrm>
            <a:off x="711252" y="3809405"/>
            <a:ext cx="1509077" cy="1005681"/>
          </a:xfrm>
          <a:prstGeom prst="rect">
            <a:avLst/>
          </a:prstGeom>
          <a:noFill/>
          <a:ln>
            <a:noFill/>
          </a:ln>
        </p:spPr>
      </p:pic>
      <p:sp>
        <p:nvSpPr>
          <p:cNvPr id="963" name="Google Shape;963;p90"/>
          <p:cNvSpPr/>
          <p:nvPr/>
        </p:nvSpPr>
        <p:spPr>
          <a:xfrm>
            <a:off x="306387" y="863406"/>
            <a:ext cx="2254601" cy="5680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Aggressive behavior </a:t>
            </a:r>
            <a:endParaRPr sz="700"/>
          </a:p>
          <a:p>
            <a:pPr marL="0" marR="0" lvl="0" indent="0" algn="ctr" rtl="0">
              <a:spcBef>
                <a:spcPts val="0"/>
              </a:spcBef>
              <a:spcAft>
                <a:spcPts val="0"/>
              </a:spcAft>
              <a:buNone/>
            </a:pPr>
            <a:r>
              <a:rPr lang="en" sz="1700">
                <a:solidFill>
                  <a:schemeClr val="dk1"/>
                </a:solidFill>
                <a:latin typeface="Arial"/>
                <a:ea typeface="Arial"/>
                <a:cs typeface="Arial"/>
                <a:sym typeface="Arial"/>
              </a:rPr>
              <a:t>&amp; poor prosocial skills</a:t>
            </a:r>
            <a:endParaRPr sz="1700">
              <a:solidFill>
                <a:schemeClr val="dk1"/>
              </a:solidFill>
              <a:latin typeface="Arial"/>
              <a:ea typeface="Arial"/>
              <a:cs typeface="Arial"/>
              <a:sym typeface="Arial"/>
            </a:endParaRPr>
          </a:p>
        </p:txBody>
      </p:sp>
      <p:sp>
        <p:nvSpPr>
          <p:cNvPr id="964" name="Google Shape;964;p90"/>
          <p:cNvSpPr/>
          <p:nvPr/>
        </p:nvSpPr>
        <p:spPr>
          <a:xfrm>
            <a:off x="853025" y="178424"/>
            <a:ext cx="1225624"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b="1">
                <a:solidFill>
                  <a:schemeClr val="dk1"/>
                </a:solidFill>
                <a:latin typeface="Arial"/>
                <a:ea typeface="Arial"/>
                <a:cs typeface="Arial"/>
                <a:sym typeface="Arial"/>
              </a:rPr>
              <a:t>Age 5</a:t>
            </a:r>
            <a:endParaRPr sz="1900" b="1">
              <a:solidFill>
                <a:schemeClr val="dk1"/>
              </a:solidFill>
              <a:latin typeface="Arial"/>
              <a:ea typeface="Arial"/>
              <a:cs typeface="Arial"/>
              <a:sym typeface="Arial"/>
            </a:endParaRPr>
          </a:p>
        </p:txBody>
      </p:sp>
      <p:sp>
        <p:nvSpPr>
          <p:cNvPr id="965" name="Google Shape;965;p90"/>
          <p:cNvSpPr/>
          <p:nvPr/>
        </p:nvSpPr>
        <p:spPr>
          <a:xfrm>
            <a:off x="-4973" y="3265725"/>
            <a:ext cx="287732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Prosocial skills</a:t>
            </a:r>
            <a:endParaRPr sz="1700">
              <a:solidFill>
                <a:schemeClr val="dk1"/>
              </a:solidFill>
              <a:latin typeface="Arial"/>
              <a:ea typeface="Arial"/>
              <a:cs typeface="Arial"/>
              <a:sym typeface="Arial"/>
            </a:endParaRPr>
          </a:p>
        </p:txBody>
      </p:sp>
      <p:pic>
        <p:nvPicPr>
          <p:cNvPr id="966" name="Google Shape;966;p90" descr="Afbeeldingsresultaat voor teacher"/>
          <p:cNvPicPr preferRelativeResize="0"/>
          <p:nvPr/>
        </p:nvPicPr>
        <p:blipFill rotWithShape="1">
          <a:blip r:embed="rId5">
            <a:alphaModFix/>
          </a:blip>
          <a:srcRect/>
          <a:stretch/>
        </p:blipFill>
        <p:spPr>
          <a:xfrm>
            <a:off x="3384164" y="3760050"/>
            <a:ext cx="1138535" cy="1055036"/>
          </a:xfrm>
          <a:prstGeom prst="rect">
            <a:avLst/>
          </a:prstGeom>
          <a:noFill/>
          <a:ln>
            <a:noFill/>
          </a:ln>
        </p:spPr>
      </p:pic>
      <p:sp>
        <p:nvSpPr>
          <p:cNvPr id="967" name="Google Shape;967;p90"/>
          <p:cNvSpPr/>
          <p:nvPr/>
        </p:nvSpPr>
        <p:spPr>
          <a:xfrm>
            <a:off x="2969584" y="3265725"/>
            <a:ext cx="3637001" cy="308377"/>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Learning more &amp; more friends</a:t>
            </a:r>
            <a:endParaRPr sz="1700">
              <a:solidFill>
                <a:schemeClr val="dk1"/>
              </a:solidFill>
              <a:latin typeface="Arial"/>
              <a:ea typeface="Arial"/>
              <a:cs typeface="Arial"/>
              <a:sym typeface="Arial"/>
            </a:endParaRPr>
          </a:p>
        </p:txBody>
      </p:sp>
      <p:sp>
        <p:nvSpPr>
          <p:cNvPr id="968" name="Google Shape;968;p90"/>
          <p:cNvSpPr/>
          <p:nvPr/>
        </p:nvSpPr>
        <p:spPr>
          <a:xfrm>
            <a:off x="4136479" y="178424"/>
            <a:ext cx="1225624"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b="1">
                <a:solidFill>
                  <a:schemeClr val="dk1"/>
                </a:solidFill>
                <a:latin typeface="Arial"/>
                <a:ea typeface="Arial"/>
                <a:cs typeface="Arial"/>
                <a:sym typeface="Arial"/>
              </a:rPr>
              <a:t>School</a:t>
            </a:r>
            <a:endParaRPr sz="1900" b="1">
              <a:solidFill>
                <a:schemeClr val="dk1"/>
              </a:solidFill>
              <a:latin typeface="Arial"/>
              <a:ea typeface="Arial"/>
              <a:cs typeface="Arial"/>
              <a:sym typeface="Arial"/>
            </a:endParaRPr>
          </a:p>
        </p:txBody>
      </p:sp>
      <p:pic>
        <p:nvPicPr>
          <p:cNvPr id="969" name="Google Shape;969;p90" descr="Afbeeldingsresultaat voor angry teacher"/>
          <p:cNvPicPr preferRelativeResize="0"/>
          <p:nvPr/>
        </p:nvPicPr>
        <p:blipFill rotWithShape="1">
          <a:blip r:embed="rId6">
            <a:alphaModFix/>
          </a:blip>
          <a:srcRect/>
          <a:stretch/>
        </p:blipFill>
        <p:spPr>
          <a:xfrm>
            <a:off x="2963359" y="1606440"/>
            <a:ext cx="1293592" cy="970194"/>
          </a:xfrm>
          <a:prstGeom prst="rect">
            <a:avLst/>
          </a:prstGeom>
          <a:noFill/>
          <a:ln>
            <a:noFill/>
          </a:ln>
        </p:spPr>
      </p:pic>
      <p:sp>
        <p:nvSpPr>
          <p:cNvPr id="970" name="Google Shape;970;p90"/>
          <p:cNvSpPr/>
          <p:nvPr/>
        </p:nvSpPr>
        <p:spPr>
          <a:xfrm>
            <a:off x="3443673" y="761017"/>
            <a:ext cx="2793202" cy="5680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Problems with teachers and learning, peers avoid</a:t>
            </a:r>
            <a:endParaRPr sz="1700">
              <a:solidFill>
                <a:schemeClr val="dk1"/>
              </a:solidFill>
              <a:latin typeface="Arial"/>
              <a:ea typeface="Arial"/>
              <a:cs typeface="Arial"/>
              <a:sym typeface="Arial"/>
            </a:endParaRPr>
          </a:p>
        </p:txBody>
      </p:sp>
      <p:pic>
        <p:nvPicPr>
          <p:cNvPr id="971" name="Google Shape;971;p90" descr="Afbeeldingsresultaat voor avoiding"/>
          <p:cNvPicPr preferRelativeResize="0"/>
          <p:nvPr/>
        </p:nvPicPr>
        <p:blipFill rotWithShape="1">
          <a:blip r:embed="rId7">
            <a:alphaModFix/>
          </a:blip>
          <a:srcRect/>
          <a:stretch/>
        </p:blipFill>
        <p:spPr>
          <a:xfrm>
            <a:off x="4607108" y="1592387"/>
            <a:ext cx="1629667" cy="950639"/>
          </a:xfrm>
          <a:prstGeom prst="rect">
            <a:avLst/>
          </a:prstGeom>
          <a:noFill/>
          <a:ln>
            <a:noFill/>
          </a:ln>
        </p:spPr>
      </p:pic>
      <p:pic>
        <p:nvPicPr>
          <p:cNvPr id="972" name="Google Shape;972;p90" descr="Afbeeldingsresultaat voor child friends"/>
          <p:cNvPicPr preferRelativeResize="0"/>
          <p:nvPr/>
        </p:nvPicPr>
        <p:blipFill rotWithShape="1">
          <a:blip r:embed="rId8">
            <a:alphaModFix/>
          </a:blip>
          <a:srcRect/>
          <a:stretch/>
        </p:blipFill>
        <p:spPr>
          <a:xfrm>
            <a:off x="4976819" y="3744263"/>
            <a:ext cx="1245804" cy="1118060"/>
          </a:xfrm>
          <a:prstGeom prst="rect">
            <a:avLst/>
          </a:prstGeom>
          <a:noFill/>
          <a:ln>
            <a:noFill/>
          </a:ln>
        </p:spPr>
      </p:pic>
      <p:pic>
        <p:nvPicPr>
          <p:cNvPr id="973" name="Google Shape;973;p90" descr="Afbeeldingsresultaat voor teen trouble"/>
          <p:cNvPicPr preferRelativeResize="0"/>
          <p:nvPr/>
        </p:nvPicPr>
        <p:blipFill rotWithShape="1">
          <a:blip r:embed="rId9">
            <a:alphaModFix/>
          </a:blip>
          <a:srcRect/>
          <a:stretch/>
        </p:blipFill>
        <p:spPr>
          <a:xfrm>
            <a:off x="6990473" y="1053283"/>
            <a:ext cx="1964333" cy="1106313"/>
          </a:xfrm>
          <a:prstGeom prst="rect">
            <a:avLst/>
          </a:prstGeom>
          <a:noFill/>
          <a:ln>
            <a:noFill/>
          </a:ln>
        </p:spPr>
      </p:pic>
      <p:cxnSp>
        <p:nvCxnSpPr>
          <p:cNvPr id="974" name="Google Shape;974;p90"/>
          <p:cNvCxnSpPr/>
          <p:nvPr/>
        </p:nvCxnSpPr>
        <p:spPr>
          <a:xfrm>
            <a:off x="2560988" y="420178"/>
            <a:ext cx="0" cy="4442146"/>
          </a:xfrm>
          <a:prstGeom prst="straightConnector1">
            <a:avLst/>
          </a:prstGeom>
          <a:noFill/>
          <a:ln w="28575" cap="flat" cmpd="sng">
            <a:solidFill>
              <a:srgbClr val="FF0000"/>
            </a:solidFill>
            <a:prstDash val="solid"/>
            <a:miter lim="800000"/>
            <a:headEnd type="none" w="sm" len="sm"/>
            <a:tailEnd type="none" w="sm" len="sm"/>
          </a:ln>
        </p:spPr>
      </p:cxnSp>
      <p:cxnSp>
        <p:nvCxnSpPr>
          <p:cNvPr id="975" name="Google Shape;975;p90"/>
          <p:cNvCxnSpPr/>
          <p:nvPr/>
        </p:nvCxnSpPr>
        <p:spPr>
          <a:xfrm>
            <a:off x="6606585" y="420178"/>
            <a:ext cx="0" cy="4442146"/>
          </a:xfrm>
          <a:prstGeom prst="straightConnector1">
            <a:avLst/>
          </a:prstGeom>
          <a:noFill/>
          <a:ln w="28575" cap="flat" cmpd="sng">
            <a:solidFill>
              <a:srgbClr val="FF0000"/>
            </a:solidFill>
            <a:prstDash val="solid"/>
            <a:miter lim="800000"/>
            <a:headEnd type="none" w="sm" len="sm"/>
            <a:tailEnd type="none" w="sm" len="sm"/>
          </a:ln>
        </p:spPr>
      </p:cxnSp>
      <p:sp>
        <p:nvSpPr>
          <p:cNvPr id="976" name="Google Shape;976;p90"/>
          <p:cNvSpPr/>
          <p:nvPr/>
        </p:nvSpPr>
        <p:spPr>
          <a:xfrm>
            <a:off x="7113757" y="178424"/>
            <a:ext cx="1717885"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b="1">
                <a:solidFill>
                  <a:schemeClr val="dk1"/>
                </a:solidFill>
                <a:latin typeface="Arial"/>
                <a:ea typeface="Arial"/>
                <a:cs typeface="Arial"/>
                <a:sym typeface="Arial"/>
              </a:rPr>
              <a:t>Adolescence</a:t>
            </a:r>
            <a:endParaRPr sz="1900" b="1">
              <a:solidFill>
                <a:schemeClr val="dk1"/>
              </a:solidFill>
              <a:latin typeface="Arial"/>
              <a:ea typeface="Arial"/>
              <a:cs typeface="Arial"/>
              <a:sym typeface="Arial"/>
            </a:endParaRPr>
          </a:p>
        </p:txBody>
      </p:sp>
      <p:sp>
        <p:nvSpPr>
          <p:cNvPr id="977" name="Google Shape;977;p90"/>
          <p:cNvSpPr/>
          <p:nvPr/>
        </p:nvSpPr>
        <p:spPr>
          <a:xfrm>
            <a:off x="6992127" y="178424"/>
            <a:ext cx="1717885"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b="1">
                <a:solidFill>
                  <a:schemeClr val="dk1"/>
                </a:solidFill>
                <a:latin typeface="Arial"/>
                <a:ea typeface="Arial"/>
                <a:cs typeface="Arial"/>
                <a:sym typeface="Arial"/>
              </a:rPr>
              <a:t>Adults</a:t>
            </a:r>
            <a:endParaRPr sz="1900" b="1">
              <a:solidFill>
                <a:schemeClr val="dk1"/>
              </a:solidFill>
              <a:latin typeface="Arial"/>
              <a:ea typeface="Arial"/>
              <a:cs typeface="Arial"/>
              <a:sym typeface="Arial"/>
            </a:endParaRPr>
          </a:p>
        </p:txBody>
      </p:sp>
      <p:pic>
        <p:nvPicPr>
          <p:cNvPr id="978" name="Google Shape;978;p90" descr="Afbeeldingsresultaat voor happy adult man"/>
          <p:cNvPicPr preferRelativeResize="0"/>
          <p:nvPr/>
        </p:nvPicPr>
        <p:blipFill rotWithShape="1">
          <a:blip r:embed="rId10">
            <a:alphaModFix/>
          </a:blip>
          <a:srcRect/>
          <a:stretch/>
        </p:blipFill>
        <p:spPr>
          <a:xfrm>
            <a:off x="7143970" y="3873228"/>
            <a:ext cx="1657355" cy="828678"/>
          </a:xfrm>
          <a:prstGeom prst="rect">
            <a:avLst/>
          </a:prstGeom>
          <a:noFill/>
          <a:ln>
            <a:noFill/>
          </a:ln>
        </p:spPr>
      </p:pic>
      <p:pic>
        <p:nvPicPr>
          <p:cNvPr id="979" name="Google Shape;979;p90" descr="Gerelateerde afbeelding"/>
          <p:cNvPicPr preferRelativeResize="0"/>
          <p:nvPr/>
        </p:nvPicPr>
        <p:blipFill rotWithShape="1">
          <a:blip r:embed="rId11">
            <a:alphaModFix/>
          </a:blip>
          <a:srcRect l="15812" t="-8394" r="12616"/>
          <a:stretch/>
        </p:blipFill>
        <p:spPr>
          <a:xfrm>
            <a:off x="7407983" y="1527553"/>
            <a:ext cx="1302028" cy="1015473"/>
          </a:xfrm>
          <a:prstGeom prst="rect">
            <a:avLst/>
          </a:prstGeom>
          <a:noFill/>
          <a:ln>
            <a:noFill/>
          </a:ln>
        </p:spPr>
      </p:pic>
      <p:sp>
        <p:nvSpPr>
          <p:cNvPr id="980" name="Google Shape;980;p90"/>
          <p:cNvSpPr/>
          <p:nvPr/>
        </p:nvSpPr>
        <p:spPr>
          <a:xfrm>
            <a:off x="6454468" y="632084"/>
            <a:ext cx="2793202" cy="568064"/>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a:solidFill>
                  <a:schemeClr val="dk1"/>
                </a:solidFill>
                <a:latin typeface="Arial"/>
                <a:ea typeface="Arial"/>
                <a:cs typeface="Arial"/>
                <a:sym typeface="Arial"/>
              </a:rPr>
              <a:t>Conflict, divorce, &amp; poor parenting</a:t>
            </a:r>
            <a:endParaRPr sz="17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6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97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1"/>
                                          </p:stCondLst>
                                        </p:cTn>
                                        <p:tgtEl>
                                          <p:spTgt spid="97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7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7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7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465667" y="381001"/>
            <a:ext cx="8221133" cy="1384995"/>
          </a:xfrm>
          <a:prstGeom prst="rect">
            <a:avLst/>
          </a:prstGeom>
        </p:spPr>
        <p:txBody>
          <a:bodyPr wrap="square">
            <a:spAutoFit/>
          </a:bodyPr>
          <a:lstStyle/>
          <a:p>
            <a:pPr lvl="0"/>
            <a:r>
              <a:rPr lang="en-US" sz="2800" dirty="0">
                <a:solidFill>
                  <a:schemeClr val="dk1"/>
                </a:solidFill>
                <a:latin typeface="Proxima Nova Semibold"/>
                <a:ea typeface="Proxima Nova Semibold"/>
                <a:cs typeface="Proxima Nova Semibold"/>
                <a:sym typeface="Proxima Nova Semibold"/>
              </a:rPr>
              <a:t>Try to think of </a:t>
            </a:r>
            <a:r>
              <a:rPr lang="en-US" sz="2800" dirty="0">
                <a:solidFill>
                  <a:srgbClr val="FF0000"/>
                </a:solidFill>
                <a:latin typeface="Proxima Nova Semibold"/>
                <a:ea typeface="Proxima Nova Semibold"/>
                <a:cs typeface="Proxima Nova Semibold"/>
                <a:sym typeface="Proxima Nova Semibold"/>
              </a:rPr>
              <a:t>an example </a:t>
            </a:r>
            <a:r>
              <a:rPr lang="en-US" sz="2800" dirty="0">
                <a:solidFill>
                  <a:schemeClr val="dk1"/>
                </a:solidFill>
                <a:latin typeface="Proxima Nova Semibold"/>
                <a:ea typeface="Proxima Nova Semibold"/>
                <a:cs typeface="Proxima Nova Semibold"/>
                <a:sym typeface="Proxima Nova Semibold"/>
              </a:rPr>
              <a:t>of how learning principles can be used to promote well-being at the level of an individual or a group.</a:t>
            </a:r>
            <a:endParaRPr lang="en-US" sz="2800" dirty="0">
              <a:latin typeface="Proxima Nova Semibold"/>
              <a:ea typeface="Proxima Nova Semibold"/>
              <a:cs typeface="Proxima Nova Semibold"/>
              <a:sym typeface="Proxima Nova Semibold"/>
            </a:endParaRPr>
          </a:p>
        </p:txBody>
      </p:sp>
      <p:sp>
        <p:nvSpPr>
          <p:cNvPr id="5" name="Rectangle 4"/>
          <p:cNvSpPr/>
          <p:nvPr/>
        </p:nvSpPr>
        <p:spPr>
          <a:xfrm>
            <a:off x="304800" y="4224867"/>
            <a:ext cx="1109133" cy="846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71535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4763" y="2113062"/>
            <a:ext cx="7069564" cy="461665"/>
          </a:xfrm>
          <a:prstGeom prst="rect">
            <a:avLst/>
          </a:prstGeom>
        </p:spPr>
        <p:txBody>
          <a:bodyPr wrap="none">
            <a:spAutoFit/>
          </a:bodyPr>
          <a:lstStyle/>
          <a:p>
            <a:r>
              <a:rPr lang="nl-BE" sz="2400" dirty="0">
                <a:hlinkClick r:id="rId2"/>
              </a:rPr>
              <a:t>https://www.youtube.com/watch?v=Qj9iFmPOV6Q</a:t>
            </a:r>
            <a:endParaRPr lang="nl-BE" sz="2400" dirty="0"/>
          </a:p>
        </p:txBody>
      </p:sp>
    </p:spTree>
    <p:extLst>
      <p:ext uri="{BB962C8B-B14F-4D97-AF65-F5344CB8AC3E}">
        <p14:creationId xmlns:p14="http://schemas.microsoft.com/office/powerpoint/2010/main" val="41104962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single question mark in a thought bubble is against a solid yellow background, representing the most important question to ask for a successful Agile transformation. For leaders during an Agile transformation, the question of why the organization is going Agile is vital. Without this compelling reason for change, the transformation runs the risk of losing steam and fa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7817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The mother wants her 2 year old child to sleep in his own bed. However, he starts crying every time she puts him to bed. If he cries  then the mother takes him out of bed and brings him downstairs to watch TV. Sometimes she gives in and lets him come down. Other times she is consistent. It now takes 2 hours to put him to sleep.</a:t>
            </a:r>
          </a:p>
          <a:p>
            <a:pPr lvl="0"/>
            <a:endParaRPr lang="en-US" sz="1800" dirty="0">
              <a:solidFill>
                <a:schemeClr val="dk1"/>
              </a:solidFill>
              <a:latin typeface="Proxima Nova"/>
              <a:ea typeface="Proxima Nova"/>
              <a:cs typeface="Proxima Nova"/>
              <a:sym typeface="Proxima Nova"/>
            </a:endParaRP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pPr lvl="0"/>
            <a:r>
              <a:rPr lang="en-US" sz="1800" b="1" dirty="0">
                <a:solidFill>
                  <a:schemeClr val="dk1"/>
                </a:solidFill>
                <a:latin typeface="Proxima Nova"/>
                <a:ea typeface="Proxima Nova"/>
                <a:cs typeface="Proxima Nova"/>
                <a:sym typeface="Proxima Nova"/>
              </a:rPr>
              <a:t>Question 1</a:t>
            </a:r>
            <a:r>
              <a:rPr lang="en-US" sz="1800" dirty="0">
                <a:solidFill>
                  <a:schemeClr val="dk1"/>
                </a:solidFill>
                <a:latin typeface="Proxima Nova"/>
                <a:ea typeface="Proxima Nova"/>
                <a:cs typeface="Proxima Nova"/>
                <a:sym typeface="Proxima Nova"/>
              </a:rPr>
              <a:t>: What stimuli might be triggering and maintaining her child’s behavior?</a:t>
            </a:r>
          </a:p>
          <a:p>
            <a:pPr lvl="0"/>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 </a:t>
            </a:r>
            <a:r>
              <a:rPr lang="en-US" sz="1800" b="1" dirty="0" err="1">
                <a:solidFill>
                  <a:schemeClr val="dk1"/>
                </a:solidFill>
                <a:latin typeface="Proxima Nova"/>
                <a:ea typeface="Proxima Nova"/>
                <a:cs typeface="Proxima Nova"/>
                <a:sym typeface="Proxima Nova"/>
              </a:rPr>
              <a:t>Sd</a:t>
            </a:r>
            <a:r>
              <a:rPr lang="en-US" sz="1800" dirty="0">
                <a:solidFill>
                  <a:schemeClr val="dk1"/>
                </a:solidFill>
                <a:latin typeface="Proxima Nova"/>
                <a:ea typeface="Proxima Nova"/>
                <a:cs typeface="Proxima Nova"/>
                <a:sym typeface="Proxima Nova"/>
              </a:rPr>
              <a:t> (presence of child) </a:t>
            </a:r>
            <a:r>
              <a:rPr lang="en-US" sz="1800" dirty="0">
                <a:solidFill>
                  <a:schemeClr val="dk1"/>
                </a:solidFill>
                <a:latin typeface="Proxima Nova"/>
                <a:ea typeface="Proxima Nova"/>
                <a:cs typeface="Proxima Nova"/>
                <a:sym typeface="Wingdings" panose="05000000000000000000" pitchFamily="2" charset="2"/>
              </a:rPr>
              <a:t></a:t>
            </a:r>
            <a:r>
              <a:rPr lang="en-US" sz="1800" dirty="0">
                <a:solidFill>
                  <a:schemeClr val="dk1"/>
                </a:solidFill>
                <a:latin typeface="Proxima Nova"/>
                <a:ea typeface="Proxima Nova"/>
                <a:cs typeface="Proxima Nova"/>
                <a:sym typeface="Proxima Nova"/>
              </a:rPr>
              <a:t> </a:t>
            </a:r>
            <a:r>
              <a:rPr lang="en-US" sz="1800" b="1" dirty="0">
                <a:solidFill>
                  <a:schemeClr val="dk1"/>
                </a:solidFill>
                <a:latin typeface="Proxima Nova"/>
                <a:ea typeface="Proxima Nova"/>
                <a:cs typeface="Proxima Nova"/>
                <a:sym typeface="Proxima Nova"/>
              </a:rPr>
              <a:t>R</a:t>
            </a:r>
            <a:r>
              <a:rPr lang="en-US" sz="1800" dirty="0">
                <a:solidFill>
                  <a:schemeClr val="dk1"/>
                </a:solidFill>
                <a:latin typeface="Proxima Nova"/>
                <a:ea typeface="Proxima Nova"/>
                <a:cs typeface="Proxima Nova"/>
                <a:sym typeface="Proxima Nova"/>
              </a:rPr>
              <a:t> (mother letting him downstairs) </a:t>
            </a:r>
            <a:r>
              <a:rPr lang="en-US" sz="1800" dirty="0">
                <a:solidFill>
                  <a:schemeClr val="dk1"/>
                </a:solidFill>
                <a:latin typeface="Proxima Nova"/>
                <a:ea typeface="Proxima Nova"/>
                <a:cs typeface="Proxima Nova"/>
                <a:sym typeface="Wingdings" panose="05000000000000000000" pitchFamily="2" charset="2"/>
              </a:rPr>
              <a:t> </a:t>
            </a:r>
            <a:r>
              <a:rPr lang="en-US" sz="1800" b="1" dirty="0" err="1">
                <a:solidFill>
                  <a:schemeClr val="dk1"/>
                </a:solidFill>
                <a:latin typeface="Proxima Nova"/>
                <a:ea typeface="Proxima Nova"/>
                <a:cs typeface="Proxima Nova"/>
                <a:sym typeface="Proxima Nova"/>
              </a:rPr>
              <a:t>Sr</a:t>
            </a:r>
            <a:r>
              <a:rPr lang="en-US" sz="1800" dirty="0">
                <a:solidFill>
                  <a:schemeClr val="dk1"/>
                </a:solidFill>
                <a:latin typeface="Proxima Nova"/>
                <a:ea typeface="Proxima Nova"/>
                <a:cs typeface="Proxima Nova"/>
                <a:sym typeface="Proxima Nova"/>
              </a:rPr>
              <a:t> (stops his crying)</a:t>
            </a:r>
            <a:endParaRPr lang="en-US" sz="1800" b="1"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b. </a:t>
            </a:r>
            <a:r>
              <a:rPr lang="en-US" sz="1800" b="1" dirty="0" err="1">
                <a:solidFill>
                  <a:schemeClr val="dk1"/>
                </a:solidFill>
                <a:latin typeface="Proxima Nova"/>
                <a:ea typeface="Proxima Nova"/>
                <a:cs typeface="Proxima Nova"/>
                <a:sym typeface="Proxima Nova"/>
              </a:rPr>
              <a:t>Sd</a:t>
            </a:r>
            <a:r>
              <a:rPr lang="en-US" sz="1800" dirty="0">
                <a:solidFill>
                  <a:schemeClr val="dk1"/>
                </a:solidFill>
                <a:latin typeface="Proxima Nova"/>
                <a:ea typeface="Proxima Nova"/>
                <a:cs typeface="Proxima Nova"/>
                <a:sym typeface="Proxima Nova"/>
              </a:rPr>
              <a:t> (being alone in a bed) </a:t>
            </a:r>
            <a:r>
              <a:rPr lang="en-US" sz="1800" dirty="0">
                <a:solidFill>
                  <a:schemeClr val="dk1"/>
                </a:solidFill>
                <a:latin typeface="Proxima Nova"/>
                <a:ea typeface="Proxima Nova"/>
                <a:cs typeface="Proxima Nova"/>
                <a:sym typeface="Wingdings" panose="05000000000000000000" pitchFamily="2" charset="2"/>
              </a:rPr>
              <a:t> </a:t>
            </a:r>
            <a:r>
              <a:rPr lang="en-US" sz="1800" b="1" dirty="0">
                <a:solidFill>
                  <a:schemeClr val="dk1"/>
                </a:solidFill>
                <a:latin typeface="Proxima Nova"/>
                <a:ea typeface="Proxima Nova"/>
                <a:cs typeface="Proxima Nova"/>
                <a:sym typeface="Wingdings" panose="05000000000000000000" pitchFamily="2" charset="2"/>
              </a:rPr>
              <a:t>R </a:t>
            </a:r>
            <a:r>
              <a:rPr lang="en-US" sz="1800" dirty="0">
                <a:solidFill>
                  <a:schemeClr val="dk1"/>
                </a:solidFill>
                <a:latin typeface="Proxima Nova"/>
                <a:ea typeface="Proxima Nova"/>
                <a:cs typeface="Proxima Nova"/>
                <a:sym typeface="Wingdings" panose="05000000000000000000" pitchFamily="2" charset="2"/>
              </a:rPr>
              <a:t>(Crying)  </a:t>
            </a:r>
            <a:r>
              <a:rPr lang="en-US" sz="1800" b="1" dirty="0" err="1">
                <a:solidFill>
                  <a:schemeClr val="dk1"/>
                </a:solidFill>
                <a:latin typeface="Proxima Nova"/>
                <a:ea typeface="Proxima Nova"/>
                <a:cs typeface="Proxima Nova"/>
                <a:sym typeface="Wingdings" panose="05000000000000000000" pitchFamily="2" charset="2"/>
              </a:rPr>
              <a:t>Sr</a:t>
            </a:r>
            <a:r>
              <a:rPr lang="en-US" sz="1800" dirty="0">
                <a:solidFill>
                  <a:schemeClr val="dk1"/>
                </a:solidFill>
                <a:latin typeface="Proxima Nova"/>
                <a:ea typeface="Proxima Nova"/>
                <a:cs typeface="Proxima Nova"/>
                <a:sym typeface="Wingdings" panose="05000000000000000000" pitchFamily="2" charset="2"/>
              </a:rPr>
              <a:t> (stops his crying)</a:t>
            </a:r>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c. </a:t>
            </a:r>
            <a:r>
              <a:rPr lang="en-US" sz="1800" b="1" dirty="0" err="1">
                <a:solidFill>
                  <a:schemeClr val="dk1"/>
                </a:solidFill>
                <a:latin typeface="Proxima Nova"/>
                <a:ea typeface="Proxima Nova"/>
                <a:cs typeface="Proxima Nova"/>
                <a:sym typeface="Proxima Nova"/>
              </a:rPr>
              <a:t>Sd</a:t>
            </a:r>
            <a:r>
              <a:rPr lang="en-US" sz="1800" dirty="0">
                <a:solidFill>
                  <a:schemeClr val="dk1"/>
                </a:solidFill>
                <a:latin typeface="Proxima Nova"/>
                <a:ea typeface="Proxima Nova"/>
                <a:cs typeface="Proxima Nova"/>
                <a:sym typeface="Proxima Nova"/>
              </a:rPr>
              <a:t> (presence of mother) </a:t>
            </a:r>
            <a:r>
              <a:rPr lang="en-US" sz="1800" dirty="0">
                <a:solidFill>
                  <a:schemeClr val="dk1"/>
                </a:solidFill>
                <a:latin typeface="Proxima Nova"/>
                <a:ea typeface="Proxima Nova"/>
                <a:cs typeface="Proxima Nova"/>
                <a:sym typeface="Wingdings" panose="05000000000000000000" pitchFamily="2" charset="2"/>
              </a:rPr>
              <a:t></a:t>
            </a:r>
            <a:r>
              <a:rPr lang="en-US" sz="1800" dirty="0">
                <a:solidFill>
                  <a:schemeClr val="dk1"/>
                </a:solidFill>
                <a:latin typeface="Proxima Nova"/>
                <a:ea typeface="Proxima Nova"/>
                <a:cs typeface="Proxima Nova"/>
                <a:sym typeface="Proxima Nova"/>
              </a:rPr>
              <a:t> </a:t>
            </a:r>
            <a:r>
              <a:rPr lang="en-US" sz="1800" b="1" dirty="0">
                <a:solidFill>
                  <a:schemeClr val="dk1"/>
                </a:solidFill>
                <a:latin typeface="Proxima Nova"/>
                <a:ea typeface="Proxima Nova"/>
                <a:cs typeface="Proxima Nova"/>
                <a:sym typeface="Proxima Nova"/>
              </a:rPr>
              <a:t>R</a:t>
            </a:r>
            <a:r>
              <a:rPr lang="en-US" sz="1800" dirty="0">
                <a:solidFill>
                  <a:schemeClr val="dk1"/>
                </a:solidFill>
                <a:latin typeface="Proxima Nova"/>
                <a:ea typeface="Proxima Nova"/>
                <a:cs typeface="Proxima Nova"/>
                <a:sym typeface="Proxima Nova"/>
              </a:rPr>
              <a:t> (Crying) </a:t>
            </a:r>
            <a:r>
              <a:rPr lang="en-US" sz="1800" dirty="0">
                <a:solidFill>
                  <a:schemeClr val="dk1"/>
                </a:solidFill>
                <a:latin typeface="Proxima Nova"/>
                <a:ea typeface="Proxima Nova"/>
                <a:cs typeface="Proxima Nova"/>
                <a:sym typeface="Wingdings" panose="05000000000000000000" pitchFamily="2" charset="2"/>
              </a:rPr>
              <a:t> </a:t>
            </a:r>
            <a:r>
              <a:rPr lang="en-US" sz="1800" b="1" dirty="0" err="1">
                <a:solidFill>
                  <a:schemeClr val="dk1"/>
                </a:solidFill>
                <a:latin typeface="Proxima Nova"/>
                <a:ea typeface="Proxima Nova"/>
                <a:cs typeface="Proxima Nova"/>
                <a:sym typeface="Proxima Nova"/>
              </a:rPr>
              <a:t>Sr</a:t>
            </a:r>
            <a:r>
              <a:rPr lang="en-US" sz="1800" dirty="0">
                <a:solidFill>
                  <a:schemeClr val="dk1"/>
                </a:solidFill>
                <a:latin typeface="Proxima Nova"/>
                <a:ea typeface="Proxima Nova"/>
                <a:cs typeface="Proxima Nova"/>
                <a:sym typeface="Proxima Nova"/>
              </a:rPr>
              <a:t> (access to TV)  </a:t>
            </a:r>
          </a:p>
          <a:p>
            <a:pPr lvl="0"/>
            <a:r>
              <a:rPr lang="en-US" sz="1800" dirty="0">
                <a:solidFill>
                  <a:schemeClr val="dk1"/>
                </a:solidFill>
                <a:latin typeface="Proxima Nova"/>
                <a:ea typeface="Proxima Nova"/>
                <a:cs typeface="Proxima Nova"/>
                <a:sym typeface="Proxima Nova"/>
              </a:rPr>
              <a:t>   d. </a:t>
            </a:r>
            <a:r>
              <a:rPr lang="en-US" sz="1800" b="1" dirty="0" err="1">
                <a:solidFill>
                  <a:schemeClr val="dk1"/>
                </a:solidFill>
                <a:latin typeface="Proxima Nova"/>
                <a:ea typeface="Proxima Nova"/>
                <a:cs typeface="Proxima Nova"/>
                <a:sym typeface="Proxima Nova"/>
              </a:rPr>
              <a:t>Sd</a:t>
            </a:r>
            <a:r>
              <a:rPr lang="en-US" sz="1800" dirty="0">
                <a:solidFill>
                  <a:schemeClr val="dk1"/>
                </a:solidFill>
                <a:latin typeface="Proxima Nova"/>
                <a:ea typeface="Proxima Nova"/>
                <a:cs typeface="Proxima Nova"/>
                <a:sym typeface="Proxima Nova"/>
              </a:rPr>
              <a:t> (absence of father) </a:t>
            </a:r>
            <a:r>
              <a:rPr lang="en-US" sz="1800" dirty="0">
                <a:solidFill>
                  <a:schemeClr val="dk1"/>
                </a:solidFill>
                <a:latin typeface="Proxima Nova"/>
                <a:ea typeface="Proxima Nova"/>
                <a:cs typeface="Proxima Nova"/>
                <a:sym typeface="Wingdings" panose="05000000000000000000" pitchFamily="2" charset="2"/>
              </a:rPr>
              <a:t></a:t>
            </a:r>
            <a:r>
              <a:rPr lang="en-US" sz="1800" dirty="0">
                <a:solidFill>
                  <a:schemeClr val="dk1"/>
                </a:solidFill>
                <a:latin typeface="Proxima Nova"/>
                <a:ea typeface="Proxima Nova"/>
                <a:cs typeface="Proxima Nova"/>
                <a:sym typeface="Proxima Nova"/>
              </a:rPr>
              <a:t> </a:t>
            </a:r>
            <a:r>
              <a:rPr lang="en-US" sz="1800" b="1" dirty="0">
                <a:solidFill>
                  <a:schemeClr val="dk1"/>
                </a:solidFill>
                <a:latin typeface="Proxima Nova"/>
                <a:ea typeface="Proxima Nova"/>
                <a:cs typeface="Proxima Nova"/>
                <a:sym typeface="Proxima Nova"/>
              </a:rPr>
              <a:t>R</a:t>
            </a:r>
            <a:r>
              <a:rPr lang="en-US" sz="1800" dirty="0">
                <a:solidFill>
                  <a:schemeClr val="dk1"/>
                </a:solidFill>
                <a:latin typeface="Proxima Nova"/>
                <a:ea typeface="Proxima Nova"/>
                <a:cs typeface="Proxima Nova"/>
                <a:sym typeface="Proxima Nova"/>
              </a:rPr>
              <a:t> (Crying) </a:t>
            </a:r>
            <a:r>
              <a:rPr lang="en-US" sz="1800" dirty="0">
                <a:solidFill>
                  <a:schemeClr val="dk1"/>
                </a:solidFill>
                <a:latin typeface="Proxima Nova"/>
                <a:ea typeface="Proxima Nova"/>
                <a:cs typeface="Proxima Nova"/>
                <a:sym typeface="Wingdings" panose="05000000000000000000" pitchFamily="2" charset="2"/>
              </a:rPr>
              <a:t> </a:t>
            </a:r>
            <a:r>
              <a:rPr lang="en-US" sz="1800" b="1" dirty="0" err="1">
                <a:solidFill>
                  <a:schemeClr val="dk1"/>
                </a:solidFill>
                <a:latin typeface="Proxima Nova"/>
                <a:ea typeface="Proxima Nova"/>
                <a:cs typeface="Proxima Nova"/>
                <a:sym typeface="Proxima Nova"/>
              </a:rPr>
              <a:t>Sr</a:t>
            </a:r>
            <a:r>
              <a:rPr lang="en-US" sz="1800" dirty="0">
                <a:solidFill>
                  <a:schemeClr val="dk1"/>
                </a:solidFill>
                <a:latin typeface="Proxima Nova"/>
                <a:ea typeface="Proxima Nova"/>
                <a:cs typeface="Proxima Nova"/>
                <a:sym typeface="Proxima Nova"/>
              </a:rPr>
              <a:t> (access to TV)</a:t>
            </a:r>
            <a:endParaRPr sz="1800"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763710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In the video the mother sits beside the child’s bed and ignores his crying behavior. </a:t>
            </a:r>
          </a:p>
          <a:p>
            <a:pPr lvl="0"/>
            <a:endParaRPr lang="en-US" sz="1800" dirty="0">
              <a:solidFill>
                <a:schemeClr val="dk1"/>
              </a:solidFill>
              <a:latin typeface="Proxima Nova"/>
              <a:ea typeface="Proxima Nova"/>
              <a:cs typeface="Proxima Nova"/>
              <a:sym typeface="Proxima Nova"/>
            </a:endParaRP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pPr lvl="0"/>
            <a:r>
              <a:rPr lang="en-US" sz="1800" b="1" dirty="0">
                <a:solidFill>
                  <a:schemeClr val="dk1"/>
                </a:solidFill>
                <a:latin typeface="Proxima Nova"/>
                <a:ea typeface="Proxima Nova"/>
                <a:cs typeface="Proxima Nova"/>
                <a:sym typeface="Proxima Nova"/>
              </a:rPr>
              <a:t>Question 2</a:t>
            </a:r>
            <a:r>
              <a:rPr lang="en-US" sz="1800" dirty="0">
                <a:solidFill>
                  <a:schemeClr val="dk1"/>
                </a:solidFill>
                <a:latin typeface="Proxima Nova"/>
                <a:ea typeface="Proxima Nova"/>
                <a:cs typeface="Proxima Nova"/>
                <a:sym typeface="Proxima Nova"/>
              </a:rPr>
              <a:t>: What type of procedure is this?</a:t>
            </a:r>
          </a:p>
          <a:p>
            <a:pPr lvl="0"/>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 </a:t>
            </a:r>
            <a:r>
              <a:rPr lang="en-US" sz="1800" b="1" dirty="0">
                <a:solidFill>
                  <a:schemeClr val="dk1"/>
                </a:solidFill>
                <a:latin typeface="Proxima Nova"/>
                <a:ea typeface="Proxima Nova"/>
                <a:cs typeface="Proxima Nova"/>
                <a:sym typeface="Proxima Nova"/>
              </a:rPr>
              <a:t>Shaping</a:t>
            </a:r>
          </a:p>
          <a:p>
            <a:pPr lvl="0"/>
            <a:r>
              <a:rPr lang="en-US" sz="1800" dirty="0">
                <a:solidFill>
                  <a:schemeClr val="dk1"/>
                </a:solidFill>
                <a:latin typeface="Proxima Nova"/>
                <a:ea typeface="Proxima Nova"/>
                <a:cs typeface="Proxima Nova"/>
                <a:sym typeface="Proxima Nova"/>
              </a:rPr>
              <a:t>   b. </a:t>
            </a:r>
            <a:r>
              <a:rPr lang="en-US" sz="1800" b="1" dirty="0">
                <a:solidFill>
                  <a:schemeClr val="dk1"/>
                </a:solidFill>
                <a:latin typeface="Proxima Nova"/>
                <a:ea typeface="Proxima Nova"/>
                <a:cs typeface="Proxima Nova"/>
                <a:sym typeface="Proxima Nova"/>
              </a:rPr>
              <a:t>Extinction</a:t>
            </a:r>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c. </a:t>
            </a:r>
            <a:r>
              <a:rPr lang="en-US" sz="1800" b="1" dirty="0">
                <a:solidFill>
                  <a:schemeClr val="dk1"/>
                </a:solidFill>
                <a:latin typeface="Proxima Nova"/>
                <a:ea typeface="Proxima Nova"/>
                <a:cs typeface="Proxima Nova"/>
                <a:sym typeface="Proxima Nova"/>
              </a:rPr>
              <a:t>Counter conditioning</a:t>
            </a:r>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d. </a:t>
            </a:r>
            <a:r>
              <a:rPr lang="en-US" sz="1800" b="1" dirty="0">
                <a:solidFill>
                  <a:schemeClr val="dk1"/>
                </a:solidFill>
                <a:latin typeface="Proxima Nova"/>
                <a:ea typeface="Proxima Nova"/>
                <a:cs typeface="Proxima Nova"/>
                <a:sym typeface="Proxima Nova"/>
              </a:rPr>
              <a:t>Imitation</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274043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In the video the child’s crying and screaming increase when the mother ignores his behavior. </a:t>
            </a: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r>
              <a:rPr lang="en-US" sz="1800" b="1" dirty="0">
                <a:solidFill>
                  <a:schemeClr val="dk1"/>
                </a:solidFill>
                <a:latin typeface="Proxima Nova"/>
                <a:ea typeface="Proxima Nova"/>
                <a:cs typeface="Proxima Nova"/>
                <a:sym typeface="Proxima Nova"/>
              </a:rPr>
              <a:t>Question 2</a:t>
            </a:r>
            <a:r>
              <a:rPr lang="en-US" sz="1800" dirty="0">
                <a:solidFill>
                  <a:schemeClr val="dk1"/>
                </a:solidFill>
                <a:latin typeface="Proxima Nova"/>
                <a:ea typeface="Proxima Nova"/>
                <a:cs typeface="Proxima Nova"/>
                <a:sym typeface="Proxima Nova"/>
              </a:rPr>
              <a:t>: What is this increase in the intensity and variability of behavior at the beginning of an extinction procedure known as?</a:t>
            </a:r>
          </a:p>
          <a:p>
            <a:pPr lvl="0"/>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 </a:t>
            </a:r>
            <a:r>
              <a:rPr lang="en-US" sz="1800" b="1" dirty="0">
                <a:solidFill>
                  <a:schemeClr val="dk1"/>
                </a:solidFill>
                <a:latin typeface="Proxima Nova"/>
                <a:ea typeface="Proxima Nova"/>
                <a:cs typeface="Proxima Nova"/>
                <a:sym typeface="Proxima Nova"/>
              </a:rPr>
              <a:t>Reinforcement</a:t>
            </a:r>
          </a:p>
          <a:p>
            <a:pPr lvl="0"/>
            <a:r>
              <a:rPr lang="en-US" sz="1800" dirty="0">
                <a:solidFill>
                  <a:schemeClr val="dk1"/>
                </a:solidFill>
                <a:latin typeface="Proxima Nova"/>
                <a:ea typeface="Proxima Nova"/>
                <a:cs typeface="Proxima Nova"/>
                <a:sym typeface="Proxima Nova"/>
              </a:rPr>
              <a:t>   b. </a:t>
            </a:r>
            <a:r>
              <a:rPr lang="en-US" sz="1800" b="1" dirty="0">
                <a:solidFill>
                  <a:schemeClr val="dk1"/>
                </a:solidFill>
                <a:latin typeface="Proxima Nova"/>
                <a:ea typeface="Proxima Nova"/>
                <a:cs typeface="Proxima Nova"/>
                <a:sym typeface="Proxima Nova"/>
              </a:rPr>
              <a:t>Punishment</a:t>
            </a:r>
          </a:p>
          <a:p>
            <a:pPr lvl="0"/>
            <a:r>
              <a:rPr lang="en-US" sz="1800" dirty="0">
                <a:solidFill>
                  <a:schemeClr val="dk1"/>
                </a:solidFill>
                <a:latin typeface="Proxima Nova"/>
                <a:ea typeface="Proxima Nova"/>
                <a:cs typeface="Proxima Nova"/>
                <a:sym typeface="Proxima Nova"/>
              </a:rPr>
              <a:t>   c. </a:t>
            </a:r>
            <a:r>
              <a:rPr lang="en-US" sz="1800" b="1" dirty="0">
                <a:solidFill>
                  <a:schemeClr val="dk1"/>
                </a:solidFill>
                <a:latin typeface="Proxima Nova"/>
                <a:ea typeface="Proxima Nova"/>
                <a:cs typeface="Proxima Nova"/>
                <a:sym typeface="Proxima Nova"/>
              </a:rPr>
              <a:t>Extinction Burst</a:t>
            </a:r>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d. </a:t>
            </a:r>
            <a:r>
              <a:rPr lang="en-US" sz="1800" b="1" dirty="0">
                <a:solidFill>
                  <a:schemeClr val="dk1"/>
                </a:solidFill>
                <a:latin typeface="Proxima Nova"/>
                <a:ea typeface="Proxima Nova"/>
                <a:cs typeface="Proxima Nova"/>
                <a:sym typeface="Proxima Nova"/>
              </a:rPr>
              <a:t>The child being frustrated</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30739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When the child cried in the past, the mother sometimes let him watch </a:t>
            </a:r>
            <a:r>
              <a:rPr lang="en-US" sz="1800" dirty="0" err="1">
                <a:solidFill>
                  <a:schemeClr val="dk1"/>
                </a:solidFill>
                <a:latin typeface="Proxima Nova"/>
                <a:ea typeface="Proxima Nova"/>
                <a:cs typeface="Proxima Nova"/>
                <a:sym typeface="Proxima Nova"/>
              </a:rPr>
              <a:t>tv</a:t>
            </a:r>
            <a:r>
              <a:rPr lang="en-US" sz="1800" dirty="0">
                <a:solidFill>
                  <a:schemeClr val="dk1"/>
                </a:solidFill>
                <a:latin typeface="Proxima Nova"/>
                <a:ea typeface="Proxima Nova"/>
                <a:cs typeface="Proxima Nova"/>
                <a:sym typeface="Proxima Nova"/>
              </a:rPr>
              <a:t> and other times put him to bed and ignored his cries. </a:t>
            </a: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r>
              <a:rPr lang="en-US" sz="1800" b="1" dirty="0">
                <a:solidFill>
                  <a:schemeClr val="dk1"/>
                </a:solidFill>
                <a:latin typeface="Proxima Nova"/>
                <a:ea typeface="Proxima Nova"/>
                <a:cs typeface="Proxima Nova"/>
                <a:sym typeface="Proxima Nova"/>
              </a:rPr>
              <a:t>Question 4</a:t>
            </a:r>
            <a:r>
              <a:rPr lang="en-US" sz="1800" dirty="0">
                <a:solidFill>
                  <a:schemeClr val="dk1"/>
                </a:solidFill>
                <a:latin typeface="Proxima Nova"/>
                <a:ea typeface="Proxima Nova"/>
                <a:cs typeface="Proxima Nova"/>
                <a:sym typeface="Proxima Nova"/>
              </a:rPr>
              <a:t>: This is an example of which type of reinforcement schedule?</a:t>
            </a:r>
          </a:p>
          <a:p>
            <a:pPr lvl="0"/>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 </a:t>
            </a:r>
            <a:r>
              <a:rPr lang="en-US" sz="1800" b="1" dirty="0">
                <a:solidFill>
                  <a:schemeClr val="dk1"/>
                </a:solidFill>
                <a:latin typeface="Proxima Nova"/>
                <a:ea typeface="Proxima Nova"/>
                <a:cs typeface="Proxima Nova"/>
                <a:sym typeface="Proxima Nova"/>
              </a:rPr>
              <a:t>Variable Ratio</a:t>
            </a:r>
          </a:p>
          <a:p>
            <a:pPr lvl="0"/>
            <a:r>
              <a:rPr lang="en-US" sz="1800" dirty="0">
                <a:solidFill>
                  <a:schemeClr val="dk1"/>
                </a:solidFill>
                <a:latin typeface="Proxima Nova"/>
                <a:ea typeface="Proxima Nova"/>
                <a:cs typeface="Proxima Nova"/>
                <a:sym typeface="Proxima Nova"/>
              </a:rPr>
              <a:t>   b. </a:t>
            </a:r>
            <a:r>
              <a:rPr lang="en-US" sz="1800" b="1" dirty="0">
                <a:solidFill>
                  <a:schemeClr val="dk1"/>
                </a:solidFill>
                <a:latin typeface="Proxima Nova"/>
                <a:ea typeface="Proxima Nova"/>
                <a:cs typeface="Proxima Nova"/>
                <a:sym typeface="Proxima Nova"/>
              </a:rPr>
              <a:t>Fixed Ratio</a:t>
            </a:r>
          </a:p>
          <a:p>
            <a:pPr lvl="0"/>
            <a:r>
              <a:rPr lang="en-US" sz="1800" dirty="0">
                <a:solidFill>
                  <a:schemeClr val="dk1"/>
                </a:solidFill>
                <a:latin typeface="Proxima Nova"/>
                <a:ea typeface="Proxima Nova"/>
                <a:cs typeface="Proxima Nova"/>
                <a:sym typeface="Proxima Nova"/>
              </a:rPr>
              <a:t>   c. </a:t>
            </a:r>
            <a:r>
              <a:rPr lang="en-US" sz="1800" b="1" dirty="0">
                <a:solidFill>
                  <a:schemeClr val="dk1"/>
                </a:solidFill>
                <a:latin typeface="Proxima Nova"/>
                <a:ea typeface="Proxima Nova"/>
                <a:cs typeface="Proxima Nova"/>
                <a:sym typeface="Proxima Nova"/>
              </a:rPr>
              <a:t>Variable Interval</a:t>
            </a:r>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d. </a:t>
            </a:r>
            <a:r>
              <a:rPr lang="en-US" sz="1800" b="1" dirty="0">
                <a:solidFill>
                  <a:schemeClr val="dk1"/>
                </a:solidFill>
                <a:latin typeface="Proxima Nova"/>
                <a:ea typeface="Proxima Nova"/>
                <a:cs typeface="Proxima Nova"/>
                <a:sym typeface="Proxima Nova"/>
              </a:rPr>
              <a:t>Fixed Interval</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1084464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When the child cried in the past, the mother sometimes let him watch TV and other times put him to bed and ignored his cries. When she tries to put his crying behavior into extinction and shape up a good bedtime routine, it takes a long time. Even longer if she had consistently put the child to bed.</a:t>
            </a: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r>
              <a:rPr lang="en-US" sz="1800" b="1" dirty="0">
                <a:solidFill>
                  <a:schemeClr val="dk1"/>
                </a:solidFill>
                <a:latin typeface="Proxima Nova"/>
                <a:ea typeface="Proxima Nova"/>
                <a:cs typeface="Proxima Nova"/>
                <a:sym typeface="Proxima Nova"/>
              </a:rPr>
              <a:t>Question 4</a:t>
            </a:r>
            <a:r>
              <a:rPr lang="en-US" sz="1800" dirty="0">
                <a:solidFill>
                  <a:schemeClr val="dk1"/>
                </a:solidFill>
                <a:latin typeface="Proxima Nova"/>
                <a:ea typeface="Proxima Nova"/>
                <a:cs typeface="Proxima Nova"/>
                <a:sym typeface="Proxima Nova"/>
              </a:rPr>
              <a:t>: So what unit has the parent shaped up in the child:</a:t>
            </a:r>
          </a:p>
          <a:p>
            <a:pPr lvl="0"/>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 </a:t>
            </a:r>
            <a:r>
              <a:rPr lang="en-US" sz="1800" b="1" dirty="0">
                <a:solidFill>
                  <a:schemeClr val="dk1"/>
                </a:solidFill>
                <a:latin typeface="Proxima Nova"/>
                <a:ea typeface="Proxima Nova"/>
                <a:cs typeface="Proxima Nova"/>
                <a:sym typeface="Proxima Nova"/>
              </a:rPr>
              <a:t>Cry once to gain access to the TV</a:t>
            </a:r>
          </a:p>
          <a:p>
            <a:pPr lvl="0"/>
            <a:r>
              <a:rPr lang="en-US" sz="1800" dirty="0">
                <a:solidFill>
                  <a:schemeClr val="dk1"/>
                </a:solidFill>
                <a:latin typeface="Proxima Nova"/>
                <a:ea typeface="Proxima Nova"/>
                <a:cs typeface="Proxima Nova"/>
                <a:sym typeface="Proxima Nova"/>
              </a:rPr>
              <a:t>   b. </a:t>
            </a:r>
            <a:r>
              <a:rPr lang="en-US" sz="1800" b="1" dirty="0">
                <a:solidFill>
                  <a:schemeClr val="dk1"/>
                </a:solidFill>
                <a:latin typeface="Proxima Nova"/>
                <a:ea typeface="Proxima Nova"/>
                <a:cs typeface="Proxima Nova"/>
                <a:sym typeface="Proxima Nova"/>
              </a:rPr>
              <a:t>Cry many times  to gain access to the TV</a:t>
            </a:r>
          </a:p>
          <a:p>
            <a:pPr lvl="0"/>
            <a:r>
              <a:rPr lang="en-US" sz="1800" dirty="0">
                <a:solidFill>
                  <a:schemeClr val="dk1"/>
                </a:solidFill>
                <a:latin typeface="Proxima Nova"/>
                <a:ea typeface="Proxima Nova"/>
                <a:cs typeface="Proxima Nova"/>
                <a:sym typeface="Proxima Nova"/>
              </a:rPr>
              <a:t>   c. </a:t>
            </a:r>
            <a:r>
              <a:rPr lang="en-US" sz="1800" b="1" dirty="0">
                <a:solidFill>
                  <a:schemeClr val="dk1"/>
                </a:solidFill>
                <a:latin typeface="Proxima Nova"/>
                <a:ea typeface="Proxima Nova"/>
                <a:cs typeface="Proxima Nova"/>
                <a:sym typeface="Proxima Nova"/>
              </a:rPr>
              <a:t>Go to bed to gain access to the TV</a:t>
            </a:r>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d. </a:t>
            </a:r>
            <a:r>
              <a:rPr lang="en-US" sz="1800" b="1" dirty="0">
                <a:solidFill>
                  <a:schemeClr val="dk1"/>
                </a:solidFill>
                <a:latin typeface="Proxima Nova"/>
                <a:ea typeface="Proxima Nova"/>
                <a:cs typeface="Proxima Nova"/>
                <a:sym typeface="Proxima Nova"/>
              </a:rPr>
              <a:t>Watch TV to go to bed</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356711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10242" name="Picture 2" descr="Workplace Beauty 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95312"/>
            <a:ext cx="6076950"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8541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91"/>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87" name="Google Shape;987;p91"/>
          <p:cNvSpPr txBox="1"/>
          <p:nvPr/>
        </p:nvSpPr>
        <p:spPr>
          <a:xfrm>
            <a:off x="0" y="127329"/>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a:solidFill>
                  <a:srgbClr val="1E64C8"/>
                </a:solidFill>
                <a:latin typeface="Arial"/>
                <a:ea typeface="Arial"/>
                <a:cs typeface="Arial"/>
                <a:sym typeface="Arial"/>
              </a:rPr>
              <a:t>BEHAVIORAL PARENT TRAINING</a:t>
            </a:r>
            <a:endParaRPr sz="2800" u="sng" cap="none">
              <a:solidFill>
                <a:srgbClr val="1E64C8"/>
              </a:solidFill>
              <a:latin typeface="Arial"/>
              <a:ea typeface="Arial"/>
              <a:cs typeface="Arial"/>
              <a:sym typeface="Arial"/>
            </a:endParaRPr>
          </a:p>
        </p:txBody>
      </p:sp>
      <p:sp>
        <p:nvSpPr>
          <p:cNvPr id="988" name="Google Shape;988;p91"/>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89" name="Google Shape;989;p91"/>
          <p:cNvSpPr/>
          <p:nvPr/>
        </p:nvSpPr>
        <p:spPr>
          <a:xfrm>
            <a:off x="1548547" y="1252286"/>
            <a:ext cx="525510"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Arial"/>
                <a:ea typeface="Arial"/>
                <a:cs typeface="Arial"/>
                <a:sym typeface="Arial"/>
              </a:rPr>
              <a:t>Sd</a:t>
            </a:r>
            <a:endParaRPr sz="1900">
              <a:solidFill>
                <a:schemeClr val="dk1"/>
              </a:solidFill>
              <a:latin typeface="Arial"/>
              <a:ea typeface="Arial"/>
              <a:cs typeface="Arial"/>
              <a:sym typeface="Arial"/>
            </a:endParaRPr>
          </a:p>
        </p:txBody>
      </p:sp>
      <p:sp>
        <p:nvSpPr>
          <p:cNvPr id="990" name="Google Shape;990;p91"/>
          <p:cNvSpPr/>
          <p:nvPr/>
        </p:nvSpPr>
        <p:spPr>
          <a:xfrm>
            <a:off x="4185289" y="1252285"/>
            <a:ext cx="369049" cy="340840"/>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Arial"/>
                <a:ea typeface="Arial"/>
                <a:cs typeface="Arial"/>
                <a:sym typeface="Arial"/>
              </a:rPr>
              <a:t>R</a:t>
            </a:r>
            <a:endParaRPr sz="1900">
              <a:solidFill>
                <a:schemeClr val="dk1"/>
              </a:solidFill>
              <a:latin typeface="Arial"/>
              <a:ea typeface="Arial"/>
              <a:cs typeface="Arial"/>
              <a:sym typeface="Arial"/>
            </a:endParaRPr>
          </a:p>
        </p:txBody>
      </p:sp>
      <p:sp>
        <p:nvSpPr>
          <p:cNvPr id="991" name="Google Shape;991;p91"/>
          <p:cNvSpPr/>
          <p:nvPr/>
        </p:nvSpPr>
        <p:spPr>
          <a:xfrm>
            <a:off x="3674929" y="1556593"/>
            <a:ext cx="138976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Cries</a:t>
            </a:r>
            <a:endParaRPr sz="1900">
              <a:solidFill>
                <a:schemeClr val="dk1"/>
              </a:solidFill>
              <a:latin typeface="Arial"/>
              <a:ea typeface="Arial"/>
              <a:cs typeface="Arial"/>
              <a:sym typeface="Arial"/>
            </a:endParaRPr>
          </a:p>
        </p:txBody>
      </p:sp>
      <p:sp>
        <p:nvSpPr>
          <p:cNvPr id="992" name="Google Shape;992;p91"/>
          <p:cNvSpPr/>
          <p:nvPr/>
        </p:nvSpPr>
        <p:spPr>
          <a:xfrm>
            <a:off x="7443450" y="1252285"/>
            <a:ext cx="369049"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Arial"/>
                <a:ea typeface="Arial"/>
                <a:cs typeface="Arial"/>
                <a:sym typeface="Arial"/>
              </a:rPr>
              <a:t>Sr</a:t>
            </a:r>
            <a:endParaRPr sz="1900">
              <a:solidFill>
                <a:schemeClr val="dk1"/>
              </a:solidFill>
              <a:latin typeface="Arial"/>
              <a:ea typeface="Arial"/>
              <a:cs typeface="Arial"/>
              <a:sym typeface="Arial"/>
            </a:endParaRPr>
          </a:p>
        </p:txBody>
      </p:sp>
      <p:sp>
        <p:nvSpPr>
          <p:cNvPr id="993" name="Google Shape;993;p91"/>
          <p:cNvSpPr/>
          <p:nvPr/>
        </p:nvSpPr>
        <p:spPr>
          <a:xfrm>
            <a:off x="6623893" y="1593122"/>
            <a:ext cx="2211007"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a:solidFill>
                  <a:schemeClr val="dk1"/>
                </a:solidFill>
                <a:latin typeface="Arial"/>
                <a:ea typeface="Arial"/>
                <a:cs typeface="Arial"/>
                <a:sym typeface="Arial"/>
              </a:rPr>
              <a:t>Verbal or Physical </a:t>
            </a:r>
            <a:endParaRPr sz="1900">
              <a:solidFill>
                <a:schemeClr val="dk1"/>
              </a:solidFill>
              <a:latin typeface="Arial"/>
              <a:ea typeface="Arial"/>
              <a:cs typeface="Arial"/>
              <a:sym typeface="Arial"/>
            </a:endParaRPr>
          </a:p>
        </p:txBody>
      </p:sp>
      <p:sp>
        <p:nvSpPr>
          <p:cNvPr id="994" name="Google Shape;994;p91"/>
          <p:cNvSpPr/>
          <p:nvPr/>
        </p:nvSpPr>
        <p:spPr>
          <a:xfrm>
            <a:off x="567703" y="1593123"/>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a:solidFill>
                  <a:schemeClr val="dk1"/>
                </a:solidFill>
                <a:latin typeface="Arial"/>
                <a:ea typeface="Arial"/>
                <a:cs typeface="Arial"/>
                <a:sym typeface="Arial"/>
              </a:rPr>
              <a:t>‘I want candy’</a:t>
            </a:r>
            <a:endParaRPr sz="1900" dirty="0">
              <a:solidFill>
                <a:schemeClr val="dk1"/>
              </a:solidFill>
              <a:latin typeface="Arial"/>
              <a:ea typeface="Arial"/>
              <a:cs typeface="Arial"/>
              <a:sym typeface="Arial"/>
            </a:endParaRPr>
          </a:p>
        </p:txBody>
      </p:sp>
      <p:pic>
        <p:nvPicPr>
          <p:cNvPr id="995" name="Google Shape;995;p91" descr="Gerelateerde afbeelding"/>
          <p:cNvPicPr preferRelativeResize="0"/>
          <p:nvPr/>
        </p:nvPicPr>
        <p:blipFill rotWithShape="1">
          <a:blip r:embed="rId3">
            <a:alphaModFix/>
          </a:blip>
          <a:srcRect/>
          <a:stretch/>
        </p:blipFill>
        <p:spPr>
          <a:xfrm>
            <a:off x="3600241" y="1896057"/>
            <a:ext cx="1445057" cy="1445057"/>
          </a:xfrm>
          <a:prstGeom prst="rect">
            <a:avLst/>
          </a:prstGeom>
          <a:noFill/>
          <a:ln>
            <a:noFill/>
          </a:ln>
        </p:spPr>
      </p:pic>
      <p:pic>
        <p:nvPicPr>
          <p:cNvPr id="996" name="Google Shape;996;p91" descr="Afbeeldingsresultaat voor spanking child"/>
          <p:cNvPicPr preferRelativeResize="0"/>
          <p:nvPr/>
        </p:nvPicPr>
        <p:blipFill rotWithShape="1">
          <a:blip r:embed="rId4">
            <a:alphaModFix/>
          </a:blip>
          <a:srcRect/>
          <a:stretch/>
        </p:blipFill>
        <p:spPr>
          <a:xfrm>
            <a:off x="6259406" y="2206617"/>
            <a:ext cx="1552998" cy="1034005"/>
          </a:xfrm>
          <a:prstGeom prst="rect">
            <a:avLst/>
          </a:prstGeom>
          <a:noFill/>
          <a:ln>
            <a:noFill/>
          </a:ln>
        </p:spPr>
      </p:pic>
      <p:pic>
        <p:nvPicPr>
          <p:cNvPr id="997" name="Google Shape;997;p91" descr="Afbeeldingsresultaat voor shouting at child"/>
          <p:cNvPicPr preferRelativeResize="0"/>
          <p:nvPr/>
        </p:nvPicPr>
        <p:blipFill rotWithShape="1">
          <a:blip r:embed="rId5">
            <a:alphaModFix/>
          </a:blip>
          <a:srcRect/>
          <a:stretch/>
        </p:blipFill>
        <p:spPr>
          <a:xfrm>
            <a:off x="7812499" y="2201739"/>
            <a:ext cx="759583" cy="1139375"/>
          </a:xfrm>
          <a:prstGeom prst="rect">
            <a:avLst/>
          </a:prstGeom>
          <a:noFill/>
          <a:ln>
            <a:noFill/>
          </a:ln>
        </p:spPr>
      </p:pic>
      <p:sp>
        <p:nvSpPr>
          <p:cNvPr id="998" name="Google Shape;998;p91"/>
          <p:cNvSpPr/>
          <p:nvPr/>
        </p:nvSpPr>
        <p:spPr>
          <a:xfrm>
            <a:off x="6982513" y="2117946"/>
            <a:ext cx="1108104" cy="1265024"/>
          </a:xfrm>
          <a:prstGeom prst="mathMultiply">
            <a:avLst>
              <a:gd name="adj1" fmla="val 23520"/>
            </a:avLst>
          </a:prstGeom>
          <a:solidFill>
            <a:srgbClr val="FF0000"/>
          </a:solid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99" name="Google Shape;999;p91" descr="Afbeeldingsresultaat voor child in timeout"/>
          <p:cNvPicPr preferRelativeResize="0"/>
          <p:nvPr/>
        </p:nvPicPr>
        <p:blipFill rotWithShape="1">
          <a:blip r:embed="rId6">
            <a:alphaModFix/>
          </a:blip>
          <a:srcRect/>
          <a:stretch/>
        </p:blipFill>
        <p:spPr>
          <a:xfrm>
            <a:off x="6637410" y="1969387"/>
            <a:ext cx="1981005" cy="1320670"/>
          </a:xfrm>
          <a:prstGeom prst="rect">
            <a:avLst/>
          </a:prstGeom>
          <a:noFill/>
          <a:ln>
            <a:noFill/>
          </a:ln>
        </p:spPr>
      </p:pic>
      <p:sp>
        <p:nvSpPr>
          <p:cNvPr id="1000" name="Google Shape;1000;p91"/>
          <p:cNvSpPr/>
          <p:nvPr/>
        </p:nvSpPr>
        <p:spPr>
          <a:xfrm>
            <a:off x="6522469" y="1593123"/>
            <a:ext cx="2211007"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Time-out</a:t>
            </a:r>
            <a:endParaRPr sz="1900">
              <a:solidFill>
                <a:schemeClr val="dk1"/>
              </a:solidFill>
              <a:latin typeface="Arial"/>
              <a:ea typeface="Arial"/>
              <a:cs typeface="Arial"/>
              <a:sym typeface="Arial"/>
            </a:endParaRPr>
          </a:p>
        </p:txBody>
      </p:sp>
      <p:pic>
        <p:nvPicPr>
          <p:cNvPr id="1001" name="Google Shape;1001;p91" descr="Afbeeldingsresultaat voor boy cleaning room"/>
          <p:cNvPicPr preferRelativeResize="0"/>
          <p:nvPr/>
        </p:nvPicPr>
        <p:blipFill rotWithShape="1">
          <a:blip r:embed="rId7">
            <a:alphaModFix/>
          </a:blip>
          <a:srcRect/>
          <a:stretch/>
        </p:blipFill>
        <p:spPr>
          <a:xfrm>
            <a:off x="3379250" y="2063285"/>
            <a:ext cx="1981005" cy="1320670"/>
          </a:xfrm>
          <a:prstGeom prst="rect">
            <a:avLst/>
          </a:prstGeom>
          <a:noFill/>
          <a:ln>
            <a:noFill/>
          </a:ln>
        </p:spPr>
      </p:pic>
      <p:pic>
        <p:nvPicPr>
          <p:cNvPr id="1002" name="Google Shape;1002;p91" descr="Afbeeldingsresultaat voor praising child"/>
          <p:cNvPicPr preferRelativeResize="0"/>
          <p:nvPr/>
        </p:nvPicPr>
        <p:blipFill rotWithShape="1">
          <a:blip r:embed="rId8">
            <a:alphaModFix/>
          </a:blip>
          <a:srcRect/>
          <a:stretch/>
        </p:blipFill>
        <p:spPr>
          <a:xfrm>
            <a:off x="6564459" y="2173556"/>
            <a:ext cx="2072078" cy="1165324"/>
          </a:xfrm>
          <a:prstGeom prst="rect">
            <a:avLst/>
          </a:prstGeom>
          <a:noFill/>
          <a:ln>
            <a:noFill/>
          </a:ln>
        </p:spPr>
      </p:pic>
      <p:sp>
        <p:nvSpPr>
          <p:cNvPr id="1003" name="Google Shape;1003;p91"/>
          <p:cNvSpPr/>
          <p:nvPr/>
        </p:nvSpPr>
        <p:spPr>
          <a:xfrm>
            <a:off x="6604583" y="1571192"/>
            <a:ext cx="2211007" cy="632986"/>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Arial"/>
                <a:ea typeface="Arial"/>
                <a:cs typeface="Arial"/>
                <a:sym typeface="Arial"/>
              </a:rPr>
              <a:t>‘Great-Job! Here’s some candy’</a:t>
            </a:r>
            <a:endParaRPr sz="1900">
              <a:solidFill>
                <a:schemeClr val="dk1"/>
              </a:solidFill>
              <a:latin typeface="Arial"/>
              <a:ea typeface="Arial"/>
              <a:cs typeface="Arial"/>
              <a:sym typeface="Arial"/>
            </a:endParaRPr>
          </a:p>
        </p:txBody>
      </p:sp>
      <p:sp>
        <p:nvSpPr>
          <p:cNvPr id="1004" name="Google Shape;1004;p91"/>
          <p:cNvSpPr/>
          <p:nvPr/>
        </p:nvSpPr>
        <p:spPr>
          <a:xfrm>
            <a:off x="4804325" y="2483449"/>
            <a:ext cx="385109" cy="879064"/>
          </a:xfrm>
          <a:prstGeom prst="downArrow">
            <a:avLst>
              <a:gd name="adj1" fmla="val 50000"/>
              <a:gd name="adj2" fmla="val 50000"/>
            </a:avLst>
          </a:prstGeom>
          <a:solidFill>
            <a:srgbClr val="FF0000"/>
          </a:solidFill>
          <a:ln w="31750" cap="flat" cmpd="sng">
            <a:solidFill>
              <a:srgbClr val="FF0000"/>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9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99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99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99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99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100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99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00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99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99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0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0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1"/>
                                          </p:stCondLst>
                                        </p:cTn>
                                        <p:tgtEl>
                                          <p:spTgt spid="9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92"/>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1" name="Google Shape;1011;p92"/>
          <p:cNvSpPr txBox="1"/>
          <p:nvPr/>
        </p:nvSpPr>
        <p:spPr>
          <a:xfrm>
            <a:off x="62875" y="1924000"/>
            <a:ext cx="9018300" cy="92700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800">
                <a:solidFill>
                  <a:schemeClr val="lt1"/>
                </a:solidFill>
                <a:latin typeface="Proxima Nova"/>
                <a:ea typeface="Proxima Nova"/>
                <a:cs typeface="Proxima Nova"/>
                <a:sym typeface="Proxima Nova"/>
              </a:rPr>
              <a:t>Applied Learning Psychology: </a:t>
            </a:r>
            <a:endParaRPr sz="3800">
              <a:solidFill>
                <a:schemeClr val="lt1"/>
              </a:solidFill>
              <a:latin typeface="Proxima Nova"/>
              <a:ea typeface="Proxima Nova"/>
              <a:cs typeface="Proxima Nova"/>
              <a:sym typeface="Proxima Nova"/>
            </a:endParaRPr>
          </a:p>
          <a:p>
            <a:pPr marL="0" marR="0" lvl="0" indent="0" algn="ctr" rtl="0">
              <a:spcBef>
                <a:spcPts val="0"/>
              </a:spcBef>
              <a:spcAft>
                <a:spcPts val="0"/>
              </a:spcAft>
              <a:buNone/>
            </a:pPr>
            <a:r>
              <a:rPr lang="en" sz="3800" b="1">
                <a:solidFill>
                  <a:srgbClr val="FFFF00"/>
                </a:solidFill>
                <a:latin typeface="Proxima Nova"/>
                <a:ea typeface="Proxima Nova"/>
                <a:cs typeface="Proxima Nova"/>
                <a:sym typeface="Proxima Nova"/>
              </a:rPr>
              <a:t>at </a:t>
            </a:r>
            <a:r>
              <a:rPr lang="en" sz="3800" b="1">
                <a:solidFill>
                  <a:srgbClr val="FFFF00"/>
                </a:solidFill>
              </a:rPr>
              <a:t>School</a:t>
            </a:r>
            <a:endParaRPr sz="3800" b="1">
              <a:solidFill>
                <a:srgbClr val="FFFF00"/>
              </a:solidFill>
            </a:endParaRPr>
          </a:p>
        </p:txBody>
      </p:sp>
      <p:sp>
        <p:nvSpPr>
          <p:cNvPr id="1012" name="Google Shape;1012;p92"/>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51" descr="mage result for rat"/>
          <p:cNvPicPr preferRelativeResize="0"/>
          <p:nvPr/>
        </p:nvPicPr>
        <p:blipFill rotWithShape="1">
          <a:blip r:embed="rId3">
            <a:alphaModFix/>
          </a:blip>
          <a:srcRect/>
          <a:stretch/>
        </p:blipFill>
        <p:spPr>
          <a:xfrm>
            <a:off x="3626708" y="4001256"/>
            <a:ext cx="2187763" cy="1142244"/>
          </a:xfrm>
          <a:prstGeom prst="rect">
            <a:avLst/>
          </a:prstGeom>
          <a:noFill/>
          <a:ln>
            <a:noFill/>
          </a:ln>
        </p:spPr>
      </p:pic>
      <p:pic>
        <p:nvPicPr>
          <p:cNvPr id="290" name="Google Shape;290;p51" descr="mage result for pigeon"/>
          <p:cNvPicPr preferRelativeResize="0"/>
          <p:nvPr/>
        </p:nvPicPr>
        <p:blipFill rotWithShape="1">
          <a:blip r:embed="rId4">
            <a:alphaModFix/>
          </a:blip>
          <a:srcRect l="32283"/>
          <a:stretch/>
        </p:blipFill>
        <p:spPr>
          <a:xfrm>
            <a:off x="7620000" y="3622620"/>
            <a:ext cx="1463852" cy="1530027"/>
          </a:xfrm>
          <a:prstGeom prst="rect">
            <a:avLst/>
          </a:prstGeom>
          <a:noFill/>
          <a:ln>
            <a:noFill/>
          </a:ln>
        </p:spPr>
      </p:pic>
      <p:pic>
        <p:nvPicPr>
          <p:cNvPr id="3" name="Picture 2"/>
          <p:cNvPicPr>
            <a:picLocks noChangeAspect="1"/>
          </p:cNvPicPr>
          <p:nvPr/>
        </p:nvPicPr>
        <p:blipFill rotWithShape="1">
          <a:blip r:embed="rId5"/>
          <a:srcRect l="10835" t="14979" r="15389" b="18080"/>
          <a:stretch/>
        </p:blipFill>
        <p:spPr>
          <a:xfrm>
            <a:off x="302350" y="277996"/>
            <a:ext cx="1907450" cy="1396579"/>
          </a:xfrm>
          <a:prstGeom prst="rect">
            <a:avLst/>
          </a:prstGeom>
        </p:spPr>
      </p:pic>
      <p:pic>
        <p:nvPicPr>
          <p:cNvPr id="1030" name="Picture 6" descr="Pin en Home dec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1121" y="152151"/>
            <a:ext cx="1328260" cy="17718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 uscita il 21 marzo Pop Corn Reflections il nuovo album di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0218" y="139818"/>
            <a:ext cx="1254570" cy="15347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t man woman character profile portrait on white background male ..."/>
          <p:cNvPicPr>
            <a:picLocks noChangeAspect="1" noChangeArrowheads="1"/>
          </p:cNvPicPr>
          <p:nvPr/>
        </p:nvPicPr>
        <p:blipFill rotWithShape="1">
          <a:blip r:embed="rId8">
            <a:extLst>
              <a:ext uri="{28A0092B-C50C-407E-A947-70E740481C1C}">
                <a14:useLocalDpi xmlns:a14="http://schemas.microsoft.com/office/drawing/2010/main" val="0"/>
              </a:ext>
            </a:extLst>
          </a:blip>
          <a:srcRect l="39571" t="8307" r="38703" b="66454"/>
          <a:stretch/>
        </p:blipFill>
        <p:spPr bwMode="auto">
          <a:xfrm>
            <a:off x="2979007" y="2085440"/>
            <a:ext cx="1295401"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Set man woman character profile portrait on white background male ..."/>
          <p:cNvPicPr>
            <a:picLocks noChangeAspect="1" noChangeArrowheads="1"/>
          </p:cNvPicPr>
          <p:nvPr/>
        </p:nvPicPr>
        <p:blipFill rotWithShape="1">
          <a:blip r:embed="rId8">
            <a:extLst>
              <a:ext uri="{28A0092B-C50C-407E-A947-70E740481C1C}">
                <a14:useLocalDpi xmlns:a14="http://schemas.microsoft.com/office/drawing/2010/main" val="0"/>
              </a:ext>
            </a:extLst>
          </a:blip>
          <a:srcRect l="67620" t="7987" r="9377" b="68371"/>
          <a:stretch/>
        </p:blipFill>
        <p:spPr bwMode="auto">
          <a:xfrm>
            <a:off x="4588988" y="2085440"/>
            <a:ext cx="1371600" cy="1409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3944106"/>
            <a:ext cx="1495042" cy="114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p:cNvPicPr>
            <a:picLocks noChangeAspect="1"/>
          </p:cNvPicPr>
          <p:nvPr/>
        </p:nvPicPr>
        <p:blipFill rotWithShape="1">
          <a:blip r:embed="rId9"/>
          <a:srcRect b="9286"/>
          <a:stretch/>
        </p:blipFill>
        <p:spPr>
          <a:xfrm>
            <a:off x="96976" y="3590390"/>
            <a:ext cx="2153003" cy="13986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rctx="PPT">
                                        <p:cTn id="30" dur="indefinite"/>
                                        <p:tgtEl>
                                          <p:spTgt spid="3"/>
                                        </p:tgtEl>
                                        <p:attrNameLst>
                                          <p:attrName>style.opacity</p:attrName>
                                        </p:attrNameLst>
                                      </p:cBhvr>
                                      <p:to>
                                        <p:strVal val="0.5"/>
                                      </p:to>
                                    </p:set>
                                    <p:animEffect filter="image" prLst="opacity: 0.5">
                                      <p:cBhvr rctx="IE">
                                        <p:cTn id="31" dur="indefinite"/>
                                        <p:tgtEl>
                                          <p:spTgt spid="3"/>
                                        </p:tgtEl>
                                      </p:cBhvr>
                                    </p:animEffect>
                                  </p:childTnLst>
                                </p:cTn>
                              </p:par>
                              <p:par>
                                <p:cTn id="32" presetID="9" presetClass="emph" presetSubtype="0" nodeType="withEffect">
                                  <p:stCondLst>
                                    <p:cond delay="0"/>
                                  </p:stCondLst>
                                  <p:childTnLst>
                                    <p:set>
                                      <p:cBhvr rctx="PPT">
                                        <p:cTn id="33" dur="indefinite"/>
                                        <p:tgtEl>
                                          <p:spTgt spid="5"/>
                                        </p:tgtEl>
                                        <p:attrNameLst>
                                          <p:attrName>style.opacity</p:attrName>
                                        </p:attrNameLst>
                                      </p:cBhvr>
                                      <p:to>
                                        <p:strVal val="0.5"/>
                                      </p:to>
                                    </p:set>
                                    <p:animEffect filter="image" prLst="opacity: 0.5">
                                      <p:cBhvr rctx="IE">
                                        <p:cTn id="34" dur="indefinite"/>
                                        <p:tgtEl>
                                          <p:spTgt spid="5"/>
                                        </p:tgtEl>
                                      </p:cBhvr>
                                    </p:animEffect>
                                  </p:childTnLst>
                                </p:cTn>
                              </p:par>
                              <p:par>
                                <p:cTn id="35" presetID="9" presetClass="emph" presetSubtype="0" nodeType="withEffect">
                                  <p:stCondLst>
                                    <p:cond delay="0"/>
                                  </p:stCondLst>
                                  <p:childTnLst>
                                    <p:set>
                                      <p:cBhvr rctx="PPT">
                                        <p:cTn id="36" dur="indefinite"/>
                                        <p:tgtEl>
                                          <p:spTgt spid="283"/>
                                        </p:tgtEl>
                                        <p:attrNameLst>
                                          <p:attrName>style.opacity</p:attrName>
                                        </p:attrNameLst>
                                      </p:cBhvr>
                                      <p:to>
                                        <p:strVal val="0.5"/>
                                      </p:to>
                                    </p:set>
                                    <p:animEffect filter="image" prLst="opacity: 0.5">
                                      <p:cBhvr rctx="IE">
                                        <p:cTn id="37" dur="indefinite"/>
                                        <p:tgtEl>
                                          <p:spTgt spid="283"/>
                                        </p:tgtEl>
                                      </p:cBhvr>
                                    </p:animEffect>
                                  </p:childTnLst>
                                </p:cTn>
                              </p:par>
                              <p:par>
                                <p:cTn id="38" presetID="9" presetClass="emph" presetSubtype="0" nodeType="withEffect">
                                  <p:stCondLst>
                                    <p:cond delay="0"/>
                                  </p:stCondLst>
                                  <p:childTnLst>
                                    <p:set>
                                      <p:cBhvr rctx="PPT">
                                        <p:cTn id="39" dur="indefinite"/>
                                        <p:tgtEl>
                                          <p:spTgt spid="290"/>
                                        </p:tgtEl>
                                        <p:attrNameLst>
                                          <p:attrName>style.opacity</p:attrName>
                                        </p:attrNameLst>
                                      </p:cBhvr>
                                      <p:to>
                                        <p:strVal val="0.5"/>
                                      </p:to>
                                    </p:set>
                                    <p:animEffect filter="image" prLst="opacity: 0.5">
                                      <p:cBhvr rctx="IE">
                                        <p:cTn id="40" dur="indefinite"/>
                                        <p:tgtEl>
                                          <p:spTgt spid="290"/>
                                        </p:tgtEl>
                                      </p:cBhvr>
                                    </p:animEffect>
                                  </p:childTnLst>
                                </p:cTn>
                              </p:par>
                              <p:par>
                                <p:cTn id="41" presetID="9" presetClass="emph" presetSubtype="0" nodeType="withEffect">
                                  <p:stCondLst>
                                    <p:cond delay="0"/>
                                  </p:stCondLst>
                                  <p:childTnLst>
                                    <p:set>
                                      <p:cBhvr rctx="PPT">
                                        <p:cTn id="42" dur="indefinite"/>
                                        <p:tgtEl>
                                          <p:spTgt spid="1030"/>
                                        </p:tgtEl>
                                        <p:attrNameLst>
                                          <p:attrName>style.opacity</p:attrName>
                                        </p:attrNameLst>
                                      </p:cBhvr>
                                      <p:to>
                                        <p:strVal val="0.5"/>
                                      </p:to>
                                    </p:set>
                                    <p:animEffect filter="image" prLst="opacity: 0.5">
                                      <p:cBhvr rctx="IE">
                                        <p:cTn id="43" dur="indefinite"/>
                                        <p:tgtEl>
                                          <p:spTgt spid="1030"/>
                                        </p:tgtEl>
                                      </p:cBhvr>
                                    </p:animEffect>
                                  </p:childTnLst>
                                </p:cTn>
                              </p:par>
                              <p:par>
                                <p:cTn id="44" presetID="9" presetClass="emph" presetSubtype="0" nodeType="withEffect">
                                  <p:stCondLst>
                                    <p:cond delay="0"/>
                                  </p:stCondLst>
                                  <p:childTnLst>
                                    <p:set>
                                      <p:cBhvr rctx="PPT">
                                        <p:cTn id="45" dur="indefinite"/>
                                        <p:tgtEl>
                                          <p:spTgt spid="1034"/>
                                        </p:tgtEl>
                                        <p:attrNameLst>
                                          <p:attrName>style.opacity</p:attrName>
                                        </p:attrNameLst>
                                      </p:cBhvr>
                                      <p:to>
                                        <p:strVal val="0.5"/>
                                      </p:to>
                                    </p:set>
                                    <p:animEffect filter="image" prLst="opacity: 0.5">
                                      <p:cBhvr rctx="IE">
                                        <p:cTn id="46" dur="indefinite"/>
                                        <p:tgtEl>
                                          <p:spTgt spid="1034"/>
                                        </p:tgtEl>
                                      </p:cBhvr>
                                    </p:animEffec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93"/>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9" name="Google Shape;1019;p93"/>
          <p:cNvSpPr txBox="1"/>
          <p:nvPr/>
        </p:nvSpPr>
        <p:spPr>
          <a:xfrm>
            <a:off x="0" y="127329"/>
            <a:ext cx="8282588"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a:solidFill>
                  <a:srgbClr val="1E64C8"/>
                </a:solidFill>
                <a:latin typeface="Proxima Nova"/>
                <a:ea typeface="Proxima Nova"/>
                <a:cs typeface="Proxima Nova"/>
                <a:sym typeface="Proxima Nova"/>
              </a:rPr>
              <a:t>COERCION IN SCHOOLS</a:t>
            </a:r>
            <a:endParaRPr sz="2800" u="sng" cap="none">
              <a:solidFill>
                <a:srgbClr val="1E64C8"/>
              </a:solidFill>
              <a:latin typeface="Proxima Nova"/>
              <a:ea typeface="Proxima Nova"/>
              <a:cs typeface="Proxima Nova"/>
              <a:sym typeface="Proxima Nova"/>
            </a:endParaRPr>
          </a:p>
        </p:txBody>
      </p:sp>
      <p:sp>
        <p:nvSpPr>
          <p:cNvPr id="1020" name="Google Shape;1020;p93"/>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1" name="Google Shape;1021;p93"/>
          <p:cNvSpPr/>
          <p:nvPr/>
        </p:nvSpPr>
        <p:spPr>
          <a:xfrm>
            <a:off x="1548547" y="732991"/>
            <a:ext cx="525510"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Sd</a:t>
            </a:r>
            <a:endParaRPr sz="1900">
              <a:solidFill>
                <a:schemeClr val="dk1"/>
              </a:solidFill>
              <a:latin typeface="Proxima Nova"/>
              <a:ea typeface="Proxima Nova"/>
              <a:cs typeface="Proxima Nova"/>
              <a:sym typeface="Proxima Nova"/>
            </a:endParaRPr>
          </a:p>
        </p:txBody>
      </p:sp>
      <p:sp>
        <p:nvSpPr>
          <p:cNvPr id="1022" name="Google Shape;1022;p93"/>
          <p:cNvSpPr/>
          <p:nvPr/>
        </p:nvSpPr>
        <p:spPr>
          <a:xfrm>
            <a:off x="4185289" y="732990"/>
            <a:ext cx="369049" cy="340840"/>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R</a:t>
            </a:r>
            <a:endParaRPr sz="1900">
              <a:solidFill>
                <a:schemeClr val="dk1"/>
              </a:solidFill>
              <a:latin typeface="Proxima Nova"/>
              <a:ea typeface="Proxima Nova"/>
              <a:cs typeface="Proxima Nova"/>
              <a:sym typeface="Proxima Nova"/>
            </a:endParaRPr>
          </a:p>
        </p:txBody>
      </p:sp>
      <p:sp>
        <p:nvSpPr>
          <p:cNvPr id="1023" name="Google Shape;1023;p93"/>
          <p:cNvSpPr/>
          <p:nvPr/>
        </p:nvSpPr>
        <p:spPr>
          <a:xfrm>
            <a:off x="3674929" y="1113052"/>
            <a:ext cx="138976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Attention</a:t>
            </a:r>
            <a:endParaRPr sz="1900">
              <a:solidFill>
                <a:schemeClr val="dk1"/>
              </a:solidFill>
              <a:latin typeface="Proxima Nova"/>
              <a:ea typeface="Proxima Nova"/>
              <a:cs typeface="Proxima Nova"/>
              <a:sym typeface="Proxima Nova"/>
            </a:endParaRPr>
          </a:p>
        </p:txBody>
      </p:sp>
      <p:sp>
        <p:nvSpPr>
          <p:cNvPr id="1024" name="Google Shape;1024;p93"/>
          <p:cNvSpPr/>
          <p:nvPr/>
        </p:nvSpPr>
        <p:spPr>
          <a:xfrm>
            <a:off x="7443450" y="732990"/>
            <a:ext cx="369049" cy="340839"/>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900" b="1">
                <a:solidFill>
                  <a:schemeClr val="dk1"/>
                </a:solidFill>
                <a:latin typeface="Proxima Nova"/>
                <a:ea typeface="Proxima Nova"/>
                <a:cs typeface="Proxima Nova"/>
                <a:sym typeface="Proxima Nova"/>
              </a:rPr>
              <a:t>Sr</a:t>
            </a:r>
            <a:endParaRPr sz="1900">
              <a:solidFill>
                <a:schemeClr val="dk1"/>
              </a:solidFill>
              <a:latin typeface="Proxima Nova"/>
              <a:ea typeface="Proxima Nova"/>
              <a:cs typeface="Proxima Nova"/>
              <a:sym typeface="Proxima Nova"/>
            </a:endParaRPr>
          </a:p>
        </p:txBody>
      </p:sp>
      <p:sp>
        <p:nvSpPr>
          <p:cNvPr id="1025" name="Google Shape;1025;p93"/>
          <p:cNvSpPr/>
          <p:nvPr/>
        </p:nvSpPr>
        <p:spPr>
          <a:xfrm>
            <a:off x="6623893" y="1073827"/>
            <a:ext cx="2211007"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Stop Disruption</a:t>
            </a:r>
            <a:endParaRPr sz="1900">
              <a:solidFill>
                <a:schemeClr val="dk1"/>
              </a:solidFill>
              <a:latin typeface="Proxima Nova"/>
              <a:ea typeface="Proxima Nova"/>
              <a:cs typeface="Proxima Nova"/>
              <a:sym typeface="Proxima Nova"/>
            </a:endParaRPr>
          </a:p>
        </p:txBody>
      </p:sp>
      <p:sp>
        <p:nvSpPr>
          <p:cNvPr id="1026" name="Google Shape;1026;p93"/>
          <p:cNvSpPr/>
          <p:nvPr/>
        </p:nvSpPr>
        <p:spPr>
          <a:xfrm>
            <a:off x="567703" y="1073829"/>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Disruptive behavior</a:t>
            </a:r>
            <a:endParaRPr sz="1900">
              <a:solidFill>
                <a:schemeClr val="dk1"/>
              </a:solidFill>
              <a:latin typeface="Proxima Nova"/>
              <a:ea typeface="Proxima Nova"/>
              <a:cs typeface="Proxima Nova"/>
              <a:sym typeface="Proxima Nova"/>
            </a:endParaRPr>
          </a:p>
        </p:txBody>
      </p:sp>
      <p:pic>
        <p:nvPicPr>
          <p:cNvPr id="1027" name="Google Shape;1027;p93" descr="Afbeeldingsresultaat voor adhd student"/>
          <p:cNvPicPr preferRelativeResize="0"/>
          <p:nvPr/>
        </p:nvPicPr>
        <p:blipFill rotWithShape="1">
          <a:blip r:embed="rId3">
            <a:alphaModFix/>
          </a:blip>
          <a:srcRect/>
          <a:stretch/>
        </p:blipFill>
        <p:spPr>
          <a:xfrm>
            <a:off x="1278837" y="1534589"/>
            <a:ext cx="1064865" cy="1481770"/>
          </a:xfrm>
          <a:prstGeom prst="rect">
            <a:avLst/>
          </a:prstGeom>
          <a:noFill/>
          <a:ln>
            <a:noFill/>
          </a:ln>
        </p:spPr>
      </p:pic>
      <p:pic>
        <p:nvPicPr>
          <p:cNvPr id="1028" name="Google Shape;1028;p93" descr="Afbeeldingsresultaat voor adhd student"/>
          <p:cNvPicPr preferRelativeResize="0"/>
          <p:nvPr/>
        </p:nvPicPr>
        <p:blipFill rotWithShape="1">
          <a:blip r:embed="rId3">
            <a:alphaModFix/>
          </a:blip>
          <a:srcRect/>
          <a:stretch/>
        </p:blipFill>
        <p:spPr>
          <a:xfrm>
            <a:off x="7130629" y="1534589"/>
            <a:ext cx="1064865" cy="1481770"/>
          </a:xfrm>
          <a:prstGeom prst="rect">
            <a:avLst/>
          </a:prstGeom>
          <a:noFill/>
          <a:ln>
            <a:noFill/>
          </a:ln>
        </p:spPr>
      </p:pic>
      <p:sp>
        <p:nvSpPr>
          <p:cNvPr id="1029" name="Google Shape;1029;p93"/>
          <p:cNvSpPr/>
          <p:nvPr/>
        </p:nvSpPr>
        <p:spPr>
          <a:xfrm>
            <a:off x="6911768" y="1707730"/>
            <a:ext cx="1432413" cy="1308629"/>
          </a:xfrm>
          <a:prstGeom prst="mathMultiply">
            <a:avLst>
              <a:gd name="adj1" fmla="val 23520"/>
            </a:avLst>
          </a:prstGeom>
          <a:solidFill>
            <a:srgbClr val="FF0000"/>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30" name="Google Shape;1030;p93" descr="Afbeeldingsresultaat voor angry teacher"/>
          <p:cNvPicPr preferRelativeResize="0"/>
          <p:nvPr/>
        </p:nvPicPr>
        <p:blipFill rotWithShape="1">
          <a:blip r:embed="rId4">
            <a:alphaModFix/>
          </a:blip>
          <a:srcRect/>
          <a:stretch/>
        </p:blipFill>
        <p:spPr>
          <a:xfrm>
            <a:off x="3442942" y="1610343"/>
            <a:ext cx="2222655" cy="1481770"/>
          </a:xfrm>
          <a:prstGeom prst="rect">
            <a:avLst/>
          </a:prstGeom>
          <a:noFill/>
          <a:ln>
            <a:noFill/>
          </a:ln>
        </p:spPr>
      </p:pic>
      <p:sp>
        <p:nvSpPr>
          <p:cNvPr id="1031" name="Google Shape;1031;p93"/>
          <p:cNvSpPr/>
          <p:nvPr/>
        </p:nvSpPr>
        <p:spPr>
          <a:xfrm>
            <a:off x="5135293" y="1925306"/>
            <a:ext cx="408043" cy="1091054"/>
          </a:xfrm>
          <a:prstGeom prst="upArrow">
            <a:avLst>
              <a:gd name="adj1" fmla="val 50000"/>
              <a:gd name="adj2" fmla="val 50000"/>
            </a:avLst>
          </a:prstGeom>
          <a:solidFill>
            <a:srgbClr val="FF0000"/>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32" name="Google Shape;1032;p93" descr="Afbeeldingsresultaat voor adhd student"/>
          <p:cNvPicPr preferRelativeResize="0"/>
          <p:nvPr/>
        </p:nvPicPr>
        <p:blipFill rotWithShape="1">
          <a:blip r:embed="rId3">
            <a:alphaModFix/>
          </a:blip>
          <a:srcRect/>
          <a:stretch/>
        </p:blipFill>
        <p:spPr>
          <a:xfrm>
            <a:off x="3837348" y="3748867"/>
            <a:ext cx="912001" cy="1269059"/>
          </a:xfrm>
          <a:prstGeom prst="rect">
            <a:avLst/>
          </a:prstGeom>
          <a:noFill/>
          <a:ln>
            <a:noFill/>
          </a:ln>
        </p:spPr>
      </p:pic>
      <p:sp>
        <p:nvSpPr>
          <p:cNvPr id="1033" name="Google Shape;1033;p93"/>
          <p:cNvSpPr/>
          <p:nvPr/>
        </p:nvSpPr>
        <p:spPr>
          <a:xfrm>
            <a:off x="5098338" y="3951601"/>
            <a:ext cx="408043" cy="1091054"/>
          </a:xfrm>
          <a:prstGeom prst="upArrow">
            <a:avLst>
              <a:gd name="adj1" fmla="val 50000"/>
              <a:gd name="adj2" fmla="val 50000"/>
            </a:avLst>
          </a:prstGeom>
          <a:solidFill>
            <a:srgbClr val="FF0000"/>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34" name="Google Shape;1034;p93" descr="Afbeeldingsresultaat voor homework"/>
          <p:cNvPicPr preferRelativeResize="0"/>
          <p:nvPr/>
        </p:nvPicPr>
        <p:blipFill rotWithShape="1">
          <a:blip r:embed="rId5">
            <a:alphaModFix/>
          </a:blip>
          <a:srcRect/>
          <a:stretch/>
        </p:blipFill>
        <p:spPr>
          <a:xfrm>
            <a:off x="695084" y="3799363"/>
            <a:ext cx="2039317" cy="1104630"/>
          </a:xfrm>
          <a:prstGeom prst="rect">
            <a:avLst/>
          </a:prstGeom>
          <a:noFill/>
          <a:ln>
            <a:noFill/>
          </a:ln>
        </p:spPr>
      </p:pic>
      <p:sp>
        <p:nvSpPr>
          <p:cNvPr id="1035" name="Google Shape;1035;p93"/>
          <p:cNvSpPr/>
          <p:nvPr/>
        </p:nvSpPr>
        <p:spPr>
          <a:xfrm>
            <a:off x="231468" y="3407076"/>
            <a:ext cx="296654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a:solidFill>
                  <a:schemeClr val="dk1"/>
                </a:solidFill>
                <a:latin typeface="Proxima Nova"/>
                <a:ea typeface="Proxima Nova"/>
                <a:cs typeface="Proxima Nova"/>
                <a:sym typeface="Proxima Nova"/>
              </a:rPr>
              <a:t>Difficult or Boring Task</a:t>
            </a:r>
            <a:endParaRPr sz="1900" dirty="0">
              <a:solidFill>
                <a:schemeClr val="dk1"/>
              </a:solidFill>
              <a:latin typeface="Proxima Nova"/>
              <a:ea typeface="Proxima Nova"/>
              <a:cs typeface="Proxima Nova"/>
              <a:sym typeface="Proxima Nova"/>
            </a:endParaRPr>
          </a:p>
        </p:txBody>
      </p:sp>
      <p:sp>
        <p:nvSpPr>
          <p:cNvPr id="1036" name="Google Shape;1036;p93"/>
          <p:cNvSpPr/>
          <p:nvPr/>
        </p:nvSpPr>
        <p:spPr>
          <a:xfrm>
            <a:off x="3126214" y="3407076"/>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Disruptive behavior</a:t>
            </a:r>
            <a:endParaRPr sz="1900">
              <a:solidFill>
                <a:schemeClr val="dk1"/>
              </a:solidFill>
              <a:latin typeface="Proxima Nova"/>
              <a:ea typeface="Proxima Nova"/>
              <a:cs typeface="Proxima Nova"/>
              <a:sym typeface="Proxima Nova"/>
            </a:endParaRPr>
          </a:p>
        </p:txBody>
      </p:sp>
      <p:sp>
        <p:nvSpPr>
          <p:cNvPr id="1037" name="Google Shape;1037;p93"/>
          <p:cNvSpPr/>
          <p:nvPr/>
        </p:nvSpPr>
        <p:spPr>
          <a:xfrm>
            <a:off x="6574760" y="3443392"/>
            <a:ext cx="2487198" cy="340839"/>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a:solidFill>
                  <a:schemeClr val="dk1"/>
                </a:solidFill>
                <a:latin typeface="Proxima Nova"/>
                <a:ea typeface="Proxima Nova"/>
                <a:cs typeface="Proxima Nova"/>
                <a:sym typeface="Proxima Nova"/>
              </a:rPr>
              <a:t>Avoid Task</a:t>
            </a:r>
            <a:endParaRPr sz="1900">
              <a:solidFill>
                <a:schemeClr val="dk1"/>
              </a:solidFill>
              <a:latin typeface="Proxima Nova"/>
              <a:ea typeface="Proxima Nova"/>
              <a:cs typeface="Proxima Nova"/>
              <a:sym typeface="Proxima Nova"/>
            </a:endParaRPr>
          </a:p>
        </p:txBody>
      </p:sp>
      <p:pic>
        <p:nvPicPr>
          <p:cNvPr id="1038" name="Google Shape;1038;p93" descr="Afbeeldingsresultaat voor angry teacher"/>
          <p:cNvPicPr preferRelativeResize="0"/>
          <p:nvPr/>
        </p:nvPicPr>
        <p:blipFill rotWithShape="1">
          <a:blip r:embed="rId4">
            <a:alphaModFix/>
          </a:blip>
          <a:srcRect l="9433" r="28262"/>
          <a:stretch/>
        </p:blipFill>
        <p:spPr>
          <a:xfrm>
            <a:off x="6496744" y="3820890"/>
            <a:ext cx="1114424" cy="1192399"/>
          </a:xfrm>
          <a:prstGeom prst="rect">
            <a:avLst/>
          </a:prstGeom>
          <a:noFill/>
          <a:ln>
            <a:noFill/>
          </a:ln>
        </p:spPr>
      </p:pic>
      <p:pic>
        <p:nvPicPr>
          <p:cNvPr id="1039" name="Google Shape;1039;p93" descr="Afbeeldingsresultaat voor homework"/>
          <p:cNvPicPr preferRelativeResize="0"/>
          <p:nvPr/>
        </p:nvPicPr>
        <p:blipFill rotWithShape="1">
          <a:blip r:embed="rId5">
            <a:alphaModFix/>
          </a:blip>
          <a:srcRect/>
          <a:stretch/>
        </p:blipFill>
        <p:spPr>
          <a:xfrm>
            <a:off x="7702754" y="4000474"/>
            <a:ext cx="1188328" cy="643677"/>
          </a:xfrm>
          <a:prstGeom prst="rect">
            <a:avLst/>
          </a:prstGeom>
          <a:noFill/>
          <a:ln>
            <a:noFill/>
          </a:ln>
        </p:spPr>
      </p:pic>
      <p:sp>
        <p:nvSpPr>
          <p:cNvPr id="1040" name="Google Shape;1040;p93"/>
          <p:cNvSpPr/>
          <p:nvPr/>
        </p:nvSpPr>
        <p:spPr>
          <a:xfrm>
            <a:off x="7785588" y="4192805"/>
            <a:ext cx="897695" cy="902692"/>
          </a:xfrm>
          <a:prstGeom prst="mathMultiply">
            <a:avLst>
              <a:gd name="adj1" fmla="val 23520"/>
            </a:avLst>
          </a:prstGeom>
          <a:solidFill>
            <a:srgbClr val="FF0000"/>
          </a:solidFill>
          <a:ln w="31750" cap="flat" cmpd="sng">
            <a:solidFill>
              <a:schemeClr val="dk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94"/>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47" name="Google Shape;1047;p94"/>
          <p:cNvSpPr/>
          <p:nvPr/>
        </p:nvSpPr>
        <p:spPr>
          <a:xfrm>
            <a:off x="330375" y="2481064"/>
            <a:ext cx="7144230"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1. Specifies contingencies that will be reinforced in the classroom (</a:t>
            </a:r>
            <a:r>
              <a:rPr lang="en" sz="1500" b="1">
                <a:solidFill>
                  <a:schemeClr val="dk1"/>
                </a:solidFill>
                <a:latin typeface="Arial"/>
                <a:ea typeface="Arial"/>
                <a:cs typeface="Arial"/>
                <a:sym typeface="Arial"/>
              </a:rPr>
              <a:t>Reinforcement</a:t>
            </a:r>
            <a:r>
              <a:rPr lang="en" sz="15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1048" name="Google Shape;1048;p94"/>
          <p:cNvSpPr/>
          <p:nvPr/>
        </p:nvSpPr>
        <p:spPr>
          <a:xfrm>
            <a:off x="1706361" y="803672"/>
            <a:ext cx="5316923" cy="952042"/>
          </a:xfrm>
          <a:prstGeom prst="roundRect">
            <a:avLst>
              <a:gd name="adj" fmla="val 16667"/>
            </a:avLst>
          </a:prstGeom>
          <a:noFill/>
          <a:ln w="31750" cap="flat" cmpd="sng">
            <a:solidFill>
              <a:srgbClr val="1E64C8"/>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49" name="Google Shape;1049;p94"/>
          <p:cNvSpPr/>
          <p:nvPr/>
        </p:nvSpPr>
        <p:spPr>
          <a:xfrm>
            <a:off x="1921904" y="1279693"/>
            <a:ext cx="4742797"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“You can earn a point by listening when I speak”</a:t>
            </a:r>
            <a:endParaRPr sz="1400">
              <a:solidFill>
                <a:schemeClr val="dk1"/>
              </a:solidFill>
              <a:latin typeface="Arial"/>
              <a:ea typeface="Arial"/>
              <a:cs typeface="Arial"/>
              <a:sym typeface="Arial"/>
            </a:endParaRPr>
          </a:p>
        </p:txBody>
      </p:sp>
      <p:sp>
        <p:nvSpPr>
          <p:cNvPr id="1050" name="Google Shape;1050;p94"/>
          <p:cNvSpPr/>
          <p:nvPr/>
        </p:nvSpPr>
        <p:spPr>
          <a:xfrm>
            <a:off x="3446340" y="1003776"/>
            <a:ext cx="350626"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b="1">
                <a:solidFill>
                  <a:schemeClr val="dk1"/>
                </a:solidFill>
                <a:latin typeface="Arial"/>
                <a:ea typeface="Arial"/>
                <a:cs typeface="Arial"/>
                <a:sym typeface="Arial"/>
              </a:rPr>
              <a:t>Sr</a:t>
            </a:r>
            <a:endParaRPr sz="1400" b="1">
              <a:solidFill>
                <a:schemeClr val="dk1"/>
              </a:solidFill>
              <a:latin typeface="Arial"/>
              <a:ea typeface="Arial"/>
              <a:cs typeface="Arial"/>
              <a:sym typeface="Arial"/>
            </a:endParaRPr>
          </a:p>
        </p:txBody>
      </p:sp>
      <p:sp>
        <p:nvSpPr>
          <p:cNvPr id="1051" name="Google Shape;1051;p94"/>
          <p:cNvSpPr/>
          <p:nvPr/>
        </p:nvSpPr>
        <p:spPr>
          <a:xfrm>
            <a:off x="5497989" y="1003776"/>
            <a:ext cx="350626"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b="1">
                <a:solidFill>
                  <a:schemeClr val="dk1"/>
                </a:solidFill>
                <a:latin typeface="Arial"/>
                <a:ea typeface="Arial"/>
                <a:cs typeface="Arial"/>
                <a:sym typeface="Arial"/>
              </a:rPr>
              <a:t>Sd</a:t>
            </a:r>
            <a:endParaRPr sz="1400" b="1">
              <a:solidFill>
                <a:schemeClr val="dk1"/>
              </a:solidFill>
              <a:latin typeface="Arial"/>
              <a:ea typeface="Arial"/>
              <a:cs typeface="Arial"/>
              <a:sym typeface="Arial"/>
            </a:endParaRPr>
          </a:p>
        </p:txBody>
      </p:sp>
      <p:sp>
        <p:nvSpPr>
          <p:cNvPr id="1052" name="Google Shape;1052;p94"/>
          <p:cNvSpPr/>
          <p:nvPr/>
        </p:nvSpPr>
        <p:spPr>
          <a:xfrm>
            <a:off x="4507466" y="1003776"/>
            <a:ext cx="217660"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b="1">
                <a:solidFill>
                  <a:schemeClr val="dk1"/>
                </a:solidFill>
                <a:latin typeface="Arial"/>
                <a:ea typeface="Arial"/>
                <a:cs typeface="Arial"/>
                <a:sym typeface="Arial"/>
              </a:rPr>
              <a:t>R</a:t>
            </a:r>
            <a:endParaRPr sz="1400" b="1">
              <a:solidFill>
                <a:schemeClr val="dk1"/>
              </a:solidFill>
              <a:latin typeface="Arial"/>
              <a:ea typeface="Arial"/>
              <a:cs typeface="Arial"/>
              <a:sym typeface="Arial"/>
            </a:endParaRPr>
          </a:p>
        </p:txBody>
      </p:sp>
      <p:sp>
        <p:nvSpPr>
          <p:cNvPr id="1053" name="Google Shape;1053;p94"/>
          <p:cNvSpPr/>
          <p:nvPr/>
        </p:nvSpPr>
        <p:spPr>
          <a:xfrm>
            <a:off x="330375" y="3045529"/>
            <a:ext cx="6913160"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2. Specifies contingencies that will be punished in the classroom (</a:t>
            </a:r>
            <a:r>
              <a:rPr lang="en" sz="1500" b="1">
                <a:solidFill>
                  <a:schemeClr val="dk1"/>
                </a:solidFill>
                <a:latin typeface="Arial"/>
                <a:ea typeface="Arial"/>
                <a:cs typeface="Arial"/>
                <a:sym typeface="Arial"/>
              </a:rPr>
              <a:t>Punishment</a:t>
            </a:r>
            <a:r>
              <a:rPr lang="en" sz="1500">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p:txBody>
      </p:sp>
      <p:sp>
        <p:nvSpPr>
          <p:cNvPr id="1054" name="Google Shape;1054;p94"/>
          <p:cNvSpPr/>
          <p:nvPr/>
        </p:nvSpPr>
        <p:spPr>
          <a:xfrm>
            <a:off x="2244897" y="1283738"/>
            <a:ext cx="4742797"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“You will get a ‘foul’ when you get out of your seat”</a:t>
            </a:r>
            <a:endParaRPr sz="1400">
              <a:solidFill>
                <a:schemeClr val="dk1"/>
              </a:solidFill>
              <a:latin typeface="Arial"/>
              <a:ea typeface="Arial"/>
              <a:cs typeface="Arial"/>
              <a:sym typeface="Arial"/>
            </a:endParaRPr>
          </a:p>
        </p:txBody>
      </p:sp>
      <p:sp>
        <p:nvSpPr>
          <p:cNvPr id="1055" name="Google Shape;1055;p94"/>
          <p:cNvSpPr/>
          <p:nvPr/>
        </p:nvSpPr>
        <p:spPr>
          <a:xfrm>
            <a:off x="330375" y="3623363"/>
            <a:ext cx="6334326"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3. Signals game at certain times and not others (</a:t>
            </a:r>
            <a:r>
              <a:rPr lang="en" sz="1500" b="1">
                <a:solidFill>
                  <a:schemeClr val="dk1"/>
                </a:solidFill>
                <a:latin typeface="Arial"/>
                <a:ea typeface="Arial"/>
                <a:cs typeface="Arial"/>
                <a:sym typeface="Arial"/>
              </a:rPr>
              <a:t>Stimulus Control</a:t>
            </a:r>
            <a:r>
              <a:rPr lang="en" sz="15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1056" name="Google Shape;1056;p94"/>
          <p:cNvSpPr/>
          <p:nvPr/>
        </p:nvSpPr>
        <p:spPr>
          <a:xfrm>
            <a:off x="330375" y="4151584"/>
            <a:ext cx="6913159"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4. Divides students into groups (</a:t>
            </a:r>
            <a:r>
              <a:rPr lang="en" sz="1500" b="1">
                <a:solidFill>
                  <a:schemeClr val="dk1"/>
                </a:solidFill>
                <a:latin typeface="Arial"/>
                <a:ea typeface="Arial"/>
                <a:cs typeface="Arial"/>
                <a:sym typeface="Arial"/>
              </a:rPr>
              <a:t>Competition and Group level contingencies</a:t>
            </a:r>
            <a:r>
              <a:rPr lang="en" sz="15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1057" name="Google Shape;1057;p94"/>
          <p:cNvSpPr/>
          <p:nvPr/>
        </p:nvSpPr>
        <p:spPr>
          <a:xfrm>
            <a:off x="330375" y="4674045"/>
            <a:ext cx="6913159" cy="275917"/>
          </a:xfrm>
          <a:prstGeom prst="rect">
            <a:avLst/>
          </a:prstGeom>
          <a:noFill/>
          <a:ln>
            <a:noFill/>
          </a:ln>
        </p:spPr>
        <p:txBody>
          <a:bodyPr spcFirstLastPara="1" wrap="square" lIns="48225" tIns="24100" rIns="48225" bIns="24100" anchor="t" anchorCtr="0">
            <a:no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5. Scoreboard (</a:t>
            </a:r>
            <a:r>
              <a:rPr lang="en" sz="1500" b="1">
                <a:solidFill>
                  <a:schemeClr val="dk1"/>
                </a:solidFill>
                <a:latin typeface="Arial"/>
                <a:ea typeface="Arial"/>
                <a:cs typeface="Arial"/>
                <a:sym typeface="Arial"/>
              </a:rPr>
              <a:t>Feedback</a:t>
            </a:r>
            <a:r>
              <a:rPr lang="en" sz="15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pic>
        <p:nvPicPr>
          <p:cNvPr id="1058" name="Google Shape;1058;p94" descr="Afbeeldingsresultaat voor simpsons teacher"/>
          <p:cNvPicPr preferRelativeResize="0"/>
          <p:nvPr/>
        </p:nvPicPr>
        <p:blipFill rotWithShape="1">
          <a:blip r:embed="rId3">
            <a:alphaModFix/>
          </a:blip>
          <a:srcRect/>
          <a:stretch/>
        </p:blipFill>
        <p:spPr>
          <a:xfrm>
            <a:off x="320973" y="1035760"/>
            <a:ext cx="1138535" cy="1138535"/>
          </a:xfrm>
          <a:prstGeom prst="rect">
            <a:avLst/>
          </a:prstGeom>
          <a:noFill/>
          <a:ln>
            <a:noFill/>
          </a:ln>
        </p:spPr>
      </p:pic>
      <p:sp>
        <p:nvSpPr>
          <p:cNvPr id="1059" name="Google Shape;1059;p94"/>
          <p:cNvSpPr txBox="1"/>
          <p:nvPr/>
        </p:nvSpPr>
        <p:spPr>
          <a:xfrm>
            <a:off x="-1" y="53145"/>
            <a:ext cx="9144000" cy="455463"/>
          </a:xfrm>
          <a:prstGeom prst="rect">
            <a:avLst/>
          </a:prstGeom>
          <a:noFill/>
          <a:ln>
            <a:noFill/>
          </a:ln>
        </p:spPr>
        <p:txBody>
          <a:bodyPr spcFirstLastPara="1" wrap="square" lIns="48225" tIns="24100" rIns="48225" bIns="24100" anchor="b" anchorCtr="0">
            <a:noAutofit/>
          </a:bodyPr>
          <a:lstStyle/>
          <a:p>
            <a:pPr marL="0" marR="0" lvl="0" indent="0" algn="ctr" rtl="0">
              <a:lnSpc>
                <a:spcPct val="90000"/>
              </a:lnSpc>
              <a:spcBef>
                <a:spcPts val="0"/>
              </a:spcBef>
              <a:spcAft>
                <a:spcPts val="0"/>
              </a:spcAft>
              <a:buClr>
                <a:srgbClr val="1E64C8"/>
              </a:buClr>
              <a:buSzPts val="2800"/>
              <a:buFont typeface="Arial"/>
              <a:buNone/>
            </a:pPr>
            <a:r>
              <a:rPr lang="en" sz="2800" u="sng" cap="none">
                <a:solidFill>
                  <a:srgbClr val="1E64C8"/>
                </a:solidFill>
                <a:latin typeface="Arial"/>
                <a:ea typeface="Arial"/>
                <a:cs typeface="Arial"/>
                <a:sym typeface="Arial"/>
              </a:rPr>
              <a:t>GOOD BEHAVIOR GAME</a:t>
            </a:r>
            <a:endParaRPr sz="2800" u="sng" cap="none">
              <a:solidFill>
                <a:srgbClr val="1E64C8"/>
              </a:solidFill>
              <a:latin typeface="Arial"/>
              <a:ea typeface="Arial"/>
              <a:cs typeface="Arial"/>
              <a:sym typeface="Arial"/>
            </a:endParaRPr>
          </a:p>
        </p:txBody>
      </p:sp>
      <p:pic>
        <p:nvPicPr>
          <p:cNvPr id="1060" name="Google Shape;1060;p94" descr="Afbeeldingsresultaat voor whistle"/>
          <p:cNvPicPr preferRelativeResize="0"/>
          <p:nvPr/>
        </p:nvPicPr>
        <p:blipFill rotWithShape="1">
          <a:blip r:embed="rId4">
            <a:alphaModFix/>
          </a:blip>
          <a:srcRect/>
          <a:stretch/>
        </p:blipFill>
        <p:spPr>
          <a:xfrm>
            <a:off x="6181293" y="3563513"/>
            <a:ext cx="483379" cy="302353"/>
          </a:xfrm>
          <a:prstGeom prst="rect">
            <a:avLst/>
          </a:prstGeom>
          <a:noFill/>
          <a:ln>
            <a:noFill/>
          </a:ln>
        </p:spPr>
      </p:pic>
      <p:pic>
        <p:nvPicPr>
          <p:cNvPr id="1061" name="Google Shape;1061;p94" descr="Afbeeldingsresultaat voor good classroom"/>
          <p:cNvPicPr preferRelativeResize="0"/>
          <p:nvPr/>
        </p:nvPicPr>
        <p:blipFill rotWithShape="1">
          <a:blip r:embed="rId5">
            <a:alphaModFix/>
          </a:blip>
          <a:srcRect/>
          <a:stretch/>
        </p:blipFill>
        <p:spPr>
          <a:xfrm>
            <a:off x="-1" y="15984"/>
            <a:ext cx="9144000" cy="5143500"/>
          </a:xfrm>
          <a:prstGeom prst="rect">
            <a:avLst/>
          </a:prstGeom>
          <a:noFill/>
          <a:ln>
            <a:noFill/>
          </a:ln>
        </p:spPr>
      </p:pic>
      <p:pic>
        <p:nvPicPr>
          <p:cNvPr id="1062" name="Google Shape;1062;p94" descr="Afbeeldingsresultaat voor arrest"/>
          <p:cNvPicPr preferRelativeResize="0"/>
          <p:nvPr/>
        </p:nvPicPr>
        <p:blipFill rotWithShape="1">
          <a:blip r:embed="rId6">
            <a:alphaModFix/>
          </a:blip>
          <a:srcRect/>
          <a:stretch/>
        </p:blipFill>
        <p:spPr>
          <a:xfrm>
            <a:off x="-64534" y="-12955"/>
            <a:ext cx="9144000" cy="5127515"/>
          </a:xfrm>
          <a:prstGeom prst="rect">
            <a:avLst/>
          </a:prstGeom>
          <a:noFill/>
          <a:ln>
            <a:noFill/>
          </a:ln>
        </p:spPr>
      </p:pic>
      <p:pic>
        <p:nvPicPr>
          <p:cNvPr id="1063" name="Google Shape;1063;p94" descr="Afbeeldingsresultaat voor teen smoking"/>
          <p:cNvPicPr preferRelativeResize="0"/>
          <p:nvPr/>
        </p:nvPicPr>
        <p:blipFill rotWithShape="1">
          <a:blip r:embed="rId7">
            <a:alphaModFix/>
          </a:blip>
          <a:srcRect/>
          <a:stretch/>
        </p:blipFill>
        <p:spPr>
          <a:xfrm>
            <a:off x="-64534" y="-43661"/>
            <a:ext cx="9273066" cy="5158222"/>
          </a:xfrm>
          <a:prstGeom prst="rect">
            <a:avLst/>
          </a:prstGeom>
          <a:noFill/>
          <a:ln>
            <a:noFill/>
          </a:ln>
        </p:spPr>
      </p:pic>
      <p:pic>
        <p:nvPicPr>
          <p:cNvPr id="1064" name="Google Shape;1064;p94" descr="Afbeeldingsresultaat voor suicide"/>
          <p:cNvPicPr preferRelativeResize="0"/>
          <p:nvPr/>
        </p:nvPicPr>
        <p:blipFill rotWithShape="1">
          <a:blip r:embed="rId8">
            <a:alphaModFix/>
          </a:blip>
          <a:srcRect/>
          <a:stretch/>
        </p:blipFill>
        <p:spPr>
          <a:xfrm>
            <a:off x="-9274" y="-80640"/>
            <a:ext cx="9141768" cy="5203775"/>
          </a:xfrm>
          <a:prstGeom prst="rect">
            <a:avLst/>
          </a:prstGeom>
          <a:noFill/>
          <a:ln>
            <a:noFill/>
          </a:ln>
        </p:spPr>
      </p:pic>
      <p:grpSp>
        <p:nvGrpSpPr>
          <p:cNvPr id="1065" name="Google Shape;1065;p94"/>
          <p:cNvGrpSpPr/>
          <p:nvPr/>
        </p:nvGrpSpPr>
        <p:grpSpPr>
          <a:xfrm>
            <a:off x="-21859" y="-88585"/>
            <a:ext cx="9230810" cy="5175217"/>
            <a:chOff x="-93714" y="0"/>
            <a:chExt cx="17502484" cy="9814560"/>
          </a:xfrm>
        </p:grpSpPr>
        <p:sp>
          <p:nvSpPr>
            <p:cNvPr id="1066" name="Google Shape;1066;p94"/>
            <p:cNvSpPr/>
            <p:nvPr/>
          </p:nvSpPr>
          <p:spPr>
            <a:xfrm>
              <a:off x="-93714" y="0"/>
              <a:ext cx="17502484" cy="981456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67" name="Google Shape;1067;p94" descr="Gerelateerde afbeelding"/>
            <p:cNvPicPr preferRelativeResize="0"/>
            <p:nvPr/>
          </p:nvPicPr>
          <p:blipFill rotWithShape="1">
            <a:blip r:embed="rId9">
              <a:alphaModFix/>
            </a:blip>
            <a:srcRect/>
            <a:stretch/>
          </p:blipFill>
          <p:spPr>
            <a:xfrm>
              <a:off x="2675441" y="1827906"/>
              <a:ext cx="14185506" cy="630466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104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95"/>
          <p:cNvSpPr/>
          <p:nvPr/>
        </p:nvSpPr>
        <p:spPr>
          <a:xfrm>
            <a:off x="-1" y="1815666"/>
            <a:ext cx="9144000" cy="1404300"/>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74" name="Google Shape;1074;p95"/>
          <p:cNvSpPr txBox="1"/>
          <p:nvPr/>
        </p:nvSpPr>
        <p:spPr>
          <a:xfrm>
            <a:off x="62875" y="1936823"/>
            <a:ext cx="9018300" cy="91410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600">
                <a:solidFill>
                  <a:schemeClr val="lt1"/>
                </a:solidFill>
                <a:latin typeface="Proxima Nova"/>
                <a:ea typeface="Proxima Nova"/>
                <a:cs typeface="Proxima Nova"/>
                <a:sym typeface="Proxima Nova"/>
              </a:rPr>
              <a:t>Applied Learning Psychology: </a:t>
            </a:r>
            <a:endParaRPr sz="3600">
              <a:solidFill>
                <a:schemeClr val="lt1"/>
              </a:solidFill>
              <a:latin typeface="Proxima Nova"/>
              <a:ea typeface="Proxima Nova"/>
              <a:cs typeface="Proxima Nova"/>
              <a:sym typeface="Proxima Nova"/>
            </a:endParaRPr>
          </a:p>
          <a:p>
            <a:pPr marL="0" marR="0" lvl="0" indent="0" algn="ctr" rtl="0">
              <a:spcBef>
                <a:spcPts val="0"/>
              </a:spcBef>
              <a:spcAft>
                <a:spcPts val="0"/>
              </a:spcAft>
              <a:buNone/>
            </a:pPr>
            <a:r>
              <a:rPr lang="en" sz="3600" b="1">
                <a:solidFill>
                  <a:srgbClr val="FFFF00"/>
                </a:solidFill>
                <a:latin typeface="Proxima Nova"/>
                <a:ea typeface="Proxima Nova"/>
                <a:cs typeface="Proxima Nova"/>
                <a:sym typeface="Proxima Nova"/>
              </a:rPr>
              <a:t>at </a:t>
            </a:r>
            <a:r>
              <a:rPr lang="en" sz="3600" b="1">
                <a:solidFill>
                  <a:srgbClr val="FFFF00"/>
                </a:solidFill>
              </a:rPr>
              <a:t>Societal Level</a:t>
            </a:r>
            <a:endParaRPr sz="3600" b="1">
              <a:solidFill>
                <a:srgbClr val="FFFF00"/>
              </a:solidFill>
            </a:endParaRPr>
          </a:p>
        </p:txBody>
      </p:sp>
      <p:sp>
        <p:nvSpPr>
          <p:cNvPr id="1075" name="Google Shape;1075;p95"/>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96"/>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82" name="Google Shape;1082;p96" descr="Boldly Go - Star Trek wallpaper"/>
          <p:cNvPicPr preferRelativeResize="0"/>
          <p:nvPr/>
        </p:nvPicPr>
        <p:blipFill rotWithShape="1">
          <a:blip r:embed="rId3">
            <a:alphaModFix/>
          </a:blip>
          <a:srcRect/>
          <a:stretch/>
        </p:blipFill>
        <p:spPr>
          <a:xfrm>
            <a:off x="0" y="0"/>
            <a:ext cx="9148082" cy="5143500"/>
          </a:xfrm>
          <a:prstGeom prst="rect">
            <a:avLst/>
          </a:prstGeom>
          <a:noFill/>
          <a:ln>
            <a:noFill/>
          </a:ln>
        </p:spPr>
      </p:pic>
      <p:grpSp>
        <p:nvGrpSpPr>
          <p:cNvPr id="4" name="Group 3"/>
          <p:cNvGrpSpPr/>
          <p:nvPr/>
        </p:nvGrpSpPr>
        <p:grpSpPr>
          <a:xfrm>
            <a:off x="0" y="0"/>
            <a:ext cx="9148082" cy="5143500"/>
            <a:chOff x="-9760063" y="0"/>
            <a:chExt cx="9148082" cy="5143500"/>
          </a:xfrm>
        </p:grpSpPr>
        <p:sp>
          <p:nvSpPr>
            <p:cNvPr id="3" name="Rectangle 2"/>
            <p:cNvSpPr/>
            <p:nvPr/>
          </p:nvSpPr>
          <p:spPr>
            <a:xfrm>
              <a:off x="-9760063" y="0"/>
              <a:ext cx="9148082"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Picture 1"/>
            <p:cNvPicPr>
              <a:picLocks noChangeAspect="1"/>
            </p:cNvPicPr>
            <p:nvPr/>
          </p:nvPicPr>
          <p:blipFill>
            <a:blip r:embed="rId4"/>
            <a:stretch>
              <a:fillRect/>
            </a:stretch>
          </p:blipFill>
          <p:spPr>
            <a:xfrm>
              <a:off x="-8824799" y="478631"/>
              <a:ext cx="2770002" cy="3559820"/>
            </a:xfrm>
            <a:prstGeom prst="rect">
              <a:avLst/>
            </a:prstGeom>
          </p:spPr>
        </p:pic>
        <p:pic>
          <p:nvPicPr>
            <p:cNvPr id="11266" name="Picture 2" descr="Perspectives on Behavior Science |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304799"/>
              <a:ext cx="2600572" cy="3943351"/>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994;p91"/>
            <p:cNvSpPr/>
            <p:nvPr/>
          </p:nvSpPr>
          <p:spPr>
            <a:xfrm>
              <a:off x="-9141907" y="4187349"/>
              <a:ext cx="3452699" cy="32973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a:solidFill>
                    <a:schemeClr val="dk1"/>
                  </a:solidFill>
                  <a:latin typeface="Arial"/>
                  <a:ea typeface="Arial"/>
                  <a:cs typeface="Arial"/>
                  <a:sym typeface="Arial"/>
                </a:rPr>
                <a:t>Chapter 5 (Course Handbook)</a:t>
              </a:r>
              <a:endParaRPr sz="1900" dirty="0">
                <a:solidFill>
                  <a:schemeClr val="dk1"/>
                </a:solidFill>
                <a:latin typeface="Arial"/>
                <a:ea typeface="Arial"/>
                <a:cs typeface="Arial"/>
                <a:sym typeface="Arial"/>
              </a:endParaRPr>
            </a:p>
          </p:txBody>
        </p:sp>
        <p:sp>
          <p:nvSpPr>
            <p:cNvPr id="8" name="Google Shape;994;p91"/>
            <p:cNvSpPr/>
            <p:nvPr/>
          </p:nvSpPr>
          <p:spPr>
            <a:xfrm>
              <a:off x="-9141907" y="4663598"/>
              <a:ext cx="3452699" cy="329733"/>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a:solidFill>
                    <a:schemeClr val="dk1"/>
                  </a:solidFill>
                </a:rPr>
                <a:t>De Houwer &amp; Hughes (2020)</a:t>
              </a:r>
              <a:endParaRPr sz="1900" dirty="0">
                <a:solidFill>
                  <a:schemeClr val="dk1"/>
                </a:solidFill>
                <a:latin typeface="Arial"/>
                <a:ea typeface="Arial"/>
                <a:cs typeface="Arial"/>
                <a:sym typeface="Arial"/>
              </a:endParaRPr>
            </a:p>
          </p:txBody>
        </p:sp>
        <p:sp>
          <p:nvSpPr>
            <p:cNvPr id="9" name="Google Shape;994;p91"/>
            <p:cNvSpPr/>
            <p:nvPr/>
          </p:nvSpPr>
          <p:spPr>
            <a:xfrm>
              <a:off x="-4290039" y="4248150"/>
              <a:ext cx="3452699" cy="745181"/>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900" dirty="0">
                  <a:solidFill>
                    <a:schemeClr val="dk1"/>
                  </a:solidFill>
                </a:rPr>
                <a:t>Perspectives on behavior science </a:t>
              </a:r>
              <a:endParaRPr sz="1900"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single question mark in a thought bubble is against a solid yellow background, representing the most important question to ask for a successful Agile transformation. For leaders during an Agile transformation, the question of why the organization is going Agile is vital. Without this compelling reason for change, the transformation runs the risk of losing steam and fa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7059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During the 2008 recession a large company (“</a:t>
            </a:r>
            <a:r>
              <a:rPr lang="en-US" sz="1800" dirty="0" err="1">
                <a:solidFill>
                  <a:schemeClr val="dk1"/>
                </a:solidFill>
                <a:latin typeface="Proxima Nova"/>
                <a:ea typeface="Proxima Nova"/>
                <a:cs typeface="Proxima Nova"/>
                <a:sym typeface="Proxima Nova"/>
              </a:rPr>
              <a:t>Mamazon</a:t>
            </a:r>
            <a:r>
              <a:rPr lang="en-US" sz="1800" dirty="0">
                <a:solidFill>
                  <a:schemeClr val="dk1"/>
                </a:solidFill>
                <a:latin typeface="Proxima Nova"/>
                <a:ea typeface="Proxima Nova"/>
                <a:cs typeface="Proxima Nova"/>
                <a:sym typeface="Proxima Nova"/>
              </a:rPr>
              <a:t>”) received a billion dollar bailout even though it engaged in problematic behaviors (e.g., pays workers poorly).</a:t>
            </a: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r>
              <a:rPr lang="en-US" sz="1800" b="1" dirty="0">
                <a:solidFill>
                  <a:schemeClr val="dk1"/>
                </a:solidFill>
                <a:latin typeface="Proxima Nova"/>
                <a:ea typeface="Proxima Nova"/>
                <a:cs typeface="Proxima Nova"/>
                <a:sym typeface="Proxima Nova"/>
              </a:rPr>
              <a:t>Question 1</a:t>
            </a:r>
            <a:r>
              <a:rPr lang="en-US" sz="1800" dirty="0">
                <a:solidFill>
                  <a:schemeClr val="dk1"/>
                </a:solidFill>
                <a:latin typeface="Proxima Nova"/>
                <a:ea typeface="Proxima Nova"/>
                <a:cs typeface="Proxima Nova"/>
                <a:sym typeface="Proxima Nova"/>
              </a:rPr>
              <a:t>: In 2020 the corona virus leads to another recession. </a:t>
            </a:r>
            <a:r>
              <a:rPr lang="en-US" sz="1800" dirty="0" err="1">
                <a:solidFill>
                  <a:schemeClr val="dk1"/>
                </a:solidFill>
                <a:latin typeface="Proxima Nova"/>
                <a:ea typeface="Proxima Nova"/>
                <a:cs typeface="Proxima Nova"/>
                <a:sym typeface="Proxima Nova"/>
              </a:rPr>
              <a:t>Mamazon</a:t>
            </a:r>
            <a:r>
              <a:rPr lang="en-US" sz="1800" dirty="0">
                <a:solidFill>
                  <a:schemeClr val="dk1"/>
                </a:solidFill>
                <a:latin typeface="Proxima Nova"/>
                <a:ea typeface="Proxima Nova"/>
                <a:cs typeface="Proxima Nova"/>
                <a:sym typeface="Proxima Nova"/>
              </a:rPr>
              <a:t> asks for another bailout. Do you think they are still engaging in problematic behaviors?</a:t>
            </a:r>
          </a:p>
          <a:p>
            <a:pPr lvl="0"/>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 </a:t>
            </a:r>
            <a:r>
              <a:rPr lang="en-US" sz="1800" b="1" dirty="0">
                <a:solidFill>
                  <a:schemeClr val="dk1"/>
                </a:solidFill>
                <a:latin typeface="Proxima Nova"/>
                <a:ea typeface="Proxima Nova"/>
                <a:cs typeface="Proxima Nova"/>
                <a:sym typeface="Proxima Nova"/>
              </a:rPr>
              <a:t>Yes</a:t>
            </a:r>
          </a:p>
          <a:p>
            <a:pPr lvl="0"/>
            <a:r>
              <a:rPr lang="en-US" sz="1800" dirty="0">
                <a:solidFill>
                  <a:schemeClr val="dk1"/>
                </a:solidFill>
                <a:latin typeface="Proxima Nova"/>
                <a:ea typeface="Proxima Nova"/>
                <a:cs typeface="Proxima Nova"/>
                <a:sym typeface="Proxima Nova"/>
              </a:rPr>
              <a:t>   b. </a:t>
            </a:r>
            <a:r>
              <a:rPr lang="en-US" sz="1800" b="1" dirty="0">
                <a:solidFill>
                  <a:schemeClr val="dk1"/>
                </a:solidFill>
                <a:latin typeface="Proxima Nova"/>
                <a:ea typeface="Proxima Nova"/>
                <a:cs typeface="Proxima Nova"/>
                <a:sym typeface="Proxima Nova"/>
              </a:rPr>
              <a:t>No</a:t>
            </a:r>
          </a:p>
          <a:p>
            <a:pPr lvl="0"/>
            <a:r>
              <a:rPr lang="en-US" sz="1800" dirty="0">
                <a:solidFill>
                  <a:schemeClr val="dk1"/>
                </a:solidFill>
                <a:latin typeface="Proxima Nova"/>
                <a:ea typeface="Proxima Nova"/>
                <a:cs typeface="Proxima Nova"/>
                <a:sym typeface="Proxima Nova"/>
              </a:rPr>
              <a:t>   c. </a:t>
            </a:r>
            <a:r>
              <a:rPr lang="en-US" sz="1800" b="1" dirty="0">
                <a:solidFill>
                  <a:schemeClr val="dk1"/>
                </a:solidFill>
                <a:latin typeface="Proxima Nova"/>
                <a:ea typeface="Proxima Nova"/>
                <a:cs typeface="Proxima Nova"/>
                <a:sym typeface="Proxima Nova"/>
              </a:rPr>
              <a:t>What is a “</a:t>
            </a:r>
            <a:r>
              <a:rPr lang="en-US" sz="1800" b="1" dirty="0" err="1">
                <a:solidFill>
                  <a:schemeClr val="dk1"/>
                </a:solidFill>
                <a:latin typeface="Proxima Nova"/>
                <a:ea typeface="Proxima Nova"/>
                <a:cs typeface="Proxima Nova"/>
                <a:sym typeface="Proxima Nova"/>
              </a:rPr>
              <a:t>Mamazon</a:t>
            </a:r>
            <a:r>
              <a:rPr lang="en-US" sz="1800" b="1" dirty="0">
                <a:solidFill>
                  <a:schemeClr val="dk1"/>
                </a:solidFill>
                <a:latin typeface="Proxima Nova"/>
                <a:ea typeface="Proxima Nova"/>
                <a:cs typeface="Proxima Nova"/>
                <a:sym typeface="Proxima Nova"/>
              </a:rPr>
              <a:t>”?</a:t>
            </a:r>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726406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2" name="Google Shape;402;p57"/>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4" name="Google Shape;418;p57"/>
          <p:cNvSpPr txBox="1"/>
          <p:nvPr/>
        </p:nvSpPr>
        <p:spPr>
          <a:xfrm>
            <a:off x="215103" y="181844"/>
            <a:ext cx="8719347" cy="1215156"/>
          </a:xfrm>
          <a:prstGeom prst="rect">
            <a:avLst/>
          </a:prstGeom>
          <a:noFill/>
          <a:ln>
            <a:noFill/>
          </a:ln>
        </p:spPr>
        <p:txBody>
          <a:bodyPr spcFirstLastPara="1" wrap="square" lIns="48225" tIns="24100" rIns="48225" bIns="24100" anchor="t" anchorCtr="0">
            <a:noAutofit/>
          </a:bodyPr>
          <a:lstStyle/>
          <a:p>
            <a:pPr lvl="0"/>
            <a:r>
              <a:rPr lang="en-US" sz="1800" b="1" dirty="0">
                <a:solidFill>
                  <a:schemeClr val="dk1"/>
                </a:solidFill>
                <a:latin typeface="Proxima Nova"/>
                <a:ea typeface="Proxima Nova"/>
                <a:cs typeface="Proxima Nova"/>
                <a:sym typeface="Proxima Nova"/>
              </a:rPr>
              <a:t>Problem</a:t>
            </a:r>
            <a:r>
              <a:rPr lang="en-US" sz="1800" dirty="0">
                <a:solidFill>
                  <a:schemeClr val="dk1"/>
                </a:solidFill>
                <a:latin typeface="Proxima Nova"/>
                <a:ea typeface="Proxima Nova"/>
                <a:cs typeface="Proxima Nova"/>
                <a:sym typeface="Proxima Nova"/>
              </a:rPr>
              <a:t>. During the 2008 recession a large company (“</a:t>
            </a:r>
            <a:r>
              <a:rPr lang="en-US" sz="1800" dirty="0" err="1">
                <a:solidFill>
                  <a:schemeClr val="dk1"/>
                </a:solidFill>
                <a:latin typeface="Proxima Nova"/>
                <a:ea typeface="Proxima Nova"/>
                <a:cs typeface="Proxima Nova"/>
                <a:sym typeface="Proxima Nova"/>
              </a:rPr>
              <a:t>Mamazon</a:t>
            </a:r>
            <a:r>
              <a:rPr lang="en-US" sz="1800" dirty="0">
                <a:solidFill>
                  <a:schemeClr val="dk1"/>
                </a:solidFill>
                <a:latin typeface="Proxima Nova"/>
                <a:ea typeface="Proxima Nova"/>
                <a:cs typeface="Proxima Nova"/>
                <a:sym typeface="Proxima Nova"/>
              </a:rPr>
              <a:t>”) received a billion dollar bailout even though it engaged in problematic behaviors (e.g., pays workers poorly).</a:t>
            </a:r>
          </a:p>
        </p:txBody>
      </p:sp>
      <p:sp>
        <p:nvSpPr>
          <p:cNvPr id="4" name="Google Shape;418;p57"/>
          <p:cNvSpPr txBox="1"/>
          <p:nvPr/>
        </p:nvSpPr>
        <p:spPr>
          <a:xfrm>
            <a:off x="215102" y="2302744"/>
            <a:ext cx="8719347" cy="2116856"/>
          </a:xfrm>
          <a:prstGeom prst="rect">
            <a:avLst/>
          </a:prstGeom>
          <a:noFill/>
          <a:ln>
            <a:noFill/>
          </a:ln>
        </p:spPr>
        <p:txBody>
          <a:bodyPr spcFirstLastPara="1" wrap="square" lIns="48225" tIns="24100" rIns="48225" bIns="24100" anchor="t" anchorCtr="0">
            <a:noAutofit/>
          </a:bodyPr>
          <a:lstStyle/>
          <a:p>
            <a:r>
              <a:rPr lang="en-US" sz="1800" b="1" dirty="0">
                <a:solidFill>
                  <a:schemeClr val="dk1"/>
                </a:solidFill>
                <a:latin typeface="Proxima Nova"/>
                <a:ea typeface="Proxima Nova"/>
                <a:cs typeface="Proxima Nova"/>
                <a:sym typeface="Proxima Nova"/>
              </a:rPr>
              <a:t>Question 2</a:t>
            </a:r>
            <a:r>
              <a:rPr lang="en-US" sz="1800" dirty="0">
                <a:solidFill>
                  <a:schemeClr val="dk1"/>
                </a:solidFill>
                <a:latin typeface="Proxima Nova"/>
                <a:ea typeface="Proxima Nova"/>
                <a:cs typeface="Proxima Nova"/>
                <a:sym typeface="Proxima Nova"/>
              </a:rPr>
              <a:t>:  How could we reduce the frequency of problematic behaviors in </a:t>
            </a:r>
            <a:r>
              <a:rPr lang="en-US" sz="1800" dirty="0" err="1">
                <a:solidFill>
                  <a:schemeClr val="dk1"/>
                </a:solidFill>
                <a:latin typeface="Proxima Nova"/>
                <a:ea typeface="Proxima Nova"/>
                <a:cs typeface="Proxima Nova"/>
                <a:sym typeface="Proxima Nova"/>
              </a:rPr>
              <a:t>Mamazon</a:t>
            </a:r>
            <a:r>
              <a:rPr lang="en-US" sz="1800" dirty="0">
                <a:solidFill>
                  <a:schemeClr val="dk1"/>
                </a:solidFill>
                <a:latin typeface="Proxima Nova"/>
                <a:ea typeface="Proxima Nova"/>
                <a:cs typeface="Proxima Nova"/>
                <a:sym typeface="Proxima Nova"/>
              </a:rPr>
              <a:t>?</a:t>
            </a:r>
          </a:p>
          <a:p>
            <a:pPr lvl="0"/>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 </a:t>
            </a:r>
            <a:r>
              <a:rPr lang="en-US" sz="1800" b="1" dirty="0">
                <a:solidFill>
                  <a:schemeClr val="dk1"/>
                </a:solidFill>
                <a:latin typeface="Proxima Nova"/>
                <a:ea typeface="Proxima Nova"/>
                <a:cs typeface="Proxima Nova"/>
                <a:sym typeface="Proxima Nova"/>
              </a:rPr>
              <a:t>Make access to the bailout contingent on good behavior</a:t>
            </a:r>
          </a:p>
          <a:p>
            <a:pPr lvl="0"/>
            <a:r>
              <a:rPr lang="en-US" sz="1800" dirty="0">
                <a:solidFill>
                  <a:schemeClr val="dk1"/>
                </a:solidFill>
                <a:latin typeface="Proxima Nova"/>
                <a:ea typeface="Proxima Nova"/>
                <a:cs typeface="Proxima Nova"/>
                <a:sym typeface="Proxima Nova"/>
              </a:rPr>
              <a:t>   b. </a:t>
            </a:r>
            <a:r>
              <a:rPr lang="en-US" sz="1800" b="1" dirty="0">
                <a:solidFill>
                  <a:schemeClr val="dk1"/>
                </a:solidFill>
                <a:latin typeface="Proxima Nova"/>
                <a:ea typeface="Proxima Nova"/>
                <a:cs typeface="Proxima Nova"/>
                <a:sym typeface="Proxima Nova"/>
              </a:rPr>
              <a:t>Keep giving them bailouts and hope they change their behavior</a:t>
            </a:r>
          </a:p>
          <a:p>
            <a:pPr lvl="0"/>
            <a:r>
              <a:rPr lang="en-US" sz="1800" dirty="0">
                <a:solidFill>
                  <a:schemeClr val="dk1"/>
                </a:solidFill>
                <a:latin typeface="Proxima Nova"/>
                <a:ea typeface="Proxima Nova"/>
                <a:cs typeface="Proxima Nova"/>
                <a:sym typeface="Proxima Nova"/>
              </a:rPr>
              <a:t>   c. </a:t>
            </a:r>
            <a:r>
              <a:rPr lang="en-US" sz="1800" b="1" dirty="0">
                <a:solidFill>
                  <a:schemeClr val="dk1"/>
                </a:solidFill>
                <a:latin typeface="Proxima Nova"/>
                <a:ea typeface="Proxima Nova"/>
                <a:cs typeface="Proxima Nova"/>
                <a:sym typeface="Proxima Nova"/>
              </a:rPr>
              <a:t>Punish the bad behavior through fines and penalties</a:t>
            </a:r>
          </a:p>
          <a:p>
            <a:pPr lvl="0"/>
            <a:r>
              <a:rPr lang="en-US" sz="1800" b="1" dirty="0">
                <a:solidFill>
                  <a:schemeClr val="dk1"/>
                </a:solidFill>
                <a:latin typeface="Proxima Nova"/>
                <a:ea typeface="Proxima Nova"/>
                <a:cs typeface="Proxima Nova"/>
                <a:sym typeface="Proxima Nova"/>
              </a:rPr>
              <a:t>   </a:t>
            </a:r>
            <a:r>
              <a:rPr lang="en-US" sz="1800" dirty="0">
                <a:solidFill>
                  <a:schemeClr val="dk1"/>
                </a:solidFill>
                <a:latin typeface="Proxima Nova"/>
                <a:ea typeface="Proxima Nova"/>
                <a:cs typeface="Proxima Nova"/>
                <a:sym typeface="Proxima Nova"/>
              </a:rPr>
              <a:t>d. </a:t>
            </a:r>
            <a:r>
              <a:rPr lang="en-US" sz="1800" b="1" dirty="0">
                <a:solidFill>
                  <a:schemeClr val="dk1"/>
                </a:solidFill>
                <a:latin typeface="Proxima Nova"/>
                <a:ea typeface="Proxima Nova"/>
                <a:cs typeface="Proxima Nova"/>
                <a:sym typeface="Proxima Nova"/>
              </a:rPr>
              <a:t>Do nothing.</a:t>
            </a:r>
            <a:endParaRPr lang="en-US" sz="1800" dirty="0">
              <a:solidFill>
                <a:schemeClr val="dk1"/>
              </a:solidFill>
              <a:latin typeface="Proxima Nova"/>
              <a:ea typeface="Proxima Nova"/>
              <a:cs typeface="Proxima Nova"/>
              <a:sym typeface="Proxima Nova"/>
            </a:endParaRPr>
          </a:p>
          <a:p>
            <a:pPr lvl="0"/>
            <a:r>
              <a:rPr lang="en-US" sz="1800" dirty="0">
                <a:solidFill>
                  <a:schemeClr val="dk1"/>
                </a:solidFill>
                <a:latin typeface="Proxima Nova"/>
                <a:ea typeface="Proxima Nova"/>
                <a:cs typeface="Proxima Nova"/>
                <a:sym typeface="Proxima Nova"/>
              </a:rPr>
              <a:t>  </a:t>
            </a:r>
            <a:endParaRPr sz="1800" b="1" dirty="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69097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06"/>
          <p:cNvSpPr/>
          <p:nvPr/>
        </p:nvSpPr>
        <p:spPr>
          <a:xfrm>
            <a:off x="-1" y="1815666"/>
            <a:ext cx="9144001" cy="1404156"/>
          </a:xfrm>
          <a:prstGeom prst="rect">
            <a:avLst/>
          </a:prstGeom>
          <a:solidFill>
            <a:srgbClr val="1E64C8">
              <a:alpha val="81960"/>
            </a:srgbClr>
          </a:solidFill>
          <a:ln>
            <a:noFill/>
          </a:ln>
        </p:spPr>
        <p:txBody>
          <a:bodyPr spcFirstLastPara="1" wrap="square" lIns="81625" tIns="40825" rIns="81625" bIns="4082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75" name="Google Shape;1275;p106"/>
          <p:cNvSpPr txBox="1"/>
          <p:nvPr/>
        </p:nvSpPr>
        <p:spPr>
          <a:xfrm>
            <a:off x="62880" y="2297993"/>
            <a:ext cx="9018240" cy="666729"/>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3800" b="1">
                <a:solidFill>
                  <a:schemeClr val="lt1"/>
                </a:solidFill>
                <a:latin typeface="Arial"/>
                <a:ea typeface="Arial"/>
                <a:cs typeface="Arial"/>
                <a:sym typeface="Arial"/>
              </a:rPr>
              <a:t>Conclusion</a:t>
            </a:r>
            <a:endParaRPr sz="3800">
              <a:solidFill>
                <a:schemeClr val="lt1"/>
              </a:solidFill>
              <a:latin typeface="Arial"/>
              <a:ea typeface="Arial"/>
              <a:cs typeface="Arial"/>
              <a:sym typeface="Arial"/>
            </a:endParaRPr>
          </a:p>
        </p:txBody>
      </p:sp>
      <p:sp>
        <p:nvSpPr>
          <p:cNvPr id="1276" name="Google Shape;1276;p106"/>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4;p56"/>
          <p:cNvSpPr/>
          <p:nvPr/>
        </p:nvSpPr>
        <p:spPr>
          <a:xfrm>
            <a:off x="197768" y="4038451"/>
            <a:ext cx="1023000" cy="979500"/>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Rectangle 4"/>
          <p:cNvSpPr/>
          <p:nvPr/>
        </p:nvSpPr>
        <p:spPr>
          <a:xfrm>
            <a:off x="197768" y="145179"/>
            <a:ext cx="8795312" cy="400110"/>
          </a:xfrm>
          <a:prstGeom prst="rect">
            <a:avLst/>
          </a:prstGeom>
        </p:spPr>
        <p:txBody>
          <a:bodyPr wrap="square">
            <a:spAutoFit/>
          </a:bodyPr>
          <a:lstStyle/>
          <a:p>
            <a:pPr algn="ctr"/>
            <a:r>
              <a:rPr lang="en-US" sz="2000" b="1" dirty="0">
                <a:solidFill>
                  <a:srgbClr val="030303"/>
                </a:solidFill>
                <a:latin typeface="+mn-lt"/>
              </a:rPr>
              <a:t>Applied Learning Psychology:  Summary</a:t>
            </a:r>
            <a:endParaRPr lang="en-US" sz="2000" b="1" dirty="0">
              <a:latin typeface="+mn-lt"/>
            </a:endParaRPr>
          </a:p>
        </p:txBody>
      </p:sp>
      <p:grpSp>
        <p:nvGrpSpPr>
          <p:cNvPr id="26" name="Group 25"/>
          <p:cNvGrpSpPr/>
          <p:nvPr/>
        </p:nvGrpSpPr>
        <p:grpSpPr>
          <a:xfrm>
            <a:off x="2485337" y="916771"/>
            <a:ext cx="2224858" cy="1593777"/>
            <a:chOff x="2485337" y="916771"/>
            <a:chExt cx="2224858" cy="1593777"/>
          </a:xfrm>
        </p:grpSpPr>
        <p:pic>
          <p:nvPicPr>
            <p:cNvPr id="1030" name="Picture 6" descr="Sad Desperate Young Woman Crying Stockvideoklipp (helt royaltyfria) 6534989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617" y="1497422"/>
              <a:ext cx="1798299" cy="10131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485337" y="916771"/>
              <a:ext cx="2224858" cy="400110"/>
            </a:xfrm>
            <a:prstGeom prst="rect">
              <a:avLst/>
            </a:prstGeom>
          </p:spPr>
          <p:txBody>
            <a:bodyPr wrap="square">
              <a:spAutoFit/>
            </a:bodyPr>
            <a:lstStyle/>
            <a:p>
              <a:pPr algn="ctr"/>
              <a:r>
                <a:rPr lang="en-US" sz="1600" dirty="0">
                  <a:latin typeface="+mn-lt"/>
                </a:rPr>
                <a:t>Maladaptive</a:t>
              </a:r>
              <a:r>
                <a:rPr lang="en-US" sz="2000" dirty="0">
                  <a:latin typeface="+mn-lt"/>
                </a:rPr>
                <a:t> </a:t>
              </a:r>
              <a:r>
                <a:rPr lang="en-US" sz="1600" dirty="0">
                  <a:latin typeface="+mn-lt"/>
                </a:rPr>
                <a:t>Behavior</a:t>
              </a:r>
              <a:endParaRPr lang="en-US" sz="2000" dirty="0">
                <a:latin typeface="+mn-lt"/>
              </a:endParaRPr>
            </a:p>
          </p:txBody>
        </p:sp>
      </p:grpSp>
      <p:grpSp>
        <p:nvGrpSpPr>
          <p:cNvPr id="25" name="Group 24"/>
          <p:cNvGrpSpPr/>
          <p:nvPr/>
        </p:nvGrpSpPr>
        <p:grpSpPr>
          <a:xfrm>
            <a:off x="-135566" y="916771"/>
            <a:ext cx="2790317" cy="1580766"/>
            <a:chOff x="-135566" y="916771"/>
            <a:chExt cx="2790317" cy="1580766"/>
          </a:xfrm>
        </p:grpSpPr>
        <p:grpSp>
          <p:nvGrpSpPr>
            <p:cNvPr id="11" name="Group 10"/>
            <p:cNvGrpSpPr/>
            <p:nvPr/>
          </p:nvGrpSpPr>
          <p:grpSpPr>
            <a:xfrm>
              <a:off x="-135566" y="916771"/>
              <a:ext cx="2550205" cy="1580766"/>
              <a:chOff x="375875" y="1192914"/>
              <a:chExt cx="2550205" cy="1580766"/>
            </a:xfrm>
          </p:grpSpPr>
          <p:pic>
            <p:nvPicPr>
              <p:cNvPr id="1032" name="Picture 8" descr="How To Comfort a Crying Baby in the Car | Mom.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19" y="1783952"/>
                <a:ext cx="1759516" cy="9897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5875" y="1192914"/>
                <a:ext cx="2550205" cy="523220"/>
              </a:xfrm>
              <a:prstGeom prst="rect">
                <a:avLst/>
              </a:prstGeom>
            </p:spPr>
            <p:txBody>
              <a:bodyPr wrap="square">
                <a:spAutoFit/>
              </a:bodyPr>
              <a:lstStyle/>
              <a:p>
                <a:pPr algn="ctr"/>
                <a:r>
                  <a:rPr lang="en-US" sz="1600" dirty="0">
                    <a:latin typeface="+mn-lt"/>
                  </a:rPr>
                  <a:t>Learning History </a:t>
                </a:r>
              </a:p>
              <a:p>
                <a:pPr algn="ctr"/>
                <a:r>
                  <a:rPr lang="en-US" sz="1100" dirty="0">
                    <a:latin typeface="+mn-lt"/>
                  </a:rPr>
                  <a:t>(Past &amp; Present Environment)</a:t>
                </a:r>
                <a:endParaRPr lang="en-US" sz="1600" dirty="0">
                  <a:latin typeface="+mn-lt"/>
                </a:endParaRPr>
              </a:p>
            </p:txBody>
          </p:sp>
        </p:grpSp>
        <p:cxnSp>
          <p:nvCxnSpPr>
            <p:cNvPr id="3" name="Straight Arrow Connector 2"/>
            <p:cNvCxnSpPr>
              <a:stCxn id="1032" idx="3"/>
              <a:endCxn id="1030" idx="1"/>
            </p:cNvCxnSpPr>
            <p:nvPr/>
          </p:nvCxnSpPr>
          <p:spPr>
            <a:xfrm>
              <a:off x="2061919" y="1953524"/>
              <a:ext cx="59283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595424" y="954191"/>
            <a:ext cx="4333086" cy="1490035"/>
            <a:chOff x="4595424" y="954191"/>
            <a:chExt cx="4333086" cy="1490035"/>
          </a:xfrm>
        </p:grpSpPr>
        <p:pic>
          <p:nvPicPr>
            <p:cNvPr id="1028" name="Picture 4" descr="Amsterdam, Netherlands - August 9, Stock Footage Video (100% Royalty-free)  25959500 | Shutter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211" y="1431099"/>
              <a:ext cx="1798299" cy="10131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317420" y="954191"/>
              <a:ext cx="1423880" cy="338554"/>
            </a:xfrm>
            <a:prstGeom prst="rect">
              <a:avLst/>
            </a:prstGeom>
          </p:spPr>
          <p:txBody>
            <a:bodyPr wrap="square">
              <a:spAutoFit/>
            </a:bodyPr>
            <a:lstStyle/>
            <a:p>
              <a:pPr algn="ctr"/>
              <a:r>
                <a:rPr lang="en-US" sz="1600" dirty="0">
                  <a:latin typeface="+mn-lt"/>
                </a:rPr>
                <a:t>Valued Life</a:t>
              </a:r>
            </a:p>
          </p:txBody>
        </p:sp>
        <p:cxnSp>
          <p:nvCxnSpPr>
            <p:cNvPr id="13" name="Straight Arrow Connector 12"/>
            <p:cNvCxnSpPr/>
            <p:nvPr/>
          </p:nvCxnSpPr>
          <p:spPr>
            <a:xfrm>
              <a:off x="4595424" y="2020717"/>
              <a:ext cx="24866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Multiply 5"/>
          <p:cNvSpPr/>
          <p:nvPr/>
        </p:nvSpPr>
        <p:spPr>
          <a:xfrm>
            <a:off x="6420877" y="1685696"/>
            <a:ext cx="661185" cy="67004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2333197" y="2164080"/>
            <a:ext cx="0" cy="772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107440" y="3065275"/>
            <a:ext cx="2458720" cy="1989861"/>
            <a:chOff x="1107440" y="3065275"/>
            <a:chExt cx="2458720" cy="1989861"/>
          </a:xfrm>
        </p:grpSpPr>
        <p:sp>
          <p:nvSpPr>
            <p:cNvPr id="22" name="Rectangle 21"/>
            <p:cNvSpPr/>
            <p:nvPr/>
          </p:nvSpPr>
          <p:spPr>
            <a:xfrm>
              <a:off x="1107440" y="3065275"/>
              <a:ext cx="2458720" cy="1989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Premium Vector | Detective character holding magnifying glass vector  charac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0600" y="3516989"/>
              <a:ext cx="1000641" cy="15009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20768" y="3078286"/>
              <a:ext cx="2224858" cy="338554"/>
            </a:xfrm>
            <a:prstGeom prst="rect">
              <a:avLst/>
            </a:prstGeom>
          </p:spPr>
          <p:txBody>
            <a:bodyPr wrap="square">
              <a:spAutoFit/>
            </a:bodyPr>
            <a:lstStyle/>
            <a:p>
              <a:pPr algn="ctr"/>
              <a:r>
                <a:rPr lang="en-US" sz="1600" dirty="0">
                  <a:latin typeface="+mn-lt"/>
                </a:rPr>
                <a:t>Functional Analysis</a:t>
              </a:r>
              <a:endParaRPr lang="en-US" sz="2000" dirty="0">
                <a:latin typeface="+mn-lt"/>
              </a:endParaRPr>
            </a:p>
          </p:txBody>
        </p:sp>
      </p:grpSp>
      <p:grpSp>
        <p:nvGrpSpPr>
          <p:cNvPr id="30" name="Group 29"/>
          <p:cNvGrpSpPr/>
          <p:nvPr/>
        </p:nvGrpSpPr>
        <p:grpSpPr>
          <a:xfrm>
            <a:off x="1126464" y="3047851"/>
            <a:ext cx="2463741" cy="1981200"/>
            <a:chOff x="5000287" y="2936240"/>
            <a:chExt cx="2463741" cy="1981200"/>
          </a:xfrm>
        </p:grpSpPr>
        <p:sp>
          <p:nvSpPr>
            <p:cNvPr id="28" name="Rectangle 27"/>
            <p:cNvSpPr/>
            <p:nvPr/>
          </p:nvSpPr>
          <p:spPr>
            <a:xfrm>
              <a:off x="5045948" y="2936240"/>
              <a:ext cx="241808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000287" y="2959489"/>
              <a:ext cx="2436589" cy="1920330"/>
              <a:chOff x="3984287" y="3104595"/>
              <a:chExt cx="2436589" cy="1920330"/>
            </a:xfrm>
          </p:grpSpPr>
          <p:pic>
            <p:nvPicPr>
              <p:cNvPr id="16" name="Google Shape;562;p64"/>
              <p:cNvPicPr preferRelativeResize="0"/>
              <p:nvPr/>
            </p:nvPicPr>
            <p:blipFill>
              <a:blip r:embed="rId7">
                <a:alphaModFix/>
              </a:blip>
              <a:stretch>
                <a:fillRect/>
              </a:stretch>
            </p:blipFill>
            <p:spPr>
              <a:xfrm>
                <a:off x="4380346" y="3594425"/>
                <a:ext cx="1717284" cy="1430500"/>
              </a:xfrm>
              <a:prstGeom prst="rect">
                <a:avLst/>
              </a:prstGeom>
              <a:noFill/>
              <a:ln>
                <a:noFill/>
              </a:ln>
            </p:spPr>
          </p:pic>
          <p:sp>
            <p:nvSpPr>
              <p:cNvPr id="29" name="Rectangle 28"/>
              <p:cNvSpPr/>
              <p:nvPr/>
            </p:nvSpPr>
            <p:spPr>
              <a:xfrm>
                <a:off x="3984287" y="3104595"/>
                <a:ext cx="2436589" cy="338554"/>
              </a:xfrm>
              <a:prstGeom prst="rect">
                <a:avLst/>
              </a:prstGeom>
            </p:spPr>
            <p:txBody>
              <a:bodyPr wrap="square">
                <a:spAutoFit/>
              </a:bodyPr>
              <a:lstStyle/>
              <a:p>
                <a:pPr algn="ctr"/>
                <a:r>
                  <a:rPr lang="en-US" sz="1600" dirty="0">
                    <a:latin typeface="+mn-lt"/>
                  </a:rPr>
                  <a:t>Regularities &amp; Principles</a:t>
                </a:r>
                <a:endParaRPr lang="en-US" sz="2000" dirty="0">
                  <a:latin typeface="+mn-lt"/>
                </a:endParaRPr>
              </a:p>
            </p:txBody>
          </p:sp>
        </p:grpSp>
      </p:grpSp>
      <p:sp>
        <p:nvSpPr>
          <p:cNvPr id="31" name="Oval 30"/>
          <p:cNvSpPr/>
          <p:nvPr/>
        </p:nvSpPr>
        <p:spPr>
          <a:xfrm>
            <a:off x="7867650" y="1689506"/>
            <a:ext cx="45719" cy="457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7" name="Oval 36"/>
          <p:cNvSpPr/>
          <p:nvPr/>
        </p:nvSpPr>
        <p:spPr>
          <a:xfrm>
            <a:off x="8398080" y="1712365"/>
            <a:ext cx="45719" cy="457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106416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1" grpId="0" animBg="1"/>
      <p:bldP spid="3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08"/>
          <p:cNvSpPr/>
          <p:nvPr/>
        </p:nvSpPr>
        <p:spPr>
          <a:xfrm>
            <a:off x="197768" y="4038451"/>
            <a:ext cx="1022883" cy="979475"/>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00" name="Google Shape;1300;p108"/>
          <p:cNvSpPr/>
          <p:nvPr/>
        </p:nvSpPr>
        <p:spPr>
          <a:xfrm>
            <a:off x="3385493" y="121945"/>
            <a:ext cx="2089200" cy="308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Autism</a:t>
            </a:r>
            <a:endParaRPr sz="1500" b="1">
              <a:solidFill>
                <a:schemeClr val="dk1"/>
              </a:solidFill>
              <a:latin typeface="Arial"/>
              <a:ea typeface="Arial"/>
              <a:cs typeface="Arial"/>
              <a:sym typeface="Arial"/>
            </a:endParaRPr>
          </a:p>
        </p:txBody>
      </p:sp>
      <p:sp>
        <p:nvSpPr>
          <p:cNvPr id="1301" name="Google Shape;1301;p108"/>
          <p:cNvSpPr/>
          <p:nvPr/>
        </p:nvSpPr>
        <p:spPr>
          <a:xfrm>
            <a:off x="2303072" y="1884800"/>
            <a:ext cx="4254000" cy="4059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2300" b="1">
                <a:solidFill>
                  <a:srgbClr val="FF0000"/>
                </a:solidFill>
                <a:latin typeface="Arial"/>
                <a:ea typeface="Arial"/>
                <a:cs typeface="Arial"/>
                <a:sym typeface="Arial"/>
              </a:rPr>
              <a:t>Learning Psychology</a:t>
            </a:r>
            <a:endParaRPr sz="2100" b="1">
              <a:solidFill>
                <a:srgbClr val="FF0000"/>
              </a:solidFill>
              <a:latin typeface="Arial"/>
              <a:ea typeface="Arial"/>
              <a:cs typeface="Arial"/>
              <a:sym typeface="Arial"/>
            </a:endParaRPr>
          </a:p>
        </p:txBody>
      </p:sp>
      <p:sp>
        <p:nvSpPr>
          <p:cNvPr id="1302" name="Google Shape;1302;p108"/>
          <p:cNvSpPr/>
          <p:nvPr/>
        </p:nvSpPr>
        <p:spPr>
          <a:xfrm>
            <a:off x="6950948" y="2037145"/>
            <a:ext cx="2089200" cy="308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Addiction</a:t>
            </a:r>
            <a:endParaRPr sz="1500" b="1">
              <a:solidFill>
                <a:schemeClr val="dk1"/>
              </a:solidFill>
              <a:latin typeface="Arial"/>
              <a:ea typeface="Arial"/>
              <a:cs typeface="Arial"/>
              <a:sym typeface="Arial"/>
            </a:endParaRPr>
          </a:p>
        </p:txBody>
      </p:sp>
      <p:sp>
        <p:nvSpPr>
          <p:cNvPr id="1303" name="Google Shape;1303;p108"/>
          <p:cNvSpPr/>
          <p:nvPr/>
        </p:nvSpPr>
        <p:spPr>
          <a:xfrm>
            <a:off x="3385493" y="3592185"/>
            <a:ext cx="2089200" cy="308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Families &amp; Schools</a:t>
            </a:r>
            <a:endParaRPr sz="1500" b="1">
              <a:solidFill>
                <a:schemeClr val="dk1"/>
              </a:solidFill>
              <a:latin typeface="Arial"/>
              <a:ea typeface="Arial"/>
              <a:cs typeface="Arial"/>
              <a:sym typeface="Arial"/>
            </a:endParaRPr>
          </a:p>
        </p:txBody>
      </p:sp>
      <p:pic>
        <p:nvPicPr>
          <p:cNvPr id="1304" name="Google Shape;1304;p108" descr="Afbeeldingsresultaat voor mental health problem"/>
          <p:cNvPicPr preferRelativeResize="0"/>
          <p:nvPr/>
        </p:nvPicPr>
        <p:blipFill rotWithShape="1">
          <a:blip r:embed="rId3">
            <a:alphaModFix/>
          </a:blip>
          <a:srcRect/>
          <a:stretch/>
        </p:blipFill>
        <p:spPr>
          <a:xfrm>
            <a:off x="183407" y="2061397"/>
            <a:ext cx="1810506" cy="1020727"/>
          </a:xfrm>
          <a:prstGeom prst="rect">
            <a:avLst/>
          </a:prstGeom>
          <a:noFill/>
          <a:ln>
            <a:noFill/>
          </a:ln>
        </p:spPr>
      </p:pic>
      <p:sp>
        <p:nvSpPr>
          <p:cNvPr id="1305" name="Google Shape;1305;p108"/>
          <p:cNvSpPr/>
          <p:nvPr/>
        </p:nvSpPr>
        <p:spPr>
          <a:xfrm>
            <a:off x="44067" y="1728773"/>
            <a:ext cx="2089200" cy="308400"/>
          </a:xfrm>
          <a:prstGeom prst="rect">
            <a:avLst/>
          </a:prstGeom>
          <a:noFill/>
          <a:ln>
            <a:noFill/>
          </a:ln>
        </p:spPr>
        <p:txBody>
          <a:bodyPr spcFirstLastPara="1" wrap="square" lIns="48225" tIns="24100" rIns="48225" bIns="24100" anchor="t" anchorCtr="0">
            <a:noAutofit/>
          </a:bodyPr>
          <a:lstStyle/>
          <a:p>
            <a:pPr marL="0" marR="0" lvl="0" indent="0" algn="ctr" rtl="0">
              <a:spcBef>
                <a:spcPts val="0"/>
              </a:spcBef>
              <a:spcAft>
                <a:spcPts val="0"/>
              </a:spcAft>
              <a:buNone/>
            </a:pPr>
            <a:r>
              <a:rPr lang="en" sz="1700" b="1">
                <a:solidFill>
                  <a:schemeClr val="dk1"/>
                </a:solidFill>
                <a:latin typeface="Arial"/>
                <a:ea typeface="Arial"/>
                <a:cs typeface="Arial"/>
                <a:sym typeface="Arial"/>
              </a:rPr>
              <a:t>Clinical Problems</a:t>
            </a:r>
            <a:endParaRPr sz="1500" b="1">
              <a:solidFill>
                <a:schemeClr val="dk1"/>
              </a:solidFill>
              <a:latin typeface="Arial"/>
              <a:ea typeface="Arial"/>
              <a:cs typeface="Arial"/>
              <a:sym typeface="Arial"/>
            </a:endParaRPr>
          </a:p>
        </p:txBody>
      </p:sp>
      <p:cxnSp>
        <p:nvCxnSpPr>
          <p:cNvPr id="1306" name="Google Shape;1306;p108"/>
          <p:cNvCxnSpPr/>
          <p:nvPr/>
        </p:nvCxnSpPr>
        <p:spPr>
          <a:xfrm rot="10800000">
            <a:off x="4457803" y="1395588"/>
            <a:ext cx="0" cy="438600"/>
          </a:xfrm>
          <a:prstGeom prst="straightConnector1">
            <a:avLst/>
          </a:prstGeom>
          <a:noFill/>
          <a:ln w="31750" cap="flat" cmpd="sng">
            <a:solidFill>
              <a:srgbClr val="FF0000"/>
            </a:solidFill>
            <a:prstDash val="solid"/>
            <a:miter lim="800000"/>
            <a:headEnd type="none" w="sm" len="sm"/>
            <a:tailEnd type="stealth" w="med" len="med"/>
          </a:ln>
        </p:spPr>
      </p:cxnSp>
      <p:cxnSp>
        <p:nvCxnSpPr>
          <p:cNvPr id="1307" name="Google Shape;1307;p108"/>
          <p:cNvCxnSpPr/>
          <p:nvPr/>
        </p:nvCxnSpPr>
        <p:spPr>
          <a:xfrm>
            <a:off x="5361550" y="2719250"/>
            <a:ext cx="1764000" cy="6000"/>
          </a:xfrm>
          <a:prstGeom prst="straightConnector1">
            <a:avLst/>
          </a:prstGeom>
          <a:noFill/>
          <a:ln w="31750" cap="flat" cmpd="sng">
            <a:solidFill>
              <a:srgbClr val="FF0000"/>
            </a:solidFill>
            <a:prstDash val="solid"/>
            <a:miter lim="800000"/>
            <a:headEnd type="none" w="sm" len="sm"/>
            <a:tailEnd type="stealth" w="med" len="med"/>
          </a:ln>
        </p:spPr>
      </p:cxnSp>
      <p:cxnSp>
        <p:nvCxnSpPr>
          <p:cNvPr id="1308" name="Google Shape;1308;p108"/>
          <p:cNvCxnSpPr/>
          <p:nvPr/>
        </p:nvCxnSpPr>
        <p:spPr>
          <a:xfrm>
            <a:off x="4430078" y="3097188"/>
            <a:ext cx="0" cy="457200"/>
          </a:xfrm>
          <a:prstGeom prst="straightConnector1">
            <a:avLst/>
          </a:prstGeom>
          <a:noFill/>
          <a:ln w="31750" cap="flat" cmpd="sng">
            <a:solidFill>
              <a:srgbClr val="FF0000"/>
            </a:solidFill>
            <a:prstDash val="solid"/>
            <a:miter lim="800000"/>
            <a:headEnd type="none" w="sm" len="sm"/>
            <a:tailEnd type="stealth" w="med" len="med"/>
          </a:ln>
        </p:spPr>
      </p:cxnSp>
      <p:cxnSp>
        <p:nvCxnSpPr>
          <p:cNvPr id="1309" name="Google Shape;1309;p108"/>
          <p:cNvCxnSpPr/>
          <p:nvPr/>
        </p:nvCxnSpPr>
        <p:spPr>
          <a:xfrm rot="10800000">
            <a:off x="2074600" y="2638400"/>
            <a:ext cx="1581000" cy="3900"/>
          </a:xfrm>
          <a:prstGeom prst="straightConnector1">
            <a:avLst/>
          </a:prstGeom>
          <a:noFill/>
          <a:ln w="31750" cap="flat" cmpd="sng">
            <a:solidFill>
              <a:srgbClr val="FF0000"/>
            </a:solidFill>
            <a:prstDash val="solid"/>
            <a:miter lim="800000"/>
            <a:headEnd type="none" w="sm" len="sm"/>
            <a:tailEnd type="stealth" w="med" len="med"/>
          </a:ln>
        </p:spPr>
      </p:cxnSp>
      <p:pic>
        <p:nvPicPr>
          <p:cNvPr id="1310" name="Google Shape;1310;p108" descr="Drug Addiction - Drug Abuse"/>
          <p:cNvPicPr preferRelativeResize="0"/>
          <p:nvPr/>
        </p:nvPicPr>
        <p:blipFill rotWithShape="1">
          <a:blip r:embed="rId4">
            <a:alphaModFix/>
          </a:blip>
          <a:srcRect/>
          <a:stretch/>
        </p:blipFill>
        <p:spPr>
          <a:xfrm>
            <a:off x="7326281" y="2345534"/>
            <a:ext cx="1338524" cy="760810"/>
          </a:xfrm>
          <a:prstGeom prst="rect">
            <a:avLst/>
          </a:prstGeom>
          <a:noFill/>
          <a:ln>
            <a:noFill/>
          </a:ln>
        </p:spPr>
      </p:pic>
      <p:pic>
        <p:nvPicPr>
          <p:cNvPr id="1311" name="Google Shape;1311;p108" descr="Gerelateerde afbeelding"/>
          <p:cNvPicPr preferRelativeResize="0"/>
          <p:nvPr/>
        </p:nvPicPr>
        <p:blipFill rotWithShape="1">
          <a:blip r:embed="rId5">
            <a:alphaModFix/>
          </a:blip>
          <a:srcRect l="896" t="16386" r="52616" b="42795"/>
          <a:stretch/>
        </p:blipFill>
        <p:spPr>
          <a:xfrm>
            <a:off x="3545918" y="3867884"/>
            <a:ext cx="2082790" cy="1159421"/>
          </a:xfrm>
          <a:prstGeom prst="rect">
            <a:avLst/>
          </a:prstGeom>
          <a:noFill/>
          <a:ln>
            <a:noFill/>
          </a:ln>
        </p:spPr>
      </p:pic>
      <p:pic>
        <p:nvPicPr>
          <p:cNvPr id="1312" name="Google Shape;1312;p108" descr="mage result for autistic child"/>
          <p:cNvPicPr preferRelativeResize="0"/>
          <p:nvPr/>
        </p:nvPicPr>
        <p:blipFill rotWithShape="1">
          <a:blip r:embed="rId6">
            <a:alphaModFix/>
          </a:blip>
          <a:srcRect/>
          <a:stretch/>
        </p:blipFill>
        <p:spPr>
          <a:xfrm>
            <a:off x="3768558" y="519166"/>
            <a:ext cx="1378499" cy="787598"/>
          </a:xfrm>
          <a:prstGeom prst="rect">
            <a:avLst/>
          </a:prstGeom>
          <a:noFill/>
          <a:ln>
            <a:noFill/>
          </a:ln>
        </p:spPr>
      </p:pic>
      <p:pic>
        <p:nvPicPr>
          <p:cNvPr id="1313" name="Google Shape;1313;p108"/>
          <p:cNvPicPr preferRelativeResize="0"/>
          <p:nvPr/>
        </p:nvPicPr>
        <p:blipFill>
          <a:blip r:embed="rId7">
            <a:alphaModFix/>
          </a:blip>
          <a:stretch>
            <a:fillRect/>
          </a:stretch>
        </p:blipFill>
        <p:spPr>
          <a:xfrm>
            <a:off x="3920939" y="2287150"/>
            <a:ext cx="1022876" cy="8520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2"/>
          <p:cNvSpPr/>
          <p:nvPr/>
        </p:nvSpPr>
        <p:spPr>
          <a:xfrm>
            <a:off x="160744" y="4179094"/>
            <a:ext cx="1312744" cy="924223"/>
          </a:xfrm>
          <a:prstGeom prst="rect">
            <a:avLst/>
          </a:prstGeom>
          <a:solidFill>
            <a:schemeClr val="lt1"/>
          </a:solidFill>
          <a:ln w="31750" cap="flat" cmpd="sng">
            <a:solidFill>
              <a:schemeClr val="lt1"/>
            </a:solidFill>
            <a:prstDash val="solid"/>
            <a:miter lim="800000"/>
            <a:headEnd type="none" w="sm" len="sm"/>
            <a:tailEnd type="none" w="sm" len="sm"/>
          </a:ln>
        </p:spPr>
        <p:txBody>
          <a:bodyPr spcFirstLastPara="1" wrap="square" lIns="48225" tIns="24100" rIns="48225" bIns="241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97" name="Google Shape;297;p52" descr="mage result for autistic child"/>
          <p:cNvPicPr preferRelativeResize="0"/>
          <p:nvPr/>
        </p:nvPicPr>
        <p:blipFill rotWithShape="1">
          <a:blip r:embed="rId3">
            <a:alphaModFix/>
          </a:blip>
          <a:srcRect/>
          <a:stretch/>
        </p:blipFill>
        <p:spPr>
          <a:xfrm>
            <a:off x="0" y="0"/>
            <a:ext cx="9144000" cy="5224061"/>
          </a:xfrm>
          <a:prstGeom prst="rect">
            <a:avLst/>
          </a:prstGeom>
          <a:noFill/>
          <a:ln>
            <a:noFill/>
          </a:ln>
        </p:spPr>
      </p:pic>
      <p:pic>
        <p:nvPicPr>
          <p:cNvPr id="298" name="Google Shape;298;p52" descr="mage result for teacher"/>
          <p:cNvPicPr preferRelativeResize="0"/>
          <p:nvPr/>
        </p:nvPicPr>
        <p:blipFill rotWithShape="1">
          <a:blip r:embed="rId4">
            <a:alphaModFix/>
          </a:blip>
          <a:srcRect/>
          <a:stretch/>
        </p:blipFill>
        <p:spPr>
          <a:xfrm>
            <a:off x="558" y="-20093"/>
            <a:ext cx="9143442" cy="5225825"/>
          </a:xfrm>
          <a:prstGeom prst="rect">
            <a:avLst/>
          </a:prstGeom>
          <a:noFill/>
          <a:ln>
            <a:noFill/>
          </a:ln>
        </p:spPr>
      </p:pic>
      <p:pic>
        <p:nvPicPr>
          <p:cNvPr id="299" name="Google Shape;299;p52" descr="mage result for addiction"/>
          <p:cNvPicPr preferRelativeResize="0"/>
          <p:nvPr/>
        </p:nvPicPr>
        <p:blipFill rotWithShape="1">
          <a:blip r:embed="rId5">
            <a:alphaModFix/>
          </a:blip>
          <a:srcRect/>
          <a:stretch/>
        </p:blipFill>
        <p:spPr>
          <a:xfrm>
            <a:off x="1" y="0"/>
            <a:ext cx="9143999" cy="5185642"/>
          </a:xfrm>
          <a:prstGeom prst="rect">
            <a:avLst/>
          </a:prstGeom>
          <a:noFill/>
          <a:ln>
            <a:noFill/>
          </a:ln>
        </p:spPr>
      </p:pic>
      <p:pic>
        <p:nvPicPr>
          <p:cNvPr id="300" name="Google Shape;300;p52" descr="mage result for psychotherapy"/>
          <p:cNvPicPr preferRelativeResize="0"/>
          <p:nvPr/>
        </p:nvPicPr>
        <p:blipFill rotWithShape="1">
          <a:blip r:embed="rId6">
            <a:alphaModFix/>
          </a:blip>
          <a:srcRect/>
          <a:stretch/>
        </p:blipFill>
        <p:spPr>
          <a:xfrm>
            <a:off x="2232" y="-20092"/>
            <a:ext cx="9141768" cy="5225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9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30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9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UIG_Talk_v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12308</TotalTime>
  <Words>12466</Words>
  <Application>Microsoft Office PowerPoint</Application>
  <PresentationFormat>On-screen Show (16:9)</PresentationFormat>
  <Paragraphs>710</Paragraphs>
  <Slides>89</Slides>
  <Notes>82</Notes>
  <HiddenSlides>19</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89</vt:i4>
      </vt:variant>
    </vt:vector>
  </HeadingPairs>
  <TitlesOfParts>
    <vt:vector size="99" baseType="lpstr">
      <vt:lpstr>Proxima Nova Semibold</vt:lpstr>
      <vt:lpstr>Arial</vt:lpstr>
      <vt:lpstr>Calibri</vt:lpstr>
      <vt:lpstr>Wingdings</vt:lpstr>
      <vt:lpstr>Proxima Nova</vt:lpstr>
      <vt:lpstr>Times New Roman</vt:lpstr>
      <vt:lpstr>Simple Light</vt:lpstr>
      <vt:lpstr>NUIG_Talk_v1</vt:lpstr>
      <vt:lpstr>Office Theme</vt:lpstr>
      <vt:lpstr>Default</vt:lpstr>
      <vt:lpstr>APPLIED LEARNING PSYCHOLOGY   USING LEARNING PRINCIPLES TO IMPROVE THE WELLBEING OF INDIVIDUALS AND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APPLIED BEHAVIOR ANALYSIS (ABA)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LEARNING PSYCHOLOGY:   IMPROVING THE WELL-BEING OF  INDIVIDUALS, GROUPS, SOCIETIES, &amp; SPECIES</dc:title>
  <dc:creator>Sean</dc:creator>
  <cp:lastModifiedBy>Sean</cp:lastModifiedBy>
  <cp:revision>200</cp:revision>
  <dcterms:modified xsi:type="dcterms:W3CDTF">2021-10-04T09:34:44Z</dcterms:modified>
</cp:coreProperties>
</file>