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27"/>
  </p:notesMasterIdLst>
  <p:sldIdLst>
    <p:sldId id="256" r:id="rId3"/>
    <p:sldId id="316" r:id="rId4"/>
    <p:sldId id="262" r:id="rId5"/>
    <p:sldId id="266" r:id="rId6"/>
    <p:sldId id="268" r:id="rId7"/>
    <p:sldId id="269" r:id="rId8"/>
    <p:sldId id="276" r:id="rId9"/>
    <p:sldId id="278" r:id="rId10"/>
    <p:sldId id="291" r:id="rId11"/>
    <p:sldId id="292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17" r:id="rId24"/>
    <p:sldId id="307" r:id="rId25"/>
    <p:sldId id="308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d87f949ce_2_75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7d87f949ce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7d87f949ce_2_211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g7d87f949ce_2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7d87f949ce_2_228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g7d87f949ce_2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7881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3086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1323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4022725" y="9723437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49930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2087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21057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61279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5931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d87f949ce_2_110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7d87f949ce_2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9226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34515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1985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47a86bbab_2_7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747a86bbab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34102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47a86bbab_2_7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747a86bbab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54698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8543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d87f949ce_2_97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7d87f949ce_2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d87f949ce_2_110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7d87f949ce_2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7d87f949ce_2_119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g7d87f949ce_2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7d87f949ce_2_12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7d87f949ce_2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7d87f949ce_2_140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g7d87f949ce_2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7d87f949ce_2_15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g7d87f949ce_2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7d87f949ce_2_206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g7d87f949ce_2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 rot="5400000">
            <a:off x="5429250" y="1543050"/>
            <a:ext cx="41148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1466850" y="-323850"/>
            <a:ext cx="41148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3028950" y="-857250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685800" y="1481260"/>
            <a:ext cx="777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" dirty="0"/>
              <a:t>BOOSTERSESSION </a:t>
            </a:r>
            <a:br>
              <a:rPr lang="en" sz="44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44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PSYCHOLOGY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1"/>
          <p:cNvSpPr txBox="1"/>
          <p:nvPr/>
        </p:nvSpPr>
        <p:spPr>
          <a:xfrm>
            <a:off x="250825" y="4731544"/>
            <a:ext cx="5545137" cy="41195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0C69CEB-D685-47E0-AFD0-F6AC53CE1A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48" y="21044"/>
            <a:ext cx="9116752" cy="51224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65"/>
          <p:cNvSpPr txBox="1">
            <a:spLocks noGrp="1"/>
          </p:cNvSpPr>
          <p:nvPr>
            <p:ph type="title"/>
          </p:nvPr>
        </p:nvSpPr>
        <p:spPr>
          <a:xfrm>
            <a:off x="622412" y="94038"/>
            <a:ext cx="77724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" sz="4000" b="1" i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 of the course </a:t>
            </a:r>
            <a:endParaRPr dirty="0"/>
          </a:p>
        </p:txBody>
      </p:sp>
      <p:sp>
        <p:nvSpPr>
          <p:cNvPr id="358" name="Google Shape;358;p65"/>
          <p:cNvSpPr txBox="1">
            <a:spLocks noGrp="1"/>
          </p:cNvSpPr>
          <p:nvPr>
            <p:ph type="body" idx="1"/>
          </p:nvPr>
        </p:nvSpPr>
        <p:spPr>
          <a:xfrm>
            <a:off x="135000" y="826675"/>
            <a:ext cx="9009000" cy="37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I: Effects of non-contingent </a:t>
            </a:r>
            <a:r>
              <a:rPr lang="en" sz="2800" dirty="0"/>
              <a:t>stim</a:t>
            </a:r>
            <a:r>
              <a:rPr lang="nl-BE" sz="2800" dirty="0" err="1"/>
              <a:t>ulus</a:t>
            </a:r>
            <a:r>
              <a:rPr lang="nl-BE" sz="2800" dirty="0"/>
              <a:t> </a:t>
            </a:r>
            <a:r>
              <a:rPr lang="nl-BE" sz="2800" dirty="0" err="1"/>
              <a:t>presentations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II: Classical Conditioning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III: Operant conditioning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IV: Complex forms of learning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V: Applied learning psychology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endParaRPr lang="en" sz="2800" dirty="0"/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Within Chapters I-IV first functional knowledge (moderation) and then mental process theories (mediation).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ctrTitle"/>
          </p:nvPr>
        </p:nvSpPr>
        <p:spPr>
          <a:xfrm>
            <a:off x="1657350" y="857250"/>
            <a:ext cx="588645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3300" dirty="0" err="1"/>
              <a:t>Chapter </a:t>
            </a:r>
            <a:r>
              <a:rPr lang="en-US" sz="3300" dirty="0"/>
              <a:t>I</a:t>
            </a:r>
            <a:br>
              <a:rPr lang="en-US" sz="3300" dirty="0"/>
            </a:br>
            <a:r>
              <a:rPr lang="en-US" sz="3300" dirty="0"/>
              <a:t>EFFECTS OF</a:t>
            </a:r>
            <a:br>
              <a:rPr lang="en-US" sz="3300" dirty="0"/>
            </a:br>
            <a:r>
              <a:rPr lang="en-US" sz="3300" dirty="0"/>
              <a:t>REGULARITIES IN THE OCCURRENCE OF ONE STIMULUS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3934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body" idx="1"/>
          </p:nvPr>
        </p:nvSpPr>
        <p:spPr>
          <a:xfrm>
            <a:off x="497941" y="783731"/>
            <a:ext cx="8184332" cy="39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lnSpc>
                <a:spcPct val="90000"/>
              </a:lnSpc>
              <a:spcBef>
                <a:spcPts val="0"/>
              </a:spcBef>
              <a:buSzPts val="2800"/>
              <a:buNone/>
            </a:pPr>
            <a:endParaRPr lang="nl-BE" sz="2800" dirty="0"/>
          </a:p>
          <a:p>
            <a:pPr marL="257175" indent="-257175">
              <a:lnSpc>
                <a:spcPct val="90000"/>
              </a:lnSpc>
              <a:spcBef>
                <a:spcPts val="0"/>
              </a:spcBef>
              <a:buSzPts val="2800"/>
              <a:buNone/>
            </a:pPr>
            <a:endParaRPr lang="nl-BE" sz="2800" dirty="0"/>
          </a:p>
          <a:p>
            <a:pPr marL="257175" indent="-257175">
              <a:lnSpc>
                <a:spcPct val="90000"/>
              </a:lnSpc>
              <a:spcBef>
                <a:spcPts val="0"/>
              </a:spcBef>
              <a:buSzPts val="2800"/>
              <a:buNone/>
            </a:pPr>
            <a:r>
              <a:rPr lang="nl-BE" sz="2800" dirty="0" err="1"/>
              <a:t>Keywords</a:t>
            </a:r>
            <a:r>
              <a:rPr lang="nl-BE" sz="2800" dirty="0"/>
              <a:t>:</a:t>
            </a:r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 err="1"/>
              <a:t>Habituation</a:t>
            </a:r>
            <a:endParaRPr lang="nl-BE" sz="2800" dirty="0"/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/>
              <a:t>Sensitization</a:t>
            </a:r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/>
              <a:t>Orientation Response</a:t>
            </a:r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/>
              <a:t>Dynamics of affect </a:t>
            </a:r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 err="1"/>
              <a:t>Dishabituation</a:t>
            </a:r>
            <a:endParaRPr sz="2800"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endParaRPr sz="2100"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r>
              <a:rPr lang="en-US" sz="2100" dirty="0"/>
              <a:t>		</a:t>
            </a:r>
            <a:endParaRPr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r>
              <a:rPr lang="en-US" sz="2100" dirty="0"/>
              <a:t>			</a:t>
            </a:r>
            <a:endParaRPr dirty="0"/>
          </a:p>
        </p:txBody>
      </p:sp>
      <p:sp>
        <p:nvSpPr>
          <p:cNvPr id="128" name="Google Shape;128;p19"/>
          <p:cNvSpPr txBox="1"/>
          <p:nvPr/>
        </p:nvSpPr>
        <p:spPr>
          <a:xfrm>
            <a:off x="2693194" y="195262"/>
            <a:ext cx="4088606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457200" indent="-457200" algn="ctr">
              <a:lnSpc>
                <a:spcPct val="90000"/>
              </a:lnSpc>
              <a:buClr>
                <a:schemeClr val="dk1"/>
              </a:buClr>
              <a:buSzPts val="3600"/>
            </a:pPr>
            <a:r>
              <a:rPr lang="en-US" sz="27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I.1. Functional knowledge </a:t>
            </a:r>
            <a:endParaRPr sz="1050" dirty="0"/>
          </a:p>
        </p:txBody>
      </p:sp>
    </p:spTree>
    <p:extLst>
      <p:ext uri="{BB962C8B-B14F-4D97-AF65-F5344CB8AC3E}">
        <p14:creationId xmlns:p14="http://schemas.microsoft.com/office/powerpoint/2010/main" val="3139337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body" idx="1"/>
          </p:nvPr>
        </p:nvSpPr>
        <p:spPr>
          <a:xfrm>
            <a:off x="497941" y="783731"/>
            <a:ext cx="8184332" cy="39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lnSpc>
                <a:spcPct val="90000"/>
              </a:lnSpc>
              <a:spcBef>
                <a:spcPts val="0"/>
              </a:spcBef>
              <a:buSzPts val="2800"/>
              <a:buNone/>
            </a:pPr>
            <a:r>
              <a:rPr lang="nl-BE" sz="2800" dirty="0"/>
              <a:t>Keywords:</a:t>
            </a:r>
          </a:p>
          <a:p>
            <a:pPr marL="342900">
              <a:lnSpc>
                <a:spcPct val="90000"/>
              </a:lnSpc>
              <a:spcBef>
                <a:spcPts val="420"/>
              </a:spcBef>
              <a:buSzPts val="2800"/>
              <a:buFontTx/>
              <a:buChar char="-"/>
            </a:pPr>
            <a:r>
              <a:rPr lang="nl-BE" sz="2800" dirty="0" err="1"/>
              <a:t>Sokolov</a:t>
            </a:r>
            <a:r>
              <a:rPr lang="nl-BE" sz="2800" dirty="0"/>
              <a:t> (</a:t>
            </a:r>
            <a:r>
              <a:rPr lang="nl-BE" sz="2800" dirty="0" err="1"/>
              <a:t>habituation</a:t>
            </a:r>
            <a:r>
              <a:rPr lang="nl-BE" sz="2800" dirty="0"/>
              <a:t> of OR; neuronal model; </a:t>
            </a:r>
            <a:r>
              <a:rPr lang="nl-BE" sz="2800" dirty="0" err="1"/>
              <a:t>discrepancy</a:t>
            </a:r>
            <a:r>
              <a:rPr lang="nl-BE" sz="2800" dirty="0"/>
              <a:t> </a:t>
            </a:r>
            <a:r>
              <a:rPr lang="nl-BE" sz="2800" dirty="0" err="1"/>
              <a:t>prediction</a:t>
            </a:r>
            <a:r>
              <a:rPr lang="nl-BE" sz="2800" dirty="0"/>
              <a:t> of model vs. </a:t>
            </a:r>
            <a:r>
              <a:rPr lang="nl-BE" sz="2800" dirty="0" err="1"/>
              <a:t>presence</a:t>
            </a:r>
            <a:r>
              <a:rPr lang="nl-BE" sz="2800" dirty="0"/>
              <a:t> of stimulus)</a:t>
            </a:r>
          </a:p>
          <a:p>
            <a:pPr marL="342900">
              <a:lnSpc>
                <a:spcPct val="90000"/>
              </a:lnSpc>
              <a:spcBef>
                <a:spcPts val="420"/>
              </a:spcBef>
              <a:buSzPts val="2800"/>
              <a:buFontTx/>
              <a:buChar char="-"/>
            </a:pPr>
            <a:r>
              <a:rPr lang="nl-BE" sz="2800" dirty="0"/>
              <a:t>Bradley (</a:t>
            </a:r>
            <a:r>
              <a:rPr lang="nl-BE" sz="2800" dirty="0" err="1"/>
              <a:t>habituation </a:t>
            </a:r>
            <a:r>
              <a:rPr lang="nl-BE" sz="2800" dirty="0"/>
              <a:t>of OR; novelty and </a:t>
            </a:r>
            <a:r>
              <a:rPr lang="nl-BE" sz="2800" dirty="0" err="1"/>
              <a:t>significance</a:t>
            </a:r>
            <a:r>
              <a:rPr lang="nl-BE" sz="2800" dirty="0"/>
              <a:t>)</a:t>
            </a:r>
          </a:p>
          <a:p>
            <a:pPr marL="342900">
              <a:lnSpc>
                <a:spcPct val="90000"/>
              </a:lnSpc>
              <a:spcBef>
                <a:spcPts val="420"/>
              </a:spcBef>
              <a:buSzPts val="2800"/>
              <a:buFontTx/>
              <a:buChar char="-"/>
            </a:pPr>
            <a:r>
              <a:rPr lang="nl-BE" sz="2800" dirty="0"/>
              <a:t>Solomon (</a:t>
            </a:r>
            <a:r>
              <a:rPr lang="nl-BE" sz="2800" dirty="0" err="1"/>
              <a:t>aims</a:t>
            </a:r>
            <a:r>
              <a:rPr lang="nl-BE" sz="2800" dirty="0"/>
              <a:t> to explain changes in the </a:t>
            </a:r>
            <a:r>
              <a:rPr lang="nl-BE" sz="2800" dirty="0" err="1"/>
              <a:t>dynamics</a:t>
            </a:r>
            <a:r>
              <a:rPr lang="nl-BE" sz="2800" dirty="0"/>
              <a:t> of affect; does so with stable A-process + changeable and </a:t>
            </a:r>
            <a:r>
              <a:rPr lang="nl-BE" sz="2800" dirty="0" err="1"/>
              <a:t>conditionable</a:t>
            </a:r>
            <a:r>
              <a:rPr lang="nl-BE" sz="2800" dirty="0"/>
              <a:t> B-process) </a:t>
            </a:r>
            <a:endParaRPr sz="2800"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r>
              <a:rPr lang="en-US" sz="2100" dirty="0"/>
              <a:t>		</a:t>
            </a:r>
            <a:endParaRPr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r>
              <a:rPr lang="en-US" sz="2100" dirty="0"/>
              <a:t>			</a:t>
            </a:r>
            <a:endParaRPr dirty="0"/>
          </a:p>
        </p:txBody>
      </p:sp>
      <p:sp>
        <p:nvSpPr>
          <p:cNvPr id="128" name="Google Shape;128;p19"/>
          <p:cNvSpPr txBox="1"/>
          <p:nvPr/>
        </p:nvSpPr>
        <p:spPr>
          <a:xfrm>
            <a:off x="1692997" y="195262"/>
            <a:ext cx="5097101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457200" indent="-457200" algn="ctr">
              <a:lnSpc>
                <a:spcPct val="90000"/>
              </a:lnSpc>
              <a:buClr>
                <a:schemeClr val="dk1"/>
              </a:buClr>
              <a:buSzPts val="3600"/>
            </a:pPr>
            <a:r>
              <a:rPr lang="en-US" sz="27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I.2. </a:t>
            </a:r>
            <a:r>
              <a:rPr lang="en-US" sz="27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Mental Process Theories </a:t>
            </a:r>
            <a:endParaRPr sz="1050" dirty="0"/>
          </a:p>
        </p:txBody>
      </p:sp>
    </p:spTree>
    <p:extLst>
      <p:ext uri="{BB962C8B-B14F-4D97-AF65-F5344CB8AC3E}">
        <p14:creationId xmlns:p14="http://schemas.microsoft.com/office/powerpoint/2010/main" val="3317037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1501177" y="341202"/>
            <a:ext cx="657225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3300" dirty="0"/>
              <a:t>CHAPTER II.</a:t>
            </a:r>
            <a:br>
              <a:rPr lang="en-US" sz="3300" dirty="0"/>
            </a:br>
            <a:r>
              <a:rPr lang="en-US" sz="3300" dirty="0"/>
              <a:t>CLASSICAL CONDITIONING </a:t>
            </a:r>
            <a:endParaRPr dirty="0"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2207914" y="2407656"/>
            <a:ext cx="48006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sz="2400" dirty="0"/>
              <a:t>EFFECTS OF REGULARITY IN THE OCCURRENCE OF MULTIPLE STIMULI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406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534154" y="285750"/>
            <a:ext cx="8166226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0"/>
              </a:spcBef>
              <a:buSzPts val="2800"/>
              <a:buNone/>
            </a:pPr>
            <a:r>
              <a:rPr lang="en-US" sz="2400" b="1" u="sng" dirty="0"/>
              <a:t>II.0: </a:t>
            </a:r>
            <a:r>
              <a:rPr lang="en-US" sz="2400" b="1" u="sng" dirty="0" err="1"/>
              <a:t>Some basic terms and </a:t>
            </a:r>
            <a:r>
              <a:rPr lang="en-US" sz="2400" b="1" u="sng" dirty="0"/>
              <a:t>procedures </a:t>
            </a:r>
            <a:endParaRPr sz="2400" dirty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dirty="0"/>
              <a:t>CS, US, CR, UR, A+, B+, AB+, </a:t>
            </a:r>
          </a:p>
          <a:p>
            <a:pPr marL="257175" indent="-257175">
              <a:spcBef>
                <a:spcPts val="420"/>
              </a:spcBef>
              <a:buSzPts val="2800"/>
              <a:buNone/>
            </a:pPr>
            <a:endParaRPr lang="en-US" sz="2400" u="sng" dirty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b="1" u="sng" dirty="0"/>
              <a:t>II.1. </a:t>
            </a:r>
            <a:r>
              <a:rPr lang="en-US" sz="2400" b="1" u="sng" dirty="0" err="1"/>
              <a:t>Functional knowledge </a:t>
            </a:r>
            <a:endParaRPr lang="en-US" sz="2400" b="1" u="sng" dirty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dirty="0"/>
              <a:t>Keywords: Intrinsic relations (INTERACTION), US revaluation, counterconditioning, </a:t>
            </a:r>
            <a:r>
              <a:rPr lang="en-US" sz="2400" dirty="0" err="1"/>
              <a:t>autoshaping</a:t>
            </a:r>
            <a:r>
              <a:rPr lang="en-US" sz="2400" dirty="0"/>
              <a:t> (voluntary behavior), three types of behavior, adaptation vs. adaptive, ecological CSs, contiguity, contingency, four-fields table, delta P, conditional contingency, blocking, overshadowing, redundancy, higher-order conditioning, sensory preconditioning, CS pre-exposure effect, extinction, renewal, spontaneous recovery, occasion setting </a:t>
            </a:r>
          </a:p>
        </p:txBody>
      </p:sp>
    </p:spTree>
    <p:extLst>
      <p:ext uri="{BB962C8B-B14F-4D97-AF65-F5344CB8AC3E}">
        <p14:creationId xmlns:p14="http://schemas.microsoft.com/office/powerpoint/2010/main" val="3780182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534154" y="285750"/>
            <a:ext cx="8166226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b="1" u="sng" dirty="0"/>
              <a:t>II.2. </a:t>
            </a:r>
            <a:r>
              <a:rPr lang="en-US" sz="2400" b="1" u="sng" dirty="0" err="1"/>
              <a:t>Mental Process Theories </a:t>
            </a:r>
            <a:endParaRPr lang="en-US" sz="2400" b="1" u="sng" dirty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dirty="0"/>
              <a:t>Keywords: Associations, propositions, S-R models (problematic), S-S models, Rescorla-Wagner model (expectancy discrepancy, extinction = unlearning, blocking = not learning, </a:t>
            </a:r>
            <a:r>
              <a:rPr lang="en-US" sz="2400" dirty="0" err="1"/>
              <a:t>superconditioning</a:t>
            </a:r>
            <a:r>
              <a:rPr lang="en-US" sz="2400" dirty="0"/>
              <a:t>), Wagner's model (added inhibitory associations), Bouton's model (context-dependent inhibitory associations: extinction = “additional learning"), comparator model of Miller (comparing associations: blocking = "learning" but not "performance"), propositional models (blocking = reasoning/"learning" = problem solving) </a:t>
            </a:r>
          </a:p>
        </p:txBody>
      </p:sp>
    </p:spTree>
    <p:extLst>
      <p:ext uri="{BB962C8B-B14F-4D97-AF65-F5344CB8AC3E}">
        <p14:creationId xmlns:p14="http://schemas.microsoft.com/office/powerpoint/2010/main" val="4046978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1743075" y="472219"/>
            <a:ext cx="5829300" cy="1358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000"/>
            </a:pPr>
            <a:r>
              <a:rPr lang="en-US" sz="3000" dirty="0"/>
              <a:t>CHAPTER III:</a:t>
            </a:r>
            <a:br>
              <a:rPr lang="en-US" sz="3000" dirty="0"/>
            </a:br>
            <a:r>
              <a:rPr lang="en-US" sz="3000" dirty="0"/>
              <a:t>OPERANT CONDITIONING: 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2057400" y="2247900"/>
            <a:ext cx="52006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SzPts val="2800"/>
            </a:pPr>
            <a:endParaRPr sz="2100" dirty="0"/>
          </a:p>
          <a:p>
            <a:pPr marL="0" indent="0">
              <a:lnSpc>
                <a:spcPct val="90000"/>
              </a:lnSpc>
              <a:spcBef>
                <a:spcPts val="420"/>
              </a:spcBef>
              <a:buSzPts val="2800"/>
            </a:pPr>
            <a:endParaRPr sz="2100" dirty="0"/>
          </a:p>
          <a:p>
            <a:pPr marL="0" indent="0">
              <a:lnSpc>
                <a:spcPct val="90000"/>
              </a:lnSpc>
              <a:spcBef>
                <a:spcPts val="480"/>
              </a:spcBef>
            </a:pPr>
            <a:r>
              <a:rPr lang="en-US" sz="2400" dirty="0"/>
              <a:t>EFFECTS OF REGULARITIES IN THE OCCURRENCE OF STIMULI AND BEHAVIORS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08221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289711" y="113735"/>
            <a:ext cx="840161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0"/>
              </a:spcBef>
              <a:buSzPts val="2800"/>
              <a:buNone/>
            </a:pPr>
            <a:endParaRPr lang="nl-BE" sz="2100" b="1" u="sng" dirty="0"/>
          </a:p>
          <a:p>
            <a:pPr marL="257175" indent="-257175">
              <a:spcBef>
                <a:spcPts val="0"/>
              </a:spcBef>
              <a:buSzPts val="2800"/>
              <a:buNone/>
            </a:pPr>
            <a:r>
              <a:rPr lang="nl-BE" sz="2400" b="1" u="sng" dirty="0"/>
              <a:t>III.0: Some basic terms and procedures </a:t>
            </a:r>
            <a:endParaRPr lang="nl-BE" sz="2400" dirty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endParaRPr lang="nl-BE" sz="2400" dirty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dirty="0" err="1"/>
              <a:t>Sd</a:t>
            </a:r>
            <a:r>
              <a:rPr lang="nl-BE" sz="2400" dirty="0"/>
              <a:t>: R – Sr (</a:t>
            </a:r>
            <a:r>
              <a:rPr lang="nl-BE" sz="2400" dirty="0" err="1"/>
              <a:t>three</a:t>
            </a:r>
            <a:r>
              <a:rPr lang="nl-BE" sz="2400" dirty="0"/>
              <a:t>-term </a:t>
            </a:r>
            <a:r>
              <a:rPr lang="nl-BE" sz="2400" dirty="0" err="1"/>
              <a:t>contingency</a:t>
            </a:r>
            <a:r>
              <a:rPr lang="nl-BE" sz="2400" dirty="0"/>
              <a:t>), stimulus class, response class, unit, descriptive vs. functional, types of </a:t>
            </a:r>
            <a:r>
              <a:rPr lang="nl-BE" sz="2400" dirty="0" err="1"/>
              <a:t>operant</a:t>
            </a:r>
            <a:r>
              <a:rPr lang="nl-BE" sz="2400" dirty="0"/>
              <a:t> conditioning and their interrelationships (e.g., avoidance learning and escape learning as </a:t>
            </a:r>
            <a:r>
              <a:rPr lang="nl-BE" sz="2400" dirty="0" err="1"/>
              <a:t>instances</a:t>
            </a:r>
            <a:r>
              <a:rPr lang="nl-BE" sz="2400" dirty="0"/>
              <a:t> of </a:t>
            </a:r>
            <a:r>
              <a:rPr lang="nl-BE" sz="2400" dirty="0" err="1"/>
              <a:t>reinforcement</a:t>
            </a:r>
            <a:r>
              <a:rPr lang="nl-BE" sz="2400" dirty="0"/>
              <a:t>), separate trials method, </a:t>
            </a:r>
            <a:r>
              <a:rPr lang="nl-BE" sz="2400" dirty="0" err="1"/>
              <a:t>puzzle</a:t>
            </a:r>
            <a:r>
              <a:rPr lang="nl-BE" sz="2400" dirty="0"/>
              <a:t> box, free </a:t>
            </a:r>
            <a:r>
              <a:rPr lang="nl-BE" sz="2400" dirty="0" err="1"/>
              <a:t>operant</a:t>
            </a:r>
            <a:r>
              <a:rPr lang="nl-BE" sz="2400" dirty="0"/>
              <a:t> method, Skinner box, shuttle box </a:t>
            </a:r>
          </a:p>
        </p:txBody>
      </p:sp>
    </p:spTree>
    <p:extLst>
      <p:ext uri="{BB962C8B-B14F-4D97-AF65-F5344CB8AC3E}">
        <p14:creationId xmlns:p14="http://schemas.microsoft.com/office/powerpoint/2010/main" val="195841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5"/>
          <p:cNvSpPr txBox="1">
            <a:spLocks noGrp="1"/>
          </p:cNvSpPr>
          <p:nvPr>
            <p:ph type="body" idx="1"/>
          </p:nvPr>
        </p:nvSpPr>
        <p:spPr>
          <a:xfrm>
            <a:off x="658640" y="432301"/>
            <a:ext cx="77724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Purpose of booster session: </a:t>
            </a: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nl-BE" sz="2800"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800" dirty="0" err="1"/>
              <a:t>Overview</a:t>
            </a:r>
            <a:r>
              <a:rPr lang="nl-BE" sz="2800" dirty="0"/>
              <a:t> of key ideas and key concepts </a:t>
            </a:r>
          </a:p>
          <a:p>
            <a:pPr lvl="0" indent="-4572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ymbol" panose="05050102010706020507" pitchFamily="18" charset="2"/>
              <a:buChar char="Þ"/>
            </a:pPr>
            <a:r>
              <a:rPr lang="nl-BE" sz="2800" dirty="0"/>
              <a:t>if you know and understand the ideas and concepts in this document, then you understand </a:t>
            </a:r>
            <a:r>
              <a:rPr lang="nl-BE" sz="2800" dirty="0" err="1"/>
              <a:t>the</a:t>
            </a:r>
            <a:r>
              <a:rPr lang="nl-BE" sz="2800" dirty="0"/>
              <a:t> </a:t>
            </a:r>
            <a:r>
              <a:rPr lang="nl-BE" sz="2800" dirty="0" err="1"/>
              <a:t>core</a:t>
            </a:r>
            <a:r>
              <a:rPr lang="nl-BE" sz="2800" dirty="0"/>
              <a:t> of </a:t>
            </a:r>
            <a:r>
              <a:rPr lang="nl-BE" sz="2800" dirty="0" err="1"/>
              <a:t>the</a:t>
            </a:r>
            <a:r>
              <a:rPr lang="nl-BE" sz="2800" dirty="0"/>
              <a:t> course (</a:t>
            </a:r>
            <a:r>
              <a:rPr lang="nl-BE" sz="2800" dirty="0" err="1"/>
              <a:t>touchstone</a:t>
            </a:r>
            <a:r>
              <a:rPr lang="nl-BE" sz="2800"/>
              <a:t>)</a:t>
            </a: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4081387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289711" y="113735"/>
            <a:ext cx="840161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b="1" u="sng" dirty="0"/>
              <a:t>III.1. Functional knowledge</a:t>
            </a:r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dirty="0"/>
              <a:t>Keywords: intrinsic relations, difference reinforcement vs. reward, </a:t>
            </a:r>
            <a:r>
              <a:rPr lang="nl-BE" sz="2400" dirty="0" err="1"/>
              <a:t>Thorndike</a:t>
            </a:r>
            <a:r>
              <a:rPr lang="nl-BE" sz="2400" dirty="0"/>
              <a:t> (</a:t>
            </a:r>
            <a:r>
              <a:rPr lang="nl-BE" sz="2400" dirty="0" err="1"/>
              <a:t>law</a:t>
            </a:r>
            <a:r>
              <a:rPr lang="nl-BE" sz="2400" dirty="0"/>
              <a:t> of effect), </a:t>
            </a:r>
            <a:r>
              <a:rPr lang="nl-BE" sz="2400" dirty="0" err="1"/>
              <a:t>Hull</a:t>
            </a:r>
            <a:r>
              <a:rPr lang="nl-BE" sz="2400" dirty="0"/>
              <a:t> (drive), </a:t>
            </a:r>
            <a:r>
              <a:rPr lang="nl-BE" sz="2400" dirty="0" err="1"/>
              <a:t>Premack's</a:t>
            </a:r>
            <a:r>
              <a:rPr lang="nl-BE" sz="2400" dirty="0"/>
              <a:t> principle (natural frequency), response deprivation model (natural and situational frequency), Sr revaluation, (in)direct </a:t>
            </a:r>
            <a:r>
              <a:rPr lang="nl-BE" sz="2400" dirty="0" err="1"/>
              <a:t>operant</a:t>
            </a:r>
            <a:r>
              <a:rPr lang="nl-BE" sz="2400" dirty="0"/>
              <a:t> conditioning, biofeedback, </a:t>
            </a:r>
            <a:r>
              <a:rPr lang="nl-BE" sz="2400" dirty="0" err="1"/>
              <a:t>shaping</a:t>
            </a:r>
            <a:r>
              <a:rPr lang="nl-BE" sz="2400" dirty="0"/>
              <a:t>, DRO, DOE, Sr </a:t>
            </a:r>
            <a:r>
              <a:rPr lang="nl-BE" sz="2400" dirty="0" err="1"/>
              <a:t>establishing</a:t>
            </a:r>
            <a:r>
              <a:rPr lang="nl-BE" sz="2400" dirty="0"/>
              <a:t> operations, contingency, contiguity, conditional contingency, continuous vs. partial reinforcement, 4 schedules of reinforcement, choice behavior, matching </a:t>
            </a:r>
            <a:r>
              <a:rPr lang="nl-BE" sz="2400" dirty="0" err="1"/>
              <a:t>law</a:t>
            </a:r>
            <a:r>
              <a:rPr lang="nl-BE" sz="2400" dirty="0"/>
              <a:t>, secondary/</a:t>
            </a:r>
            <a:r>
              <a:rPr lang="nl-BE" sz="2400" dirty="0" err="1"/>
              <a:t>conditioned</a:t>
            </a:r>
            <a:r>
              <a:rPr lang="nl-BE" sz="2400" dirty="0"/>
              <a:t>/token reinforcement, </a:t>
            </a:r>
            <a:r>
              <a:rPr lang="nl-BE" sz="2400" dirty="0" err="1"/>
              <a:t>learned</a:t>
            </a:r>
            <a:r>
              <a:rPr lang="nl-BE" sz="2400" dirty="0"/>
              <a:t> </a:t>
            </a:r>
            <a:r>
              <a:rPr lang="nl-BE" sz="2400" dirty="0" err="1"/>
              <a:t>helplessness</a:t>
            </a:r>
            <a:r>
              <a:rPr lang="nl-BE" sz="2400" dirty="0"/>
              <a:t>, acquisition, extinction, </a:t>
            </a:r>
            <a:r>
              <a:rPr lang="nl-BE" sz="2400" dirty="0" err="1"/>
              <a:t>extinction</a:t>
            </a:r>
            <a:r>
              <a:rPr lang="nl-BE" sz="2400" dirty="0"/>
              <a:t> </a:t>
            </a:r>
            <a:r>
              <a:rPr lang="nl-BE" sz="2400" dirty="0" err="1"/>
              <a:t>burst</a:t>
            </a:r>
            <a:r>
              <a:rPr lang="nl-BE" sz="2400" dirty="0"/>
              <a:t>, stimulus control, NAAR, AARR </a:t>
            </a:r>
          </a:p>
        </p:txBody>
      </p:sp>
    </p:spTree>
    <p:extLst>
      <p:ext uri="{BB962C8B-B14F-4D97-AF65-F5344CB8AC3E}">
        <p14:creationId xmlns:p14="http://schemas.microsoft.com/office/powerpoint/2010/main" val="625209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289711" y="113735"/>
            <a:ext cx="840161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b="1" u="sng" dirty="0"/>
              <a:t>III.2. Mental Process Theories</a:t>
            </a:r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dirty="0"/>
              <a:t>Keywords: associations, propositions, S-R model (problematic), two factors model by </a:t>
            </a:r>
            <a:r>
              <a:rPr lang="nl-BE" sz="2400" dirty="0" err="1"/>
              <a:t>Mowrer</a:t>
            </a:r>
            <a:r>
              <a:rPr lang="nl-BE" sz="2400" dirty="0"/>
              <a:t> (reduction of conditioned fear as a source of reinforcement), </a:t>
            </a:r>
            <a:r>
              <a:rPr lang="nl-BE" sz="2400" dirty="0" err="1"/>
              <a:t>habits</a:t>
            </a:r>
            <a:r>
              <a:rPr lang="nl-BE" sz="2400" dirty="0"/>
              <a:t>, R-Sr model, role of </a:t>
            </a:r>
            <a:r>
              <a:rPr lang="nl-BE" sz="2400" dirty="0" err="1"/>
              <a:t>Sd</a:t>
            </a:r>
            <a:r>
              <a:rPr lang="nl-BE" sz="2400" dirty="0"/>
              <a:t> in R-Sr models (context dependent R-Sr associations; </a:t>
            </a:r>
            <a:r>
              <a:rPr lang="nl-BE" sz="2400" dirty="0" err="1"/>
              <a:t>Sd</a:t>
            </a:r>
            <a:r>
              <a:rPr lang="nl-BE" sz="2400" dirty="0"/>
              <a:t>-Sr associations; Dickinson's model), </a:t>
            </a:r>
            <a:r>
              <a:rPr lang="nl-BE" sz="2400" dirty="0" err="1"/>
              <a:t>propositional</a:t>
            </a:r>
            <a:r>
              <a:rPr lang="nl-BE" sz="2400" dirty="0"/>
              <a:t> </a:t>
            </a:r>
            <a:r>
              <a:rPr lang="nl-BE" sz="2400" dirty="0" err="1"/>
              <a:t>explanations</a:t>
            </a:r>
            <a:r>
              <a:rPr lang="nl-BE" sz="2400" dirty="0"/>
              <a:t> of irrational behavior </a:t>
            </a:r>
          </a:p>
        </p:txBody>
      </p:sp>
    </p:spTree>
    <p:extLst>
      <p:ext uri="{BB962C8B-B14F-4D97-AF65-F5344CB8AC3E}">
        <p14:creationId xmlns:p14="http://schemas.microsoft.com/office/powerpoint/2010/main" val="2508158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1143000" y="1221581"/>
            <a:ext cx="696645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nl" sz="3300" b="1" dirty="0"/>
              <a:t>Chapter IV </a:t>
            </a:r>
            <a:br>
              <a:rPr lang="nl" sz="3300" b="1" dirty="0"/>
            </a:br>
            <a:br>
              <a:rPr lang="nl" sz="3300" dirty="0"/>
            </a:br>
            <a:r>
              <a:rPr lang="nl" sz="2800" dirty="0"/>
              <a:t>COMPLEX FORMS OF LEARNING:</a:t>
            </a:r>
            <a:br>
              <a:rPr lang="nl" sz="2800" dirty="0"/>
            </a:br>
            <a:r>
              <a:rPr lang="nl" sz="2800" dirty="0"/>
              <a:t>JOINT EFFECTS OF MULTIPLE REGULARITIES</a:t>
            </a:r>
            <a:br>
              <a:rPr lang="nl" sz="2800" dirty="0"/>
            </a:br>
            <a:br>
              <a:rPr lang="nl" sz="2800" dirty="0"/>
            </a:b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661303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1115840" y="506357"/>
            <a:ext cx="696645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nl" sz="3300" b="1" dirty="0"/>
              <a:t>Chapter V </a:t>
            </a:r>
            <a:br>
              <a:rPr lang="nl" sz="3300" b="1" dirty="0"/>
            </a:br>
            <a:br>
              <a:rPr lang="nl" sz="3300" dirty="0"/>
            </a:br>
            <a:r>
              <a:rPr lang="nl" sz="2800" dirty="0"/>
              <a:t>APPLIED LEARNING PSYCHOLOGY 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195787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289711" y="113735"/>
            <a:ext cx="840161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dirty="0"/>
              <a:t>Keywords: </a:t>
            </a:r>
            <a:r>
              <a:rPr lang="nl-BE" sz="2400" dirty="0" err="1"/>
              <a:t>applied</a:t>
            </a:r>
            <a:r>
              <a:rPr lang="nl-BE" sz="2400" dirty="0"/>
              <a:t> </a:t>
            </a:r>
            <a:r>
              <a:rPr lang="nl-BE" sz="2400" dirty="0" err="1"/>
              <a:t>behavior</a:t>
            </a:r>
            <a:r>
              <a:rPr lang="nl-BE" sz="2400" dirty="0"/>
              <a:t> analysis (ABA), functional analysis (identify behavior, baseline measurement, identify </a:t>
            </a:r>
            <a:r>
              <a:rPr lang="nl-BE" sz="2400" dirty="0" err="1"/>
              <a:t>ABCs</a:t>
            </a:r>
            <a:r>
              <a:rPr lang="nl-BE" sz="2400" dirty="0"/>
              <a:t>, change contingencies, generalization [stimulus, response, time]), A-B-A-B design, </a:t>
            </a:r>
            <a:r>
              <a:rPr lang="nl-BE" sz="2400" dirty="0" err="1"/>
              <a:t>EIBIs</a:t>
            </a:r>
            <a:r>
              <a:rPr lang="nl-BE" sz="2400" dirty="0"/>
              <a:t>, </a:t>
            </a:r>
            <a:r>
              <a:rPr lang="nl-BE" sz="2400" dirty="0" err="1"/>
              <a:t>natural</a:t>
            </a:r>
            <a:r>
              <a:rPr lang="nl-BE" sz="2400" dirty="0"/>
              <a:t> environment training, </a:t>
            </a:r>
            <a:r>
              <a:rPr lang="nl-BE" sz="2400" dirty="0" err="1"/>
              <a:t>contingency</a:t>
            </a:r>
            <a:r>
              <a:rPr lang="nl-BE" sz="2400" dirty="0"/>
              <a:t> management, </a:t>
            </a:r>
            <a:r>
              <a:rPr lang="nl-BE" sz="2400" dirty="0" err="1"/>
              <a:t>coercion</a:t>
            </a:r>
            <a:r>
              <a:rPr lang="nl-BE" sz="2400" dirty="0"/>
              <a:t>, </a:t>
            </a:r>
            <a:r>
              <a:rPr lang="nl-BE" sz="2400" dirty="0" err="1"/>
              <a:t>behavioral</a:t>
            </a:r>
            <a:r>
              <a:rPr lang="nl-BE" sz="2400" dirty="0"/>
              <a:t> </a:t>
            </a:r>
            <a:r>
              <a:rPr lang="nl-BE" sz="2400" dirty="0" err="1"/>
              <a:t>parent</a:t>
            </a:r>
            <a:r>
              <a:rPr lang="nl-BE" sz="2400" dirty="0"/>
              <a:t> training</a:t>
            </a:r>
          </a:p>
        </p:txBody>
      </p:sp>
    </p:spTree>
    <p:extLst>
      <p:ext uri="{BB962C8B-B14F-4D97-AF65-F5344CB8AC3E}">
        <p14:creationId xmlns:p14="http://schemas.microsoft.com/office/powerpoint/2010/main" val="56285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1"/>
          <p:cNvSpPr txBox="1">
            <a:spLocks noGrp="1"/>
          </p:cNvSpPr>
          <p:nvPr>
            <p:ph type="ctrTitle"/>
          </p:nvPr>
        </p:nvSpPr>
        <p:spPr>
          <a:xfrm>
            <a:off x="685800" y="1703250"/>
            <a:ext cx="777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" sz="44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INTRODUCTORY CHAPTER:</a:t>
            </a:r>
            <a:br>
              <a:rPr lang="en" sz="44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" sz="44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4400" b="1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WHAT IS LEARNING AND </a:t>
            </a:r>
            <a:br>
              <a:rPr lang="en" sz="4400" b="1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4400" b="1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CAN </a:t>
            </a:r>
            <a:r>
              <a:rPr lang="nl-BE" sz="4400" b="1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STUDY </a:t>
            </a:r>
            <a:r>
              <a:rPr lang="en" sz="4400" b="1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LEARNING?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5"/>
          <p:cNvSpPr txBox="1">
            <a:spLocks noGrp="1"/>
          </p:cNvSpPr>
          <p:nvPr>
            <p:ph type="body" idx="1"/>
          </p:nvPr>
        </p:nvSpPr>
        <p:spPr>
          <a:xfrm>
            <a:off x="658640" y="432301"/>
            <a:ext cx="77724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"Learning = observable changes in the behavior of a particular organism during the organism's life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the result of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regularities in the environment" 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1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environment is cause =&gt; is not an observation but a hypothesis about causes of behavior 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7"/>
          <p:cNvSpPr txBox="1">
            <a:spLocks noGrp="1"/>
          </p:cNvSpPr>
          <p:nvPr>
            <p:ph type="body" idx="1"/>
          </p:nvPr>
        </p:nvSpPr>
        <p:spPr>
          <a:xfrm>
            <a:off x="271562" y="78759"/>
            <a:ext cx="8207400" cy="42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Traditionally 3 types: </a:t>
            </a:r>
            <a:endParaRPr sz="2600" dirty="0"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effects of a regularity in the occurrence of 1 stimulus (e.g., repeated bang =&gt; reduction in response) </a:t>
            </a:r>
            <a:endParaRPr sz="2600" dirty="0"/>
          </a:p>
          <a:p>
            <a:pPr marL="45720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effects of non-contingent </a:t>
            </a:r>
            <a:r>
              <a:rPr lang="en" sz="2600" i="1" dirty="0">
                <a:solidFill>
                  <a:srgbClr val="FF0000"/>
                </a:solidFill>
              </a:rPr>
              <a:t>stimulus pr</a:t>
            </a:r>
            <a:r>
              <a:rPr lang="nl-BE" sz="2600" i="1" dirty="0" err="1">
                <a:solidFill>
                  <a:srgbClr val="FF0000"/>
                </a:solidFill>
              </a:rPr>
              <a:t>esentations</a:t>
            </a:r>
            <a:endParaRPr sz="2600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" sz="2600" dirty="0"/>
              <a:t>effects of a 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regularity in the occurrence of 2 stimuli (e.g., relation b</a:t>
            </a:r>
            <a:r>
              <a:rPr lang="nl-BE" sz="26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-food =&gt; salivat</a:t>
            </a:r>
            <a:r>
              <a:rPr lang="nl-BE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lang="nl-BE" sz="26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</a:t>
            </a:r>
            <a:r>
              <a:rPr lang="nl-BE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hearing </a:t>
            </a:r>
            <a:r>
              <a:rPr lang="nl-BE" sz="26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bell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sz="2600" dirty="0"/>
          </a:p>
          <a:p>
            <a:pPr marL="0" marR="0" lvl="0" indent="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classical conditioning</a:t>
            </a:r>
            <a:endParaRPr sz="2600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" sz="2600" dirty="0"/>
              <a:t>effects of a 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regularity in occurrence of behaviour and stimuli (e.g., link </a:t>
            </a:r>
            <a:r>
              <a:rPr lang="nl-BE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lever pressing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-food=&gt; </a:t>
            </a:r>
            <a:r>
              <a:rPr lang="nl-BE" sz="26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press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more often) </a:t>
            </a:r>
            <a:endParaRPr sz="2600" dirty="0"/>
          </a:p>
          <a:p>
            <a:pPr marL="0" marR="0" lvl="0" indent="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operant conditioning</a:t>
            </a:r>
            <a:endParaRPr sz="2600" dirty="0">
              <a:solidFill>
                <a:srgbClr val="FF0000"/>
              </a:solidFill>
            </a:endParaRPr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1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8"/>
          <p:cNvSpPr txBox="1">
            <a:spLocks noGrp="1"/>
          </p:cNvSpPr>
          <p:nvPr>
            <p:ph type="body" idx="1"/>
          </p:nvPr>
        </p:nvSpPr>
        <p:spPr>
          <a:xfrm>
            <a:off x="68474" y="284075"/>
            <a:ext cx="87486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Complex learning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joint effect of multiple regularities 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2 types of complex learning based on distinction between standard and meta-regularities </a:t>
            </a:r>
            <a:endParaRPr sz="2800" dirty="0"/>
          </a:p>
          <a:p>
            <a:pPr marL="8001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standard regularity: only individual stimuli and responses as elements (e.g., </a:t>
            </a:r>
            <a:r>
              <a:rPr lang="en" sz="2800" dirty="0"/>
              <a:t>tone-shock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meta-regularity: at least one regularity as an element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5"/>
          <p:cNvSpPr txBox="1">
            <a:spLocks noGrp="1"/>
          </p:cNvSpPr>
          <p:nvPr>
            <p:ph type="body" idx="1"/>
          </p:nvPr>
        </p:nvSpPr>
        <p:spPr>
          <a:xfrm>
            <a:off x="269340" y="167512"/>
            <a:ext cx="8775071" cy="416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400" b="0" i="0" u="none" dirty="0" err="1">
                <a:solidFill>
                  <a:schemeClr val="dk1"/>
                </a:solidFill>
                <a:sym typeface="Times New Roman"/>
              </a:rPr>
              <a:t>Core</a:t>
            </a:r>
            <a:r>
              <a:rPr lang="nl-BE" sz="2400" b="0" i="0" u="none" dirty="0">
                <a:solidFill>
                  <a:schemeClr val="dk1"/>
                </a:solidFill>
                <a:sym typeface="Times New Roman"/>
              </a:rPr>
              <a:t> d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istinction: procedure vs effect vs mental process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</a:t>
            </a:r>
            <a:r>
              <a:rPr lang="en" sz="2400" b="0" i="0" u="none" dirty="0">
                <a:solidFill>
                  <a:srgbClr val="FF0000"/>
                </a:solidFill>
                <a:sym typeface="Times New Roman"/>
              </a:rPr>
              <a:t>Procedure 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= that which a researcher does: </a:t>
            </a:r>
            <a:r>
              <a:rPr lang="nl-BE" sz="2400" b="0" i="0" u="none" dirty="0">
                <a:solidFill>
                  <a:schemeClr val="dk1"/>
                </a:solidFill>
                <a:sym typeface="Times New Roman"/>
              </a:rPr>
              <a:t>presenting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 stimuli and observing behavior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	e.g., </a:t>
            </a:r>
            <a:r>
              <a:rPr lang="en" sz="2400" dirty="0"/>
              <a:t>c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lassical conditioning procedure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400" b="0" i="0" u="none" dirty="0">
              <a:solidFill>
                <a:schemeClr val="dk1"/>
              </a:solidFill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</a:t>
            </a:r>
            <a:r>
              <a:rPr lang="en" sz="2400" b="0" i="0" u="none" dirty="0">
                <a:solidFill>
                  <a:srgbClr val="FF0000"/>
                </a:solidFill>
                <a:sym typeface="Times New Roman"/>
              </a:rPr>
              <a:t>Effect 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= impact of regularity on behavior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	(not directly observable)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	</a:t>
            </a:r>
            <a:r>
              <a:rPr lang="nl-BE" sz="2400" b="0" i="0" u="none" dirty="0">
                <a:solidFill>
                  <a:schemeClr val="dk1"/>
                </a:solidFill>
                <a:sym typeface="Times New Roman"/>
              </a:rPr>
              <a:t>e.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g., </a:t>
            </a:r>
            <a:r>
              <a:rPr lang="nl-BE" sz="2400" b="0" i="0" u="none" dirty="0">
                <a:solidFill>
                  <a:schemeClr val="dk1"/>
                </a:solidFill>
                <a:sym typeface="Times New Roman"/>
              </a:rPr>
              <a:t>c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lassical conditioning as an effect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"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dirty="0"/>
              <a:t>	</a:t>
            </a:r>
            <a:r>
              <a:rPr lang="en" sz="2400" dirty="0">
                <a:solidFill>
                  <a:srgbClr val="FF0000"/>
                </a:solidFill>
              </a:rPr>
              <a:t>Mental process </a:t>
            </a:r>
            <a:r>
              <a:rPr lang="en" sz="2400" dirty="0"/>
              <a:t>= hypothetical construct in </a:t>
            </a:r>
            <a:r>
              <a:rPr lang="nl-BE" sz="2400" dirty="0"/>
              <a:t>order </a:t>
            </a:r>
            <a:r>
              <a:rPr lang="nl-BE" sz="2400" dirty="0" err="1"/>
              <a:t>to</a:t>
            </a:r>
            <a:r>
              <a:rPr lang="en" sz="2400" dirty="0"/>
              <a:t> expla</a:t>
            </a:r>
            <a:r>
              <a:rPr lang="nl-BE" sz="2400" dirty="0"/>
              <a:t>in</a:t>
            </a:r>
            <a:r>
              <a:rPr lang="en" sz="2400" dirty="0"/>
              <a:t> impact </a:t>
            </a:r>
            <a:r>
              <a:rPr lang="nl-BE" sz="2400" dirty="0"/>
              <a:t>of </a:t>
            </a:r>
            <a:r>
              <a:rPr lang="en" sz="2400" dirty="0"/>
              <a:t>environment on behavior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dirty="0"/>
              <a:t>		e.g., association, proposition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7"/>
          <p:cNvSpPr txBox="1">
            <a:spLocks noGrp="1"/>
          </p:cNvSpPr>
          <p:nvPr>
            <p:ph type="body" idx="1"/>
          </p:nvPr>
        </p:nvSpPr>
        <p:spPr>
          <a:xfrm>
            <a:off x="314325" y="173665"/>
            <a:ext cx="8515200" cy="41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Functional approach to learning</a:t>
            </a:r>
            <a:r>
              <a:rPr lang="en" sz="2800" u="sng" dirty="0"/>
              <a:t>: explaining behavior by describing learning </a:t>
            </a:r>
            <a:endParaRPr u="sng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Learning (impact of Er on B) depends on / is moderated by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elements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(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or past)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environment</a:t>
            </a:r>
          </a:p>
          <a:p>
            <a:pPr marL="342900" lvl="0">
              <a:spcBef>
                <a:spcPts val="0"/>
              </a:spcBef>
              <a:buSzPts val="2800"/>
              <a:buNone/>
            </a:pPr>
            <a:endParaRPr lang="nl-BE" sz="2800" i="1" u="sng" dirty="0"/>
          </a:p>
          <a:p>
            <a:pPr marL="342900" lvl="0">
              <a:spcBef>
                <a:spcPts val="0"/>
              </a:spcBef>
              <a:buSzPts val="2800"/>
              <a:buNone/>
            </a:pPr>
            <a:r>
              <a:rPr lang="nl-BE" sz="2800" i="1" u="sng" dirty="0"/>
              <a:t>Cognitive approach </a:t>
            </a:r>
            <a:r>
              <a:rPr lang="nl-BE" sz="2800" i="1" u="sng" dirty="0" err="1"/>
              <a:t>to</a:t>
            </a:r>
            <a:r>
              <a:rPr lang="nl-BE" sz="2800" i="1" u="sng" dirty="0"/>
              <a:t> </a:t>
            </a:r>
            <a:r>
              <a:rPr lang="nl-BE" sz="2800" i="1" u="sng" dirty="0" err="1"/>
              <a:t>learning</a:t>
            </a:r>
            <a:r>
              <a:rPr lang="nl-BE" sz="2800" i="1" u="sng" dirty="0"/>
              <a:t>: </a:t>
            </a:r>
            <a:r>
              <a:rPr lang="nl-BE" sz="2800" u="sng" dirty="0" err="1"/>
              <a:t>explain</a:t>
            </a:r>
            <a:r>
              <a:rPr lang="nl-BE" sz="2800" u="sng" dirty="0"/>
              <a:t> </a:t>
            </a:r>
            <a:r>
              <a:rPr lang="nl-BE" sz="2800" u="sng" dirty="0" err="1"/>
              <a:t>learning</a:t>
            </a:r>
            <a:r>
              <a:rPr lang="nl-BE" sz="2800" u="sng" dirty="0"/>
              <a:t> </a:t>
            </a:r>
            <a:r>
              <a:rPr lang="nl-BE" sz="2800" u="sng" dirty="0" err="1"/>
              <a:t>by</a:t>
            </a:r>
            <a:r>
              <a:rPr lang="nl-BE" sz="2800" u="sng" dirty="0"/>
              <a:t> describing mental processes </a:t>
            </a:r>
            <a:endParaRPr lang="nl-BE" sz="2800" dirty="0"/>
          </a:p>
          <a:p>
            <a:pPr lvl="0" indent="0">
              <a:spcBef>
                <a:spcPts val="560"/>
              </a:spcBef>
              <a:buSzPts val="2800"/>
              <a:buNone/>
            </a:pPr>
            <a:r>
              <a:rPr lang="nl-BE" sz="2800" dirty="0"/>
              <a:t>How can regularities in the environment </a:t>
            </a:r>
            <a:r>
              <a:rPr lang="nl-BE" sz="2800" dirty="0" err="1"/>
              <a:t>influence</a:t>
            </a:r>
            <a:r>
              <a:rPr lang="nl-BE" sz="2800" dirty="0"/>
              <a:t> </a:t>
            </a:r>
            <a:r>
              <a:rPr lang="nl-BE" sz="2800" dirty="0" err="1"/>
              <a:t>behavior</a:t>
            </a:r>
            <a:r>
              <a:rPr lang="nl-BE" sz="2800" dirty="0"/>
              <a:t>? Via which mental mechanism? </a:t>
            </a:r>
          </a:p>
          <a:p>
            <a:pPr marL="342900" lvl="0">
              <a:spcBef>
                <a:spcPts val="560"/>
              </a:spcBef>
              <a:buSzPts val="2800"/>
              <a:buNone/>
            </a:pPr>
            <a:endParaRPr lang="nl-BE" sz="2800" dirty="0"/>
          </a:p>
          <a:p>
            <a:pPr marL="342900" lvl="0">
              <a:spcBef>
                <a:spcPts val="560"/>
              </a:spcBef>
              <a:buSzPts val="2800"/>
              <a:buNone/>
            </a:pPr>
            <a:endParaRPr lang="nl-BE" sz="2800" dirty="0"/>
          </a:p>
          <a:p>
            <a:pPr marL="342900" lvl="0">
              <a:spcBef>
                <a:spcPts val="560"/>
              </a:spcBef>
              <a:buSzPts val="2800"/>
              <a:buNone/>
            </a:pPr>
            <a:r>
              <a:rPr lang="nl-BE" sz="2800" dirty="0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810F669C-CBBC-4F68-A3EF-EE97EABA6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2" y="342900"/>
            <a:ext cx="9087982" cy="44043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1073</Words>
  <Application>Microsoft Office PowerPoint</Application>
  <PresentationFormat>Diavoorstelling (16:9)</PresentationFormat>
  <Paragraphs>94</Paragraphs>
  <Slides>24</Slides>
  <Notes>24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24</vt:i4>
      </vt:variant>
    </vt:vector>
  </HeadingPairs>
  <TitlesOfParts>
    <vt:vector size="29" baseType="lpstr">
      <vt:lpstr>Arial</vt:lpstr>
      <vt:lpstr>Symbol</vt:lpstr>
      <vt:lpstr>Times New Roman</vt:lpstr>
      <vt:lpstr>Simple Light</vt:lpstr>
      <vt:lpstr>Standaardontwerp</vt:lpstr>
      <vt:lpstr>BOOSTERSESSION  LEARNING PSYCHOLOGY </vt:lpstr>
      <vt:lpstr>PowerPoint-presentatie</vt:lpstr>
      <vt:lpstr>INTRODUCTORY CHAPTER:   WHAT IS LEARNING AND  HOW CAN WE STUDY LEARNING?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Structure of the course </vt:lpstr>
      <vt:lpstr>Chapter I EFFECTS OF REGULARITIES IN THE OCCURRENCE OF ONE STIMULUS </vt:lpstr>
      <vt:lpstr>PowerPoint-presentatie</vt:lpstr>
      <vt:lpstr>PowerPoint-presentatie</vt:lpstr>
      <vt:lpstr>CHAPTER II. CLASSICAL CONDITIONING </vt:lpstr>
      <vt:lpstr>PowerPoint-presentatie</vt:lpstr>
      <vt:lpstr>PowerPoint-presentatie</vt:lpstr>
      <vt:lpstr>CHAPTER III: OPERANT CONDITIONING: </vt:lpstr>
      <vt:lpstr>PowerPoint-presentatie</vt:lpstr>
      <vt:lpstr>PowerPoint-presentatie</vt:lpstr>
      <vt:lpstr>PowerPoint-presentatie</vt:lpstr>
      <vt:lpstr>Chapter IV   COMPLEX FORMS OF LEARNING: JOINT EFFECTS OF MULTIPLE REGULARITIES  </vt:lpstr>
      <vt:lpstr>Chapter V   APPLIED LEARNING PSYCHOLOGY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LEERPSYCHOLOGIE</dc:title>
  <dc:creator>Jan De Houwer</dc:creator>
  <cp:lastModifiedBy>Jan De Houwer</cp:lastModifiedBy>
  <cp:revision>33</cp:revision>
  <dcterms:modified xsi:type="dcterms:W3CDTF">2022-04-10T09:35:33Z</dcterms:modified>
</cp:coreProperties>
</file>