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34"/>
  </p:notesMasterIdLst>
  <p:sldIdLst>
    <p:sldId id="256" r:id="rId3"/>
    <p:sldId id="262" r:id="rId4"/>
    <p:sldId id="316" r:id="rId5"/>
    <p:sldId id="266" r:id="rId6"/>
    <p:sldId id="268" r:id="rId7"/>
    <p:sldId id="269" r:id="rId8"/>
    <p:sldId id="276" r:id="rId9"/>
    <p:sldId id="278" r:id="rId10"/>
    <p:sldId id="291" r:id="rId11"/>
    <p:sldId id="292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17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d87f949ce_2_75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d87f949ce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7d87f949ce_2_211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g7d87f949ce_2_2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7d87f949ce_2_228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g7d87f949ce_2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881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330868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:notes"/>
          <p:cNvSpPr txBox="1">
            <a:spLocks noGrp="1"/>
          </p:cNvSpPr>
          <p:nvPr>
            <p:ph type="body" idx="1"/>
          </p:nvPr>
        </p:nvSpPr>
        <p:spPr>
          <a:xfrm>
            <a:off x="709925" y="4861425"/>
            <a:ext cx="5679425" cy="46055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13234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4022725" y="9723437"/>
            <a:ext cx="3076575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en-US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49930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2087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21057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709612" y="4860925"/>
            <a:ext cx="5680075" cy="46053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61279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45931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d87f949ce_2_97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g7d87f949ce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34515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1985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47a86bbab_2_7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47a86bba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3410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47a86bbab_2_75:notes"/>
          <p:cNvSpPr txBox="1">
            <a:spLocks noGrp="1"/>
          </p:cNvSpPr>
          <p:nvPr>
            <p:ph type="body" idx="1"/>
          </p:nvPr>
        </p:nvSpPr>
        <p:spPr>
          <a:xfrm>
            <a:off x="685493" y="4342944"/>
            <a:ext cx="5487013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747a86bba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5546987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946150" y="4860925"/>
            <a:ext cx="5207000" cy="4605337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98543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d87f949ce_2_11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7d87f949ce_2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922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7d87f949ce_2_11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7d87f949ce_2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7d87f949ce_2_119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g7d87f949ce_2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7d87f949ce_2_12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g7d87f949ce_2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7d87f949ce_2_140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g7d87f949ce_2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7d87f949ce_2_153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g7d87f949ce_2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7d87f949ce_2_206:notes"/>
          <p:cNvSpPr txBox="1">
            <a:spLocks noGrp="1"/>
          </p:cNvSpPr>
          <p:nvPr>
            <p:ph type="body" idx="1"/>
          </p:nvPr>
        </p:nvSpPr>
        <p:spPr>
          <a:xfrm>
            <a:off x="913991" y="4342944"/>
            <a:ext cx="5030018" cy="4114592"/>
          </a:xfrm>
          <a:prstGeom prst="rect">
            <a:avLst/>
          </a:prstGeom>
        </p:spPr>
        <p:txBody>
          <a:bodyPr spcFirstLastPara="1" wrap="square" lIns="86100" tIns="86100" rIns="86100" bIns="86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g7d87f949ce_2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 rot="5400000">
            <a:off x="5429250" y="1543050"/>
            <a:ext cx="41148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1466850" y="-323850"/>
            <a:ext cx="41148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3028950" y="-857250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0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2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6" name="Google Shape;106;p22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7" name="Google Shape;107;p22"/>
          <p:cNvSpPr txBox="1">
            <a:spLocks noGrp="1"/>
          </p:cNvSpPr>
          <p:nvPr>
            <p:ph type="body" idx="3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22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3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2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‹nr.›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gent.be/student/nl/studeren/examens/geen-giscorrectie-meer-bij-meerkeuzevragen" TargetMode="Externa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685800" y="36112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" dirty="0" smtClean="0"/>
              <a:t>BOOSTERSESSIE</a:t>
            </a:r>
            <a:r>
              <a:rPr lang="en" sz="4400" b="0" i="0" u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" sz="4400" b="0" i="0" u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0" i="0" u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LEERPSYCHOLOGIE</a:t>
            </a:r>
            <a:endParaRPr dirty="0"/>
          </a:p>
        </p:txBody>
      </p:sp>
      <p:sp>
        <p:nvSpPr>
          <p:cNvPr id="130" name="Google Shape;130;p25"/>
          <p:cNvSpPr txBox="1">
            <a:spLocks noGrp="1"/>
          </p:cNvSpPr>
          <p:nvPr>
            <p:ph type="subTitle" idx="1"/>
          </p:nvPr>
        </p:nvSpPr>
        <p:spPr>
          <a:xfrm>
            <a:off x="1371600" y="1485655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sym typeface="Times New Roman"/>
              </a:rPr>
              <a:t>Prof. Dr. Jan De Houwer</a:t>
            </a:r>
            <a:endParaRPr sz="2800"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sym typeface="Times New Roman"/>
              </a:rPr>
              <a:t>Medelesgever: Dr. Sean Hughes</a:t>
            </a:r>
            <a:endParaRPr sz="2800"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sym typeface="Times New Roman"/>
              </a:rPr>
              <a:t>Vakgroep Experimenteel-Klinische en Gezondheidspsychologie</a:t>
            </a:r>
            <a:endParaRPr sz="2800"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sym typeface="Times New Roman"/>
              </a:rPr>
              <a:t>Kamer 130.51 (Dunant 2)</a:t>
            </a:r>
            <a:endParaRPr sz="2800"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sym typeface="Times New Roman"/>
              </a:rPr>
              <a:t>Email: Jan.DeHouwer@UGent.be</a:t>
            </a:r>
            <a:endParaRPr sz="2800" dirty="0"/>
          </a:p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sym typeface="Times New Roman"/>
              </a:rPr>
              <a:t>Sean.Hughes@UGent.be</a:t>
            </a:r>
            <a:endParaRPr sz="2800" dirty="0"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sz="32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61"/>
          <p:cNvSpPr txBox="1"/>
          <p:nvPr/>
        </p:nvSpPr>
        <p:spPr>
          <a:xfrm>
            <a:off x="250825" y="4731544"/>
            <a:ext cx="5545137" cy="41195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37" name="Google Shape;337;p6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96850" y="86915"/>
            <a:ext cx="9340850" cy="48613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65"/>
          <p:cNvSpPr txBox="1">
            <a:spLocks noGrp="1"/>
          </p:cNvSpPr>
          <p:nvPr>
            <p:ph type="title"/>
          </p:nvPr>
        </p:nvSpPr>
        <p:spPr>
          <a:xfrm>
            <a:off x="622412" y="94038"/>
            <a:ext cx="77724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 New Roman"/>
              <a:buNone/>
            </a:pPr>
            <a:r>
              <a:rPr lang="en" sz="4000" b="1" i="0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Opbouw </a:t>
            </a:r>
            <a:r>
              <a:rPr lang="en" sz="4000" b="1" i="0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van cursus</a:t>
            </a:r>
            <a:r>
              <a:rPr lang="en" sz="4000" b="0" i="0" u="none" dirty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dirty="0"/>
          </a:p>
        </p:txBody>
      </p:sp>
      <p:sp>
        <p:nvSpPr>
          <p:cNvPr id="358" name="Google Shape;358;p65"/>
          <p:cNvSpPr txBox="1">
            <a:spLocks noGrp="1"/>
          </p:cNvSpPr>
          <p:nvPr>
            <p:ph type="body" idx="1"/>
          </p:nvPr>
        </p:nvSpPr>
        <p:spPr>
          <a:xfrm>
            <a:off x="135000" y="826675"/>
            <a:ext cx="9009000" cy="37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Hoofdstuk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I: Effecten van niet-contingente prikkelaanbieding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Hoofdstuk II: Klassieke conditionering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Hoofdstuk III: Operante conditionering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Hoofdstuk IV: Complexe vormen van leren</a:t>
            </a: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Hoofdstuk V: Toegepaste </a:t>
            </a:r>
            <a:r>
              <a:rPr lang="en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leerpsychologie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endParaRPr lang="en" sz="2800" dirty="0"/>
          </a:p>
          <a:p>
            <a:pPr marL="0" lvl="0" indent="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 in Hfst I-IV telkens eerst functionele kennis (moderatie) en dan mentale proces theorieën (mediatie)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-"/>
            </a:pPr>
            <a:endParaRPr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ctrTitle"/>
          </p:nvPr>
        </p:nvSpPr>
        <p:spPr>
          <a:xfrm>
            <a:off x="1657350" y="857250"/>
            <a:ext cx="588645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300" dirty="0" err="1"/>
              <a:t>Hoofdstuk</a:t>
            </a:r>
            <a:r>
              <a:rPr lang="en-US" sz="3300" dirty="0"/>
              <a:t> I</a:t>
            </a:r>
            <a:br>
              <a:rPr lang="en-US" sz="3300" dirty="0"/>
            </a:br>
            <a:r>
              <a:rPr lang="en-US" sz="3300" dirty="0"/>
              <a:t>EFFECTEN VAN</a:t>
            </a:r>
            <a:br>
              <a:rPr lang="en-US" sz="3300" dirty="0"/>
            </a:br>
            <a:r>
              <a:rPr lang="en-US" sz="3300" dirty="0" smtClean="0"/>
              <a:t>REGELMATIGHEDEN IN HET VOORKOMEN VAN ÉÉN PRIKKEL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3934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497941" y="783731"/>
            <a:ext cx="8184332" cy="39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lnSpc>
                <a:spcPct val="90000"/>
              </a:lnSpc>
              <a:spcBef>
                <a:spcPts val="0"/>
              </a:spcBef>
              <a:buSzPts val="2800"/>
              <a:buNone/>
            </a:pPr>
            <a:r>
              <a:rPr lang="nl-BE" sz="2800" dirty="0" smtClean="0"/>
              <a:t>Kernbegrippen:</a:t>
            </a:r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 err="1" smtClean="0"/>
              <a:t>Habituatie</a:t>
            </a:r>
            <a:endParaRPr lang="nl-BE" sz="2800" dirty="0" smtClean="0"/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/>
              <a:t>S</a:t>
            </a:r>
            <a:r>
              <a:rPr lang="nl-BE" sz="2800" dirty="0" smtClean="0"/>
              <a:t>ensitisatie</a:t>
            </a:r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 smtClean="0"/>
              <a:t>Oriëntatierespons</a:t>
            </a:r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 smtClean="0"/>
              <a:t>Dynamics of affect </a:t>
            </a:r>
            <a:endParaRPr lang="nl-BE" sz="2800" dirty="0" smtClean="0"/>
          </a:p>
          <a:p>
            <a:pPr indent="-457200">
              <a:lnSpc>
                <a:spcPct val="90000"/>
              </a:lnSpc>
              <a:spcBef>
                <a:spcPts val="0"/>
              </a:spcBef>
              <a:buSzPts val="2800"/>
              <a:buFontTx/>
              <a:buChar char="-"/>
            </a:pPr>
            <a:r>
              <a:rPr lang="nl-BE" sz="2800" dirty="0" err="1" smtClean="0"/>
              <a:t>Dishabituatie</a:t>
            </a:r>
            <a:endParaRPr sz="2800"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endParaRPr sz="2100"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</a:t>
            </a:r>
            <a:endParaRPr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	</a:t>
            </a:r>
            <a:endParaRPr dirty="0"/>
          </a:p>
        </p:txBody>
      </p:sp>
      <p:sp>
        <p:nvSpPr>
          <p:cNvPr id="128" name="Google Shape;128;p19"/>
          <p:cNvSpPr txBox="1"/>
          <p:nvPr/>
        </p:nvSpPr>
        <p:spPr>
          <a:xfrm>
            <a:off x="2693194" y="195262"/>
            <a:ext cx="3486150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Clr>
                <a:schemeClr val="dk1"/>
              </a:buClr>
              <a:buSzPts val="3600"/>
            </a:pPr>
            <a:r>
              <a:rPr lang="en-US" sz="27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I.1. Functionele kennis</a:t>
            </a:r>
            <a:endParaRPr sz="1050"/>
          </a:p>
        </p:txBody>
      </p:sp>
    </p:spTree>
    <p:extLst>
      <p:ext uri="{BB962C8B-B14F-4D97-AF65-F5344CB8AC3E}">
        <p14:creationId xmlns:p14="http://schemas.microsoft.com/office/powerpoint/2010/main" val="3139337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body" idx="1"/>
          </p:nvPr>
        </p:nvSpPr>
        <p:spPr>
          <a:xfrm>
            <a:off x="497941" y="783731"/>
            <a:ext cx="8184332" cy="39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lnSpc>
                <a:spcPct val="90000"/>
              </a:lnSpc>
              <a:spcBef>
                <a:spcPts val="0"/>
              </a:spcBef>
              <a:buSzPts val="2800"/>
              <a:buNone/>
            </a:pPr>
            <a:r>
              <a:rPr lang="nl-BE" sz="2800" dirty="0" smtClean="0"/>
              <a:t>Kernbegrippen:</a:t>
            </a:r>
          </a:p>
          <a:p>
            <a:pPr marL="342900">
              <a:lnSpc>
                <a:spcPct val="90000"/>
              </a:lnSpc>
              <a:spcBef>
                <a:spcPts val="420"/>
              </a:spcBef>
              <a:buSzPts val="2800"/>
              <a:buFontTx/>
              <a:buChar char="-"/>
            </a:pPr>
            <a:r>
              <a:rPr lang="nl-BE" sz="2800" dirty="0" err="1" smtClean="0"/>
              <a:t>Sokolov</a:t>
            </a:r>
            <a:r>
              <a:rPr lang="nl-BE" sz="2800" dirty="0" smtClean="0"/>
              <a:t> (</a:t>
            </a:r>
            <a:r>
              <a:rPr lang="nl-BE" sz="2800" dirty="0" err="1" smtClean="0"/>
              <a:t>habituatie</a:t>
            </a:r>
            <a:r>
              <a:rPr lang="nl-BE" sz="2800" dirty="0" smtClean="0"/>
              <a:t> van OR; neuronaal model; discrepantie model vs. aanwezigheid stimulus)</a:t>
            </a:r>
          </a:p>
          <a:p>
            <a:pPr marL="342900">
              <a:lnSpc>
                <a:spcPct val="90000"/>
              </a:lnSpc>
              <a:spcBef>
                <a:spcPts val="420"/>
              </a:spcBef>
              <a:buSzPts val="2800"/>
              <a:buFontTx/>
              <a:buChar char="-"/>
            </a:pPr>
            <a:r>
              <a:rPr lang="nl-BE" sz="2800" dirty="0" smtClean="0"/>
              <a:t>Bradley (</a:t>
            </a:r>
            <a:r>
              <a:rPr lang="nl-BE" sz="2800" dirty="0" err="1" smtClean="0"/>
              <a:t>habituatie</a:t>
            </a:r>
            <a:r>
              <a:rPr lang="nl-BE" sz="2800" dirty="0" smtClean="0"/>
              <a:t> van OR; novelty én </a:t>
            </a:r>
            <a:r>
              <a:rPr lang="nl-BE" sz="2800" dirty="0" err="1" smtClean="0"/>
              <a:t>significance</a:t>
            </a:r>
            <a:r>
              <a:rPr lang="nl-BE" sz="2800" dirty="0" smtClean="0"/>
              <a:t>)</a:t>
            </a:r>
          </a:p>
          <a:p>
            <a:pPr marL="342900">
              <a:lnSpc>
                <a:spcPct val="90000"/>
              </a:lnSpc>
              <a:spcBef>
                <a:spcPts val="420"/>
              </a:spcBef>
              <a:buSzPts val="2800"/>
              <a:buFontTx/>
              <a:buChar char="-"/>
            </a:pPr>
            <a:r>
              <a:rPr lang="nl-BE" sz="2800" dirty="0" smtClean="0"/>
              <a:t>Solomon (wil </a:t>
            </a:r>
            <a:r>
              <a:rPr lang="nl-BE" sz="2800" dirty="0" smtClean="0"/>
              <a:t>veranderingen in de </a:t>
            </a:r>
            <a:r>
              <a:rPr lang="nl-BE" sz="2800" dirty="0" err="1" smtClean="0"/>
              <a:t>dynamics</a:t>
            </a:r>
            <a:r>
              <a:rPr lang="nl-BE" sz="2800" dirty="0" smtClean="0"/>
              <a:t> </a:t>
            </a:r>
            <a:r>
              <a:rPr lang="nl-BE" sz="2800" dirty="0" smtClean="0"/>
              <a:t>of affect verklaren; doet dit met stabiel A-proces + veranderbaar én </a:t>
            </a:r>
            <a:r>
              <a:rPr lang="nl-BE" sz="2800" dirty="0" err="1" smtClean="0"/>
              <a:t>conditioneerbaar</a:t>
            </a:r>
            <a:r>
              <a:rPr lang="nl-BE" sz="2800" dirty="0" smtClean="0"/>
              <a:t> B-proces)</a:t>
            </a:r>
            <a:endParaRPr sz="2800"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</a:t>
            </a:r>
            <a:endParaRPr dirty="0"/>
          </a:p>
          <a:p>
            <a:pPr marL="257175" indent="-257175">
              <a:lnSpc>
                <a:spcPct val="90000"/>
              </a:lnSpc>
              <a:spcBef>
                <a:spcPts val="420"/>
              </a:spcBef>
              <a:buSzPts val="2800"/>
              <a:buNone/>
            </a:pPr>
            <a:r>
              <a:rPr lang="en-US" sz="2100" dirty="0"/>
              <a:t>			</a:t>
            </a:r>
            <a:endParaRPr dirty="0"/>
          </a:p>
        </p:txBody>
      </p:sp>
      <p:sp>
        <p:nvSpPr>
          <p:cNvPr id="128" name="Google Shape;128;p19"/>
          <p:cNvSpPr txBox="1"/>
          <p:nvPr/>
        </p:nvSpPr>
        <p:spPr>
          <a:xfrm>
            <a:off x="1692997" y="195262"/>
            <a:ext cx="5097101" cy="442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457200" indent="-457200" algn="ctr">
              <a:lnSpc>
                <a:spcPct val="90000"/>
              </a:lnSpc>
              <a:buClr>
                <a:schemeClr val="dk1"/>
              </a:buClr>
              <a:buSzPts val="3600"/>
            </a:pPr>
            <a:r>
              <a:rPr lang="en-US" sz="27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I.2. </a:t>
            </a:r>
            <a:r>
              <a:rPr lang="en-US" sz="27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Mentale</a:t>
            </a:r>
            <a:r>
              <a:rPr lang="en-US" sz="27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7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Proces</a:t>
            </a:r>
            <a:r>
              <a:rPr lang="en-US" sz="2700" b="1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700" b="1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Theorieën</a:t>
            </a:r>
            <a:endParaRPr sz="1050" dirty="0"/>
          </a:p>
        </p:txBody>
      </p:sp>
    </p:spTree>
    <p:extLst>
      <p:ext uri="{BB962C8B-B14F-4D97-AF65-F5344CB8AC3E}">
        <p14:creationId xmlns:p14="http://schemas.microsoft.com/office/powerpoint/2010/main" val="3317037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1501177" y="341202"/>
            <a:ext cx="657225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en-US" sz="3300" dirty="0"/>
              <a:t>HOOFDSTUK II.</a:t>
            </a:r>
            <a:br>
              <a:rPr lang="en-US" sz="3300" dirty="0"/>
            </a:br>
            <a:r>
              <a:rPr lang="en-US" sz="3300" dirty="0"/>
              <a:t>KLASSIEKE CONDITIONERING</a:t>
            </a:r>
            <a:endParaRPr dirty="0"/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2207914" y="2407656"/>
            <a:ext cx="48006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sz="2400" dirty="0" smtClean="0"/>
              <a:t>EFFECTEN VAN REGELMATIGHEDEN IN HET VOORKOMEN VAN MEERDERE PRIKKELS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5406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534154" y="285750"/>
            <a:ext cx="8166226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0"/>
              </a:spcBef>
              <a:buSzPts val="2800"/>
              <a:buNone/>
            </a:pPr>
            <a:r>
              <a:rPr lang="en-US" sz="2400" b="1" u="sng" dirty="0"/>
              <a:t>II.0: </a:t>
            </a:r>
            <a:r>
              <a:rPr lang="en-US" sz="2400" b="1" u="sng" dirty="0" err="1"/>
              <a:t>Enkele</a:t>
            </a:r>
            <a:r>
              <a:rPr lang="en-US" sz="2400" b="1" u="sng" dirty="0"/>
              <a:t> </a:t>
            </a:r>
            <a:r>
              <a:rPr lang="en-US" sz="2400" b="1" u="sng" dirty="0" err="1"/>
              <a:t>basistermen</a:t>
            </a:r>
            <a:r>
              <a:rPr lang="en-US" sz="2400" b="1" u="sng" dirty="0"/>
              <a:t> </a:t>
            </a:r>
            <a:r>
              <a:rPr lang="en-US" sz="2400" b="1" u="sng" dirty="0" err="1"/>
              <a:t>en</a:t>
            </a:r>
            <a:r>
              <a:rPr lang="en-US" sz="2400" b="1" u="sng" dirty="0"/>
              <a:t> procedures</a:t>
            </a:r>
            <a:endParaRPr sz="2400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dirty="0" smtClean="0"/>
              <a:t>CS, US, CR, UR, A+, B+, AB+, </a:t>
            </a:r>
          </a:p>
          <a:p>
            <a:pPr marL="257175" indent="-257175">
              <a:spcBef>
                <a:spcPts val="420"/>
              </a:spcBef>
              <a:buSzPts val="2800"/>
              <a:buNone/>
            </a:pPr>
            <a:endParaRPr lang="en-US" sz="2400" u="sng" dirty="0" smtClean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b="1" u="sng" dirty="0"/>
              <a:t>II.1. </a:t>
            </a:r>
            <a:r>
              <a:rPr lang="en-US" sz="2400" b="1" u="sng" dirty="0" err="1"/>
              <a:t>Functionele</a:t>
            </a:r>
            <a:r>
              <a:rPr lang="en-US" sz="2400" b="1" u="sng" dirty="0"/>
              <a:t> </a:t>
            </a:r>
            <a:r>
              <a:rPr lang="en-US" sz="2400" b="1" u="sng" dirty="0" err="1"/>
              <a:t>kennis</a:t>
            </a:r>
            <a:endParaRPr lang="en-US" sz="2400" b="1" u="sng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dirty="0" err="1" smtClean="0"/>
              <a:t>Kernbegrippen</a:t>
            </a:r>
            <a:r>
              <a:rPr lang="en-US" sz="2400" dirty="0" smtClean="0"/>
              <a:t>: </a:t>
            </a:r>
            <a:r>
              <a:rPr lang="en-US" sz="2400" dirty="0" err="1" smtClean="0"/>
              <a:t>Intrinsieke</a:t>
            </a:r>
            <a:r>
              <a:rPr lang="en-US" sz="2400" dirty="0" smtClean="0"/>
              <a:t> </a:t>
            </a:r>
            <a:r>
              <a:rPr lang="en-US" sz="2400" dirty="0" err="1" smtClean="0"/>
              <a:t>relaties</a:t>
            </a:r>
            <a:r>
              <a:rPr lang="en-US" sz="2400" dirty="0" smtClean="0"/>
              <a:t> (INTERACTIE), US </a:t>
            </a:r>
            <a:r>
              <a:rPr lang="en-US" sz="2400" dirty="0" err="1" smtClean="0"/>
              <a:t>revaluatie</a:t>
            </a:r>
            <a:r>
              <a:rPr lang="en-US" sz="2400" dirty="0" smtClean="0"/>
              <a:t>, </a:t>
            </a:r>
            <a:r>
              <a:rPr lang="en-US" sz="2400" dirty="0" err="1" smtClean="0"/>
              <a:t>contraconditionering</a:t>
            </a:r>
            <a:r>
              <a:rPr lang="en-US" sz="2400" dirty="0" smtClean="0"/>
              <a:t>, </a:t>
            </a:r>
            <a:r>
              <a:rPr lang="en-US" sz="2400" dirty="0" err="1" smtClean="0"/>
              <a:t>autoshaping</a:t>
            </a:r>
            <a:r>
              <a:rPr lang="en-US" sz="2400" dirty="0" smtClean="0"/>
              <a:t> (</a:t>
            </a:r>
            <a:r>
              <a:rPr lang="en-US" sz="2400" dirty="0" err="1" smtClean="0"/>
              <a:t>willekeurig</a:t>
            </a:r>
            <a:r>
              <a:rPr lang="en-US" sz="2400" dirty="0" smtClean="0"/>
              <a:t> </a:t>
            </a:r>
            <a:r>
              <a:rPr lang="en-US" sz="2400" dirty="0" err="1" smtClean="0"/>
              <a:t>gedrag</a:t>
            </a:r>
            <a:r>
              <a:rPr lang="en-US" sz="2400" dirty="0" smtClean="0"/>
              <a:t>), </a:t>
            </a:r>
            <a:r>
              <a:rPr lang="en-US" sz="2400" dirty="0" err="1" smtClean="0"/>
              <a:t>drie</a:t>
            </a:r>
            <a:r>
              <a:rPr lang="en-US" sz="2400" dirty="0" smtClean="0"/>
              <a:t> types van </a:t>
            </a:r>
            <a:r>
              <a:rPr lang="en-US" sz="2400" dirty="0" err="1" smtClean="0"/>
              <a:t>gedrag</a:t>
            </a:r>
            <a:r>
              <a:rPr lang="en-US" sz="2400" dirty="0" smtClean="0"/>
              <a:t>, </a:t>
            </a:r>
            <a:r>
              <a:rPr lang="en-US" sz="2400" dirty="0" err="1" smtClean="0"/>
              <a:t>adaptatie</a:t>
            </a:r>
            <a:r>
              <a:rPr lang="en-US" sz="2400" dirty="0" smtClean="0"/>
              <a:t> vs. </a:t>
            </a:r>
            <a:r>
              <a:rPr lang="en-US" sz="2400" dirty="0" err="1" smtClean="0"/>
              <a:t>adaptief</a:t>
            </a:r>
            <a:r>
              <a:rPr lang="en-US" sz="2400" dirty="0" smtClean="0"/>
              <a:t>, </a:t>
            </a:r>
            <a:r>
              <a:rPr lang="en-US" sz="2400" dirty="0" err="1" smtClean="0"/>
              <a:t>ecologische</a:t>
            </a:r>
            <a:r>
              <a:rPr lang="en-US" sz="2400" dirty="0" smtClean="0"/>
              <a:t> </a:t>
            </a:r>
            <a:r>
              <a:rPr lang="en-US" sz="2400" dirty="0" err="1" smtClean="0"/>
              <a:t>CSn</a:t>
            </a:r>
            <a:r>
              <a:rPr lang="en-US" sz="2400" dirty="0" smtClean="0"/>
              <a:t>, </a:t>
            </a:r>
            <a:r>
              <a:rPr lang="en-US" sz="2400" dirty="0" err="1" smtClean="0"/>
              <a:t>contiguïteit</a:t>
            </a:r>
            <a:r>
              <a:rPr lang="en-US" sz="2400" dirty="0" smtClean="0"/>
              <a:t>, </a:t>
            </a:r>
            <a:r>
              <a:rPr lang="en-US" sz="2400" dirty="0" err="1" smtClean="0"/>
              <a:t>contingentie</a:t>
            </a:r>
            <a:r>
              <a:rPr lang="en-US" sz="2400" dirty="0" smtClean="0"/>
              <a:t>, </a:t>
            </a:r>
            <a:r>
              <a:rPr lang="en-US" sz="2400" dirty="0" err="1" smtClean="0"/>
              <a:t>vierveldentabel</a:t>
            </a:r>
            <a:r>
              <a:rPr lang="en-US" sz="2400" dirty="0" smtClean="0"/>
              <a:t>, delta P, </a:t>
            </a:r>
            <a:r>
              <a:rPr lang="en-US" sz="2400" dirty="0" err="1" smtClean="0"/>
              <a:t>conditionele</a:t>
            </a:r>
            <a:r>
              <a:rPr lang="en-US" sz="2400" dirty="0" smtClean="0"/>
              <a:t> </a:t>
            </a:r>
            <a:r>
              <a:rPr lang="en-US" sz="2400" dirty="0" err="1" smtClean="0"/>
              <a:t>contingentie</a:t>
            </a:r>
            <a:r>
              <a:rPr lang="en-US" sz="2400" dirty="0" smtClean="0"/>
              <a:t>, blocking, overshadowing, </a:t>
            </a:r>
            <a:r>
              <a:rPr lang="en-US" sz="2400" dirty="0" err="1" smtClean="0"/>
              <a:t>redundantie</a:t>
            </a:r>
            <a:r>
              <a:rPr lang="en-US" sz="2400" dirty="0" smtClean="0"/>
              <a:t>, </a:t>
            </a:r>
            <a:r>
              <a:rPr lang="en-US" sz="2400" dirty="0" err="1" smtClean="0"/>
              <a:t>hogere-orde</a:t>
            </a:r>
            <a:r>
              <a:rPr lang="en-US" sz="2400" dirty="0" smtClean="0"/>
              <a:t> </a:t>
            </a:r>
            <a:r>
              <a:rPr lang="en-US" sz="2400" dirty="0" err="1" smtClean="0"/>
              <a:t>conditionering</a:t>
            </a:r>
            <a:r>
              <a:rPr lang="en-US" sz="2400" dirty="0" smtClean="0"/>
              <a:t>, </a:t>
            </a:r>
            <a:r>
              <a:rPr lang="en-US" sz="2400" dirty="0" err="1" smtClean="0"/>
              <a:t>sensoriële</a:t>
            </a:r>
            <a:r>
              <a:rPr lang="en-US" sz="2400" dirty="0" smtClean="0"/>
              <a:t> </a:t>
            </a:r>
            <a:r>
              <a:rPr lang="en-US" sz="2400" dirty="0" err="1" smtClean="0"/>
              <a:t>preconditionering</a:t>
            </a:r>
            <a:r>
              <a:rPr lang="en-US" sz="2400" dirty="0" smtClean="0"/>
              <a:t>, CS pre-exposure effect, </a:t>
            </a:r>
            <a:r>
              <a:rPr lang="en-US" sz="2400" dirty="0" err="1" smtClean="0"/>
              <a:t>uitdoving</a:t>
            </a:r>
            <a:r>
              <a:rPr lang="en-US" sz="2400" dirty="0" smtClean="0"/>
              <a:t>, renewal, </a:t>
            </a:r>
            <a:r>
              <a:rPr lang="en-US" sz="2400" dirty="0" err="1" smtClean="0"/>
              <a:t>spontaan</a:t>
            </a:r>
            <a:r>
              <a:rPr lang="en-US" sz="2400" dirty="0" smtClean="0"/>
              <a:t> </a:t>
            </a:r>
            <a:r>
              <a:rPr lang="en-US" sz="2400" dirty="0" err="1" smtClean="0"/>
              <a:t>herstel</a:t>
            </a:r>
            <a:r>
              <a:rPr lang="en-US" sz="2400" dirty="0" smtClean="0"/>
              <a:t>, occasion setting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01821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534154" y="285750"/>
            <a:ext cx="8166226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b="1" u="sng" dirty="0" smtClean="0"/>
              <a:t>II.2. </a:t>
            </a:r>
            <a:r>
              <a:rPr lang="en-US" sz="2400" b="1" u="sng" dirty="0" err="1" smtClean="0"/>
              <a:t>Mentale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Proces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Theorieën</a:t>
            </a:r>
            <a:endParaRPr lang="en-US" sz="2400" b="1" u="sng" dirty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en-US" sz="2400" dirty="0" err="1" smtClean="0"/>
              <a:t>Kernbegrippen</a:t>
            </a:r>
            <a:r>
              <a:rPr lang="en-US" sz="2400" dirty="0" smtClean="0"/>
              <a:t>: </a:t>
            </a:r>
            <a:r>
              <a:rPr lang="en-US" sz="2400" dirty="0" err="1" smtClean="0"/>
              <a:t>Associaties</a:t>
            </a:r>
            <a:r>
              <a:rPr lang="en-US" sz="2400" dirty="0" smtClean="0"/>
              <a:t>, </a:t>
            </a:r>
            <a:r>
              <a:rPr lang="en-US" sz="2400" dirty="0" err="1" smtClean="0"/>
              <a:t>proposities</a:t>
            </a:r>
            <a:r>
              <a:rPr lang="en-US" sz="2400" dirty="0" smtClean="0"/>
              <a:t>, S-R </a:t>
            </a:r>
            <a:r>
              <a:rPr lang="en-US" sz="2400" dirty="0" err="1" smtClean="0"/>
              <a:t>modellen</a:t>
            </a:r>
            <a:r>
              <a:rPr lang="en-US" sz="2400" dirty="0" smtClean="0"/>
              <a:t> (</a:t>
            </a:r>
            <a:r>
              <a:rPr lang="en-US" sz="2400" dirty="0" err="1" smtClean="0"/>
              <a:t>problematisch</a:t>
            </a:r>
            <a:r>
              <a:rPr lang="en-US" sz="2400" dirty="0" smtClean="0"/>
              <a:t>), S-S </a:t>
            </a:r>
            <a:r>
              <a:rPr lang="en-US" sz="2400" dirty="0" err="1" smtClean="0"/>
              <a:t>modellen</a:t>
            </a:r>
            <a:r>
              <a:rPr lang="en-US" sz="2400" dirty="0" smtClean="0"/>
              <a:t>, </a:t>
            </a:r>
            <a:r>
              <a:rPr lang="en-US" sz="2400" dirty="0" err="1" smtClean="0"/>
              <a:t>Rescorla</a:t>
            </a:r>
            <a:r>
              <a:rPr lang="en-US" sz="2400" dirty="0" smtClean="0"/>
              <a:t>-Wagner model (</a:t>
            </a:r>
            <a:r>
              <a:rPr lang="en-US" sz="2400" dirty="0" err="1" smtClean="0"/>
              <a:t>verwachtingsdiscrepantie</a:t>
            </a:r>
            <a:r>
              <a:rPr lang="en-US" sz="2400" dirty="0" smtClean="0"/>
              <a:t>, </a:t>
            </a:r>
            <a:r>
              <a:rPr lang="en-US" sz="2400" dirty="0" err="1" smtClean="0"/>
              <a:t>uitdoving</a:t>
            </a:r>
            <a:r>
              <a:rPr lang="en-US" sz="2400" dirty="0" smtClean="0"/>
              <a:t> = </a:t>
            </a:r>
            <a:r>
              <a:rPr lang="en-US" sz="2400" dirty="0" err="1" smtClean="0"/>
              <a:t>afleren</a:t>
            </a:r>
            <a:r>
              <a:rPr lang="en-US" sz="2400" dirty="0" smtClean="0"/>
              <a:t>, blocking = </a:t>
            </a:r>
            <a:r>
              <a:rPr lang="en-US" sz="2400" dirty="0" err="1" smtClean="0"/>
              <a:t>niet</a:t>
            </a:r>
            <a:r>
              <a:rPr lang="en-US" sz="2400" dirty="0" smtClean="0"/>
              <a:t> </a:t>
            </a:r>
            <a:r>
              <a:rPr lang="en-US" sz="2400" dirty="0" err="1" smtClean="0"/>
              <a:t>leren</a:t>
            </a:r>
            <a:r>
              <a:rPr lang="en-US" sz="2400" dirty="0" smtClean="0"/>
              <a:t>, </a:t>
            </a:r>
            <a:r>
              <a:rPr lang="en-US" sz="2400" dirty="0" err="1" smtClean="0"/>
              <a:t>superconditioning</a:t>
            </a:r>
            <a:r>
              <a:rPr lang="en-US" sz="2400" dirty="0" smtClean="0"/>
              <a:t>), model van Wagner (</a:t>
            </a:r>
            <a:r>
              <a:rPr lang="en-US" sz="2400" dirty="0" err="1" smtClean="0"/>
              <a:t>ook</a:t>
            </a:r>
            <a:r>
              <a:rPr lang="en-US" sz="2400" dirty="0" smtClean="0"/>
              <a:t> </a:t>
            </a:r>
            <a:r>
              <a:rPr lang="en-US" sz="2400" dirty="0" err="1" smtClean="0"/>
              <a:t>inhibitorische</a:t>
            </a:r>
            <a:r>
              <a:rPr lang="en-US" sz="2400" dirty="0" smtClean="0"/>
              <a:t> </a:t>
            </a:r>
            <a:r>
              <a:rPr lang="en-US" sz="2400" dirty="0" err="1" smtClean="0"/>
              <a:t>associatie</a:t>
            </a:r>
            <a:r>
              <a:rPr lang="en-US" sz="2400" dirty="0" smtClean="0"/>
              <a:t>), model van </a:t>
            </a:r>
            <a:r>
              <a:rPr lang="en-US" sz="2400" dirty="0" err="1" smtClean="0"/>
              <a:t>Bouton</a:t>
            </a:r>
            <a:r>
              <a:rPr lang="en-US" sz="2400" dirty="0" smtClean="0"/>
              <a:t> (context-</a:t>
            </a:r>
            <a:r>
              <a:rPr lang="en-US" sz="2400" dirty="0" err="1" smtClean="0"/>
              <a:t>afhankelijke</a:t>
            </a:r>
            <a:r>
              <a:rPr lang="en-US" sz="2400" dirty="0" smtClean="0"/>
              <a:t> </a:t>
            </a:r>
            <a:r>
              <a:rPr lang="en-US" sz="2400" dirty="0" err="1" smtClean="0"/>
              <a:t>inhibitorische</a:t>
            </a:r>
            <a:r>
              <a:rPr lang="en-US" sz="2400" dirty="0" smtClean="0"/>
              <a:t> </a:t>
            </a:r>
            <a:r>
              <a:rPr lang="en-US" sz="2400" dirty="0" err="1" smtClean="0"/>
              <a:t>associatie</a:t>
            </a:r>
            <a:r>
              <a:rPr lang="en-US" sz="2400" dirty="0" smtClean="0"/>
              <a:t>: </a:t>
            </a:r>
            <a:r>
              <a:rPr lang="en-US" sz="2400" dirty="0" err="1" smtClean="0"/>
              <a:t>uitdoving</a:t>
            </a:r>
            <a:r>
              <a:rPr lang="en-US" sz="2400" dirty="0" smtClean="0"/>
              <a:t> = “</a:t>
            </a:r>
            <a:r>
              <a:rPr lang="en-US" sz="2400" dirty="0" err="1" smtClean="0"/>
              <a:t>bijleren</a:t>
            </a:r>
            <a:r>
              <a:rPr lang="en-US" sz="2400" dirty="0" smtClean="0"/>
              <a:t>”), </a:t>
            </a:r>
            <a:r>
              <a:rPr lang="en-US" sz="2400" dirty="0"/>
              <a:t>comparator model van </a:t>
            </a:r>
            <a:r>
              <a:rPr lang="en-US" sz="2400" dirty="0" smtClean="0"/>
              <a:t>Miller (</a:t>
            </a:r>
            <a:r>
              <a:rPr lang="en-US" sz="2400" dirty="0" err="1" smtClean="0"/>
              <a:t>vergelijken</a:t>
            </a:r>
            <a:r>
              <a:rPr lang="en-US" sz="2400" dirty="0" smtClean="0"/>
              <a:t> </a:t>
            </a:r>
            <a:r>
              <a:rPr lang="en-US" sz="2400" dirty="0" err="1" smtClean="0"/>
              <a:t>associaties</a:t>
            </a:r>
            <a:r>
              <a:rPr lang="en-US" sz="2400" dirty="0" smtClean="0"/>
              <a:t>: blocking = “</a:t>
            </a:r>
            <a:r>
              <a:rPr lang="en-US" sz="2400" dirty="0" err="1" smtClean="0"/>
              <a:t>leren</a:t>
            </a:r>
            <a:r>
              <a:rPr lang="en-US" sz="2400" dirty="0" smtClean="0"/>
              <a:t>” maar </a:t>
            </a:r>
            <a:r>
              <a:rPr lang="en-US" sz="2400" dirty="0" err="1" smtClean="0"/>
              <a:t>geen</a:t>
            </a:r>
            <a:r>
              <a:rPr lang="en-US" sz="2400" dirty="0" smtClean="0"/>
              <a:t> “</a:t>
            </a:r>
            <a:r>
              <a:rPr lang="en-US" sz="2400" dirty="0" err="1" smtClean="0"/>
              <a:t>performantie</a:t>
            </a:r>
            <a:r>
              <a:rPr lang="en-US" sz="2400" dirty="0" smtClean="0"/>
              <a:t>”), </a:t>
            </a:r>
            <a:r>
              <a:rPr lang="en-US" sz="2400" dirty="0" err="1" smtClean="0"/>
              <a:t>propositionele</a:t>
            </a:r>
            <a:r>
              <a:rPr lang="en-US" sz="2400" dirty="0" smtClean="0"/>
              <a:t> </a:t>
            </a:r>
            <a:r>
              <a:rPr lang="en-US" sz="2400" dirty="0" err="1" smtClean="0"/>
              <a:t>modellen</a:t>
            </a:r>
            <a:r>
              <a:rPr lang="en-US" sz="2400" dirty="0" smtClean="0"/>
              <a:t> (blocking = </a:t>
            </a:r>
            <a:r>
              <a:rPr lang="en-US" sz="2400" dirty="0" err="1" smtClean="0"/>
              <a:t>redeneren</a:t>
            </a:r>
            <a:r>
              <a:rPr lang="en-US" sz="2400" dirty="0" smtClean="0"/>
              <a:t>/ “</a:t>
            </a:r>
            <a:r>
              <a:rPr lang="en-US" sz="2400" dirty="0" err="1" smtClean="0"/>
              <a:t>leren</a:t>
            </a:r>
            <a:r>
              <a:rPr lang="en-US" sz="2400" dirty="0" smtClean="0"/>
              <a:t>” = problem solving)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6978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1743075" y="472219"/>
            <a:ext cx="5829300" cy="1358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000"/>
            </a:pPr>
            <a:r>
              <a:rPr lang="en-US" sz="3000" dirty="0"/>
              <a:t>HOOFDSTUK III:</a:t>
            </a:r>
            <a:br>
              <a:rPr lang="en-US" sz="3000" dirty="0"/>
            </a:br>
            <a:r>
              <a:rPr lang="en-US" sz="3000" dirty="0"/>
              <a:t>OPERANTE CONDITIONERING: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2057400" y="2247900"/>
            <a:ext cx="520065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ts val="2800"/>
            </a:pPr>
            <a:endParaRPr sz="2100" dirty="0"/>
          </a:p>
          <a:p>
            <a:pPr marL="0" indent="0">
              <a:lnSpc>
                <a:spcPct val="90000"/>
              </a:lnSpc>
              <a:spcBef>
                <a:spcPts val="420"/>
              </a:spcBef>
              <a:buSzPts val="2800"/>
            </a:pPr>
            <a:endParaRPr sz="2100" dirty="0"/>
          </a:p>
          <a:p>
            <a:pPr marL="0" indent="0">
              <a:lnSpc>
                <a:spcPct val="90000"/>
              </a:lnSpc>
              <a:spcBef>
                <a:spcPts val="480"/>
              </a:spcBef>
            </a:pPr>
            <a:r>
              <a:rPr lang="en-US" sz="2400" dirty="0" smtClean="0"/>
              <a:t>EFFECTEN VAN REGELMATIGHEDEN IN HET VOORKOMEN VAN PRIKKELS EN GEDRAG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8221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0"/>
              </a:spcBef>
              <a:buSzPts val="2800"/>
              <a:buNone/>
            </a:pPr>
            <a:endParaRPr lang="nl-BE" sz="2100" b="1" u="sng" dirty="0" smtClean="0"/>
          </a:p>
          <a:p>
            <a:pPr marL="257175" indent="-257175">
              <a:spcBef>
                <a:spcPts val="0"/>
              </a:spcBef>
              <a:buSzPts val="2800"/>
              <a:buNone/>
            </a:pPr>
            <a:r>
              <a:rPr lang="nl-BE" sz="2400" b="1" u="sng" dirty="0" smtClean="0"/>
              <a:t>III.0: Enkele basistermen en procedures</a:t>
            </a:r>
            <a:endParaRPr lang="nl-BE" sz="2400" dirty="0" smtClean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endParaRPr lang="nl-BE" sz="2400" dirty="0" smtClean="0"/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 err="1" smtClean="0"/>
              <a:t>Sd</a:t>
            </a:r>
            <a:r>
              <a:rPr lang="nl-BE" sz="2400" dirty="0" smtClean="0"/>
              <a:t>: R – Sr, stimulus klasse, response klasse, unit, descriptief vs. functioneel, types van </a:t>
            </a:r>
            <a:r>
              <a:rPr lang="nl-BE" sz="2400" dirty="0" err="1" smtClean="0"/>
              <a:t>operante</a:t>
            </a:r>
            <a:r>
              <a:rPr lang="nl-BE" sz="2400" dirty="0" smtClean="0"/>
              <a:t> conditionering en hun onderlinge relaties (vb., vermijdingsleren en ontsnappingsleren als bekrachtiging), afzonderlijke trials methode, </a:t>
            </a:r>
            <a:r>
              <a:rPr lang="nl-BE" sz="2400" dirty="0" err="1" smtClean="0"/>
              <a:t>puzzle</a:t>
            </a:r>
            <a:r>
              <a:rPr lang="nl-BE" sz="2400" dirty="0" smtClean="0"/>
              <a:t> box, vrije </a:t>
            </a:r>
            <a:r>
              <a:rPr lang="nl-BE" sz="2400" dirty="0" err="1" smtClean="0"/>
              <a:t>operant</a:t>
            </a:r>
            <a:r>
              <a:rPr lang="nl-BE" sz="2400" dirty="0" smtClean="0"/>
              <a:t> methode, </a:t>
            </a:r>
            <a:r>
              <a:rPr lang="nl-BE" sz="2400" dirty="0" err="1" smtClean="0"/>
              <a:t>Skinnerbox</a:t>
            </a:r>
            <a:r>
              <a:rPr lang="nl-BE" sz="2400" dirty="0" smtClean="0"/>
              <a:t>, </a:t>
            </a:r>
            <a:r>
              <a:rPr lang="nl-BE" sz="2400" dirty="0" err="1" smtClean="0"/>
              <a:t>shuttlebox</a:t>
            </a:r>
            <a:endParaRPr lang="nl-BE" sz="2400" dirty="0" smtClean="0"/>
          </a:p>
        </p:txBody>
      </p:sp>
    </p:spTree>
    <p:extLst>
      <p:ext uri="{BB962C8B-B14F-4D97-AF65-F5344CB8AC3E}">
        <p14:creationId xmlns:p14="http://schemas.microsoft.com/office/powerpoint/2010/main" val="1958415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1"/>
          <p:cNvSpPr txBox="1">
            <a:spLocks noGrp="1"/>
          </p:cNvSpPr>
          <p:nvPr>
            <p:ph type="ctrTitle"/>
          </p:nvPr>
        </p:nvSpPr>
        <p:spPr>
          <a:xfrm>
            <a:off x="685800" y="1703250"/>
            <a:ext cx="7772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 New Roman"/>
              <a:buNone/>
            </a:pPr>
            <a: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INLEIDEND HOOFDSTUK:</a:t>
            </a:r>
            <a:b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0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4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WAT IS LEREN EN </a:t>
            </a:r>
            <a:br>
              <a:rPr lang="en" sz="4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 sz="4400" b="1" i="0" u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HOE KAN MEN LEREN BESTUDEREN?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b="1" u="sng" dirty="0" smtClean="0"/>
              <a:t>III.1. Functionele kennis</a:t>
            </a:r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 smtClean="0"/>
              <a:t>Kernbegrippen: intrinsieke relaties, verschil bekrachtiging vs. beloning, </a:t>
            </a:r>
            <a:r>
              <a:rPr lang="nl-BE" sz="2400" dirty="0" err="1" smtClean="0"/>
              <a:t>Thorndike</a:t>
            </a:r>
            <a:r>
              <a:rPr lang="nl-BE" sz="2400" dirty="0" smtClean="0"/>
              <a:t> (</a:t>
            </a:r>
            <a:r>
              <a:rPr lang="nl-BE" sz="2400" dirty="0" err="1" smtClean="0"/>
              <a:t>law</a:t>
            </a:r>
            <a:r>
              <a:rPr lang="nl-BE" sz="2400" dirty="0" smtClean="0"/>
              <a:t> of effect), </a:t>
            </a:r>
            <a:r>
              <a:rPr lang="nl-BE" sz="2400" dirty="0" err="1" smtClean="0"/>
              <a:t>Hull</a:t>
            </a:r>
            <a:r>
              <a:rPr lang="nl-BE" sz="2400" dirty="0" smtClean="0"/>
              <a:t> (drive), principe van </a:t>
            </a:r>
            <a:r>
              <a:rPr lang="nl-BE" sz="2400" dirty="0" err="1" smtClean="0"/>
              <a:t>Premack</a:t>
            </a:r>
            <a:r>
              <a:rPr lang="nl-BE" sz="2400" dirty="0" smtClean="0"/>
              <a:t> (natuurlijke frequentie), response deprivatie model (natuurlijke én situationele frequentie), Sr revaluatie, (on)rechtstreekse </a:t>
            </a:r>
            <a:r>
              <a:rPr lang="nl-BE" sz="2400" dirty="0" err="1" smtClean="0"/>
              <a:t>operante</a:t>
            </a:r>
            <a:r>
              <a:rPr lang="nl-BE" sz="2400" dirty="0" smtClean="0"/>
              <a:t> conditionering, biofeedback, </a:t>
            </a:r>
            <a:r>
              <a:rPr lang="nl-BE" sz="2400" dirty="0" err="1" smtClean="0"/>
              <a:t>shaping</a:t>
            </a:r>
            <a:r>
              <a:rPr lang="nl-BE" sz="2400" dirty="0" smtClean="0"/>
              <a:t>, DRO, DOE, Sr-vormende ingrepen, contingentie, contiguïteit, conditionele contingentie, continue vs. partiële bekrachtiging, 4 schema’s van bekrachtiging, keuzegedrag, matching </a:t>
            </a:r>
            <a:r>
              <a:rPr lang="nl-BE" sz="2400" dirty="0" err="1" smtClean="0"/>
              <a:t>law</a:t>
            </a:r>
            <a:r>
              <a:rPr lang="nl-BE" sz="2400" dirty="0" smtClean="0"/>
              <a:t>, secundaire / geconditioneerde / token bekrachtiging, </a:t>
            </a:r>
            <a:r>
              <a:rPr lang="nl-BE" sz="2400" dirty="0" err="1" smtClean="0"/>
              <a:t>learned</a:t>
            </a:r>
            <a:r>
              <a:rPr lang="nl-BE" sz="2400" dirty="0" smtClean="0"/>
              <a:t> </a:t>
            </a:r>
            <a:r>
              <a:rPr lang="nl-BE" sz="2400" dirty="0" err="1" smtClean="0"/>
              <a:t>helplessness</a:t>
            </a:r>
            <a:r>
              <a:rPr lang="nl-BE" sz="2400" dirty="0" smtClean="0"/>
              <a:t>, acquisitie, uitdoving, </a:t>
            </a:r>
            <a:r>
              <a:rPr lang="nl-BE" sz="2400" dirty="0" err="1" smtClean="0"/>
              <a:t>extinction</a:t>
            </a:r>
            <a:r>
              <a:rPr lang="nl-BE" sz="2400" dirty="0" smtClean="0"/>
              <a:t> </a:t>
            </a:r>
            <a:r>
              <a:rPr lang="nl-BE" sz="2400" dirty="0" err="1" smtClean="0"/>
              <a:t>burst</a:t>
            </a:r>
            <a:r>
              <a:rPr lang="nl-BE" sz="2400" dirty="0" smtClean="0"/>
              <a:t>, stimulus controle, NAAR, AARR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625209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b="1" u="sng" dirty="0" smtClean="0"/>
              <a:t>III.2. Mentale Proces Theorieën</a:t>
            </a:r>
          </a:p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 smtClean="0"/>
              <a:t>Kernbegrippen: associaties, proposities, S-R model (problematisch), twee factoren model van </a:t>
            </a:r>
            <a:r>
              <a:rPr lang="nl-BE" sz="2400" dirty="0" err="1" smtClean="0"/>
              <a:t>Mowrer</a:t>
            </a:r>
            <a:r>
              <a:rPr lang="nl-BE" sz="2400" dirty="0" smtClean="0"/>
              <a:t> (reductie van geconditioneerde angst als bron van bekrachtiging), </a:t>
            </a:r>
            <a:r>
              <a:rPr lang="nl-BE" sz="2400" dirty="0" err="1" smtClean="0"/>
              <a:t>habits</a:t>
            </a:r>
            <a:r>
              <a:rPr lang="nl-BE" sz="2400" dirty="0" smtClean="0"/>
              <a:t>, R-Sr model, rol van </a:t>
            </a:r>
            <a:r>
              <a:rPr lang="nl-BE" sz="2400" dirty="0" err="1" smtClean="0"/>
              <a:t>Sd</a:t>
            </a:r>
            <a:r>
              <a:rPr lang="nl-BE" sz="2400" dirty="0" smtClean="0"/>
              <a:t> in R-Sr modellen (context afhankelijke R-Sr associaties; </a:t>
            </a:r>
            <a:r>
              <a:rPr lang="nl-BE" sz="2400" dirty="0" err="1" smtClean="0"/>
              <a:t>Sd</a:t>
            </a:r>
            <a:r>
              <a:rPr lang="nl-BE" sz="2400" dirty="0" smtClean="0"/>
              <a:t>-Sr associaties; model van Dickinson), propositionele verklaring irrationeel gedrag 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5081584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143000" y="1221581"/>
            <a:ext cx="696645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nl" sz="3300" b="1" dirty="0"/>
              <a:t>Hoofdstuk </a:t>
            </a:r>
            <a:r>
              <a:rPr lang="nl" sz="3300" b="1" dirty="0" smtClean="0"/>
              <a:t>IV</a:t>
            </a:r>
            <a:r>
              <a:rPr lang="nl" sz="3300" b="1" dirty="0"/>
              <a:t/>
            </a:r>
            <a:br>
              <a:rPr lang="nl" sz="3300" b="1" dirty="0"/>
            </a:br>
            <a:r>
              <a:rPr lang="nl" sz="3300" dirty="0"/>
              <a:t/>
            </a:r>
            <a:br>
              <a:rPr lang="nl" sz="3300" dirty="0"/>
            </a:br>
            <a:r>
              <a:rPr lang="nl" sz="2800" dirty="0"/>
              <a:t>COMPLEXE VORMEN VAN LEREN:</a:t>
            </a:r>
            <a:br>
              <a:rPr lang="nl" sz="2800" dirty="0"/>
            </a:br>
            <a:r>
              <a:rPr lang="nl" sz="2800" dirty="0"/>
              <a:t>GEZAMENLIJKE EFFECTEN VAN MEERDERE REGELMATIGHEDEN</a:t>
            </a:r>
            <a:br>
              <a:rPr lang="nl" sz="2800" dirty="0"/>
            </a:br>
            <a:r>
              <a:rPr lang="nl" sz="2800" dirty="0" smtClean="0"/>
              <a:t/>
            </a:r>
            <a:br>
              <a:rPr lang="nl" sz="2800" dirty="0" smtClean="0"/>
            </a:br>
            <a:r>
              <a:rPr lang="nl" sz="2800" dirty="0" smtClean="0"/>
              <a:t>Wordt beschouwd als box maar zie info over complex leren in het inleidend hoofdstuk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661303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>
            <a:spLocks noGrp="1"/>
          </p:cNvSpPr>
          <p:nvPr>
            <p:ph type="ctrTitle"/>
          </p:nvPr>
        </p:nvSpPr>
        <p:spPr>
          <a:xfrm>
            <a:off x="1115840" y="506357"/>
            <a:ext cx="696645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Clr>
                <a:schemeClr val="dk2"/>
              </a:buClr>
              <a:buSzPts val="4400"/>
            </a:pPr>
            <a:r>
              <a:rPr lang="nl" sz="3300" b="1" dirty="0"/>
              <a:t>Hoofdstuk </a:t>
            </a:r>
            <a:r>
              <a:rPr lang="nl" sz="3300" b="1" dirty="0" smtClean="0"/>
              <a:t>V</a:t>
            </a:r>
            <a:r>
              <a:rPr lang="nl" sz="3300" b="1" dirty="0"/>
              <a:t/>
            </a:r>
            <a:br>
              <a:rPr lang="nl" sz="3300" b="1" dirty="0"/>
            </a:br>
            <a:r>
              <a:rPr lang="nl" sz="3300" dirty="0"/>
              <a:t/>
            </a:r>
            <a:br>
              <a:rPr lang="nl" sz="3300" dirty="0"/>
            </a:br>
            <a:r>
              <a:rPr lang="nl" sz="2800" dirty="0" smtClean="0"/>
              <a:t>TOEGEPASTE LEERPSYCHOLOGIE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2195787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289711" y="113735"/>
            <a:ext cx="8401615" cy="428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noAutofit/>
          </a:bodyPr>
          <a:lstStyle/>
          <a:p>
            <a:pPr marL="257175" indent="-257175">
              <a:spcBef>
                <a:spcPts val="420"/>
              </a:spcBef>
              <a:buSzPts val="2800"/>
              <a:buNone/>
            </a:pPr>
            <a:r>
              <a:rPr lang="nl-BE" sz="2400" dirty="0" smtClean="0"/>
              <a:t>Kernbegrippen: </a:t>
            </a:r>
            <a:r>
              <a:rPr lang="nl-BE" sz="2400" dirty="0" err="1" smtClean="0"/>
              <a:t>applied</a:t>
            </a:r>
            <a:r>
              <a:rPr lang="nl-BE" sz="2400" dirty="0" smtClean="0"/>
              <a:t> </a:t>
            </a:r>
            <a:r>
              <a:rPr lang="nl-BE" sz="2400" dirty="0" err="1" smtClean="0"/>
              <a:t>behavior</a:t>
            </a:r>
            <a:r>
              <a:rPr lang="nl-BE" sz="2400" dirty="0" smtClean="0"/>
              <a:t> analysis (ABA), functionele analyse (identificeer gedrag, basislijn meting, identificeer </a:t>
            </a:r>
            <a:r>
              <a:rPr lang="nl-BE" sz="2400" dirty="0" err="1" smtClean="0"/>
              <a:t>ABCs</a:t>
            </a:r>
            <a:r>
              <a:rPr lang="nl-BE" sz="2400" dirty="0" smtClean="0"/>
              <a:t>, WFT, verander contingenties, generalisatie [stimulus, respons</a:t>
            </a:r>
            <a:r>
              <a:rPr lang="nl-BE" sz="2400" dirty="0"/>
              <a:t>, tijd]), A-B-A-B design, </a:t>
            </a:r>
            <a:r>
              <a:rPr lang="nl-BE" sz="2400" dirty="0" err="1" smtClean="0"/>
              <a:t>EIBIs</a:t>
            </a:r>
            <a:r>
              <a:rPr lang="nl-BE" sz="2400" dirty="0" smtClean="0"/>
              <a:t>, </a:t>
            </a:r>
            <a:r>
              <a:rPr lang="nl-BE" sz="2400" dirty="0" err="1" smtClean="0"/>
              <a:t>natural</a:t>
            </a:r>
            <a:r>
              <a:rPr lang="nl-BE" sz="2400" dirty="0" smtClean="0"/>
              <a:t> environment training, </a:t>
            </a:r>
            <a:r>
              <a:rPr lang="nl-BE" sz="2400" dirty="0" err="1" smtClean="0"/>
              <a:t>contingency</a:t>
            </a:r>
            <a:r>
              <a:rPr lang="nl-BE" sz="2400" dirty="0" smtClean="0"/>
              <a:t> management, dwang (</a:t>
            </a:r>
            <a:r>
              <a:rPr lang="nl-BE" sz="2400" dirty="0" err="1" smtClean="0"/>
              <a:t>coercion</a:t>
            </a:r>
            <a:r>
              <a:rPr lang="nl-BE" sz="2400" dirty="0" smtClean="0"/>
              <a:t>), </a:t>
            </a:r>
            <a:r>
              <a:rPr lang="nl-BE" sz="2400" dirty="0" err="1" smtClean="0"/>
              <a:t>behavioral</a:t>
            </a:r>
            <a:r>
              <a:rPr lang="nl-BE" sz="2400" dirty="0" smtClean="0"/>
              <a:t> </a:t>
            </a:r>
            <a:r>
              <a:rPr lang="nl-BE" sz="2400" dirty="0" err="1" smtClean="0"/>
              <a:t>parent</a:t>
            </a:r>
            <a:r>
              <a:rPr lang="nl-BE" sz="2400" dirty="0" smtClean="0"/>
              <a:t> training</a:t>
            </a:r>
          </a:p>
        </p:txBody>
      </p:sp>
    </p:spTree>
    <p:extLst>
      <p:ext uri="{BB962C8B-B14F-4D97-AF65-F5344CB8AC3E}">
        <p14:creationId xmlns:p14="http://schemas.microsoft.com/office/powerpoint/2010/main" val="5628575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Info Examen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09410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76542"/>
            <a:ext cx="7772400" cy="857250"/>
          </a:xfrm>
        </p:spPr>
        <p:txBody>
          <a:bodyPr/>
          <a:lstStyle/>
          <a:p>
            <a:r>
              <a:rPr lang="nl-BE" dirty="0" smtClean="0"/>
              <a:t>Wat moet gekend zijn?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2000" dirty="0" smtClean="0"/>
              <a:t>Enkel wat in de cursustekst staat</a:t>
            </a:r>
          </a:p>
          <a:p>
            <a:r>
              <a:rPr lang="nl-BE" sz="2000" dirty="0" smtClean="0"/>
              <a:t>De ganse cursustekst (dus ook doordenkers en voetnoten) behalve boxen en Hoofdstuk 4 (maar wel info over complex leren in </a:t>
            </a:r>
            <a:r>
              <a:rPr lang="nl-BE" sz="2000" dirty="0" err="1" smtClean="0"/>
              <a:t>Hfst</a:t>
            </a:r>
            <a:r>
              <a:rPr lang="nl-BE" sz="2000" dirty="0" smtClean="0"/>
              <a:t>  0). </a:t>
            </a:r>
          </a:p>
          <a:p>
            <a:r>
              <a:rPr lang="nl-BE" sz="2000" dirty="0" smtClean="0"/>
              <a:t>Formules: niet reproductie telt maar begrip (zie vraag en antwoord file op </a:t>
            </a:r>
            <a:r>
              <a:rPr lang="nl-BE" sz="2000" dirty="0" err="1" smtClean="0"/>
              <a:t>Ufora</a:t>
            </a:r>
            <a:r>
              <a:rPr lang="nl-BE" sz="2000" dirty="0" smtClean="0"/>
              <a:t> onder “algemeen”)</a:t>
            </a:r>
          </a:p>
          <a:p>
            <a:r>
              <a:rPr lang="nl-BE" sz="2000" dirty="0" smtClean="0"/>
              <a:t>Namen: Enkel namen verbonden aan theorieën (vb., Rescorla-Wagner model, theorie van Solomon, …), effecten (vb., </a:t>
            </a:r>
            <a:r>
              <a:rPr lang="nl-BE" sz="2000" dirty="0" err="1" smtClean="0"/>
              <a:t>Garcia</a:t>
            </a:r>
            <a:r>
              <a:rPr lang="nl-BE" sz="2000" dirty="0" smtClean="0"/>
              <a:t> effect), en methodes (vb., Skinner-box) moeten gekend zijn.</a:t>
            </a:r>
          </a:p>
          <a:p>
            <a:r>
              <a:rPr lang="nl-BE" sz="2000" dirty="0" smtClean="0"/>
              <a:t>Kennis én inzicht zijn belangrijk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73991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Stellen van vragen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-457200">
              <a:buNone/>
            </a:pPr>
            <a:r>
              <a:rPr lang="fr-BE" altLang="en-US" dirty="0" smtClean="0"/>
              <a:t>Email je </a:t>
            </a:r>
            <a:r>
              <a:rPr lang="fr-BE" altLang="en-US" dirty="0" err="1" smtClean="0"/>
              <a:t>vragen</a:t>
            </a:r>
            <a:r>
              <a:rPr lang="fr-BE" altLang="en-US" dirty="0" smtClean="0"/>
              <a:t> </a:t>
            </a:r>
            <a:r>
              <a:rPr lang="fr-BE" altLang="en-US" dirty="0" err="1" smtClean="0"/>
              <a:t>naar</a:t>
            </a:r>
            <a:r>
              <a:rPr lang="fr-BE" altLang="en-US" dirty="0" smtClean="0"/>
              <a:t> </a:t>
            </a:r>
            <a:r>
              <a:rPr lang="fr-BE" altLang="en-US" dirty="0"/>
              <a:t>Jan.DeHouwer@UGent.be </a:t>
            </a:r>
            <a:r>
              <a:rPr lang="fr-BE" altLang="en-US" dirty="0" smtClean="0"/>
              <a:t>maar …:</a:t>
            </a:r>
            <a:endParaRPr lang="fr-BE" altLang="en-US" dirty="0"/>
          </a:p>
          <a:p>
            <a:pPr indent="-457200">
              <a:buNone/>
            </a:pPr>
            <a:r>
              <a:rPr lang="fr-BE" altLang="en-US" dirty="0"/>
              <a:t>1. </a:t>
            </a:r>
            <a:r>
              <a:rPr lang="fr-BE" altLang="en-US" dirty="0" err="1"/>
              <a:t>Controleer</a:t>
            </a:r>
            <a:r>
              <a:rPr lang="fr-BE" altLang="en-US" dirty="0"/>
              <a:t> </a:t>
            </a:r>
            <a:r>
              <a:rPr lang="fr-BE" altLang="en-US" dirty="0" err="1"/>
              <a:t>eerst</a:t>
            </a:r>
            <a:r>
              <a:rPr lang="fr-BE" altLang="en-US" dirty="0"/>
              <a:t> </a:t>
            </a:r>
            <a:r>
              <a:rPr lang="fr-BE" altLang="en-US" dirty="0" smtClean="0"/>
              <a:t>of je </a:t>
            </a:r>
            <a:r>
              <a:rPr lang="fr-BE" altLang="en-US" dirty="0" err="1"/>
              <a:t>vraag</a:t>
            </a:r>
            <a:r>
              <a:rPr lang="fr-BE" altLang="en-US" dirty="0"/>
              <a:t> </a:t>
            </a:r>
            <a:r>
              <a:rPr lang="fr-BE" altLang="en-US" dirty="0" err="1"/>
              <a:t>reeds</a:t>
            </a:r>
            <a:r>
              <a:rPr lang="fr-BE" altLang="en-US" dirty="0"/>
              <a:t> </a:t>
            </a:r>
            <a:r>
              <a:rPr lang="fr-BE" altLang="en-US" dirty="0" err="1"/>
              <a:t>beantwoord</a:t>
            </a:r>
            <a:r>
              <a:rPr lang="fr-BE" altLang="en-US" dirty="0"/>
              <a:t> </a:t>
            </a:r>
            <a:r>
              <a:rPr lang="fr-BE" altLang="en-US" dirty="0" err="1"/>
              <a:t>is</a:t>
            </a:r>
            <a:r>
              <a:rPr lang="fr-BE" altLang="en-US" dirty="0"/>
              <a:t> op </a:t>
            </a:r>
            <a:r>
              <a:rPr lang="fr-BE" altLang="en-US" dirty="0" err="1" smtClean="0"/>
              <a:t>Ufora</a:t>
            </a:r>
            <a:r>
              <a:rPr lang="fr-BE" altLang="en-US" dirty="0" smtClean="0"/>
              <a:t> (</a:t>
            </a:r>
            <a:r>
              <a:rPr lang="fr-BE" altLang="en-US" dirty="0" err="1" smtClean="0"/>
              <a:t>vraag</a:t>
            </a:r>
            <a:r>
              <a:rPr lang="fr-BE" altLang="en-US" dirty="0" smtClean="0"/>
              <a:t>-en-</a:t>
            </a:r>
            <a:r>
              <a:rPr lang="fr-BE" altLang="en-US" dirty="0" err="1" smtClean="0"/>
              <a:t>antwoord</a:t>
            </a:r>
            <a:r>
              <a:rPr lang="fr-BE" altLang="en-US" dirty="0" smtClean="0"/>
              <a:t> files)</a:t>
            </a:r>
            <a:endParaRPr lang="fr-BE" altLang="en-US" dirty="0"/>
          </a:p>
          <a:p>
            <a:pPr indent="-457200">
              <a:buNone/>
            </a:pPr>
            <a:r>
              <a:rPr lang="fr-BE" altLang="en-US" dirty="0"/>
              <a:t>2. </a:t>
            </a:r>
            <a:r>
              <a:rPr lang="fr-BE" altLang="en-US" dirty="0" err="1"/>
              <a:t>Maak</a:t>
            </a:r>
            <a:r>
              <a:rPr lang="fr-BE" altLang="en-US" dirty="0"/>
              <a:t> er </a:t>
            </a:r>
            <a:r>
              <a:rPr lang="fr-BE" altLang="en-US" dirty="0" err="1"/>
              <a:t>geen</a:t>
            </a:r>
            <a:r>
              <a:rPr lang="fr-BE" altLang="en-US" dirty="0"/>
              <a:t> </a:t>
            </a:r>
            <a:r>
              <a:rPr lang="fr-BE" altLang="en-US" dirty="0" err="1"/>
              <a:t>misbruik</a:t>
            </a:r>
            <a:r>
              <a:rPr lang="fr-BE" altLang="en-US" dirty="0"/>
              <a:t> van: </a:t>
            </a:r>
            <a:r>
              <a:rPr lang="fr-BE" altLang="en-US" dirty="0" err="1"/>
              <a:t>Probeer</a:t>
            </a:r>
            <a:r>
              <a:rPr lang="fr-BE" altLang="en-US" dirty="0"/>
              <a:t> </a:t>
            </a:r>
            <a:r>
              <a:rPr lang="fr-BE" altLang="en-US" dirty="0" err="1"/>
              <a:t>eerst</a:t>
            </a:r>
            <a:r>
              <a:rPr lang="fr-BE" altLang="en-US" dirty="0"/>
              <a:t> </a:t>
            </a:r>
            <a:r>
              <a:rPr lang="fr-BE" altLang="en-US" dirty="0" err="1"/>
              <a:t>zelf</a:t>
            </a:r>
            <a:r>
              <a:rPr lang="fr-BE" altLang="en-US" dirty="0"/>
              <a:t> </a:t>
            </a:r>
            <a:r>
              <a:rPr lang="fr-BE" altLang="en-US" dirty="0" err="1"/>
              <a:t>een</a:t>
            </a:r>
            <a:r>
              <a:rPr lang="fr-BE" altLang="en-US" dirty="0"/>
              <a:t> </a:t>
            </a:r>
            <a:r>
              <a:rPr lang="fr-BE" altLang="en-US" dirty="0" err="1"/>
              <a:t>antwoord</a:t>
            </a:r>
            <a:r>
              <a:rPr lang="fr-BE" altLang="en-US" dirty="0"/>
              <a:t> te </a:t>
            </a:r>
            <a:r>
              <a:rPr lang="fr-BE" altLang="en-US" dirty="0" err="1"/>
              <a:t>vinden</a:t>
            </a:r>
            <a:r>
              <a:rPr lang="fr-BE" altLang="en-US" dirty="0"/>
              <a:t>, </a:t>
            </a:r>
            <a:r>
              <a:rPr lang="fr-BE" altLang="en-US" dirty="0" err="1"/>
              <a:t>ook</a:t>
            </a:r>
            <a:r>
              <a:rPr lang="fr-BE" altLang="en-US" dirty="0"/>
              <a:t> </a:t>
            </a:r>
            <a:r>
              <a:rPr lang="fr-BE" altLang="en-US" dirty="0" err="1"/>
              <a:t>door</a:t>
            </a:r>
            <a:r>
              <a:rPr lang="fr-BE" altLang="en-US" dirty="0"/>
              <a:t> </a:t>
            </a:r>
            <a:r>
              <a:rPr lang="fr-BE" altLang="en-US" dirty="0" err="1"/>
              <a:t>overleg</a:t>
            </a:r>
            <a:r>
              <a:rPr lang="fr-BE" altLang="en-US" dirty="0"/>
              <a:t> met </a:t>
            </a:r>
            <a:r>
              <a:rPr lang="fr-BE" altLang="en-US" dirty="0" err="1"/>
              <a:t>andere</a:t>
            </a:r>
            <a:r>
              <a:rPr lang="fr-BE" altLang="en-US" dirty="0"/>
              <a:t> </a:t>
            </a:r>
            <a:r>
              <a:rPr lang="fr-BE" altLang="en-US" dirty="0" err="1" smtClean="0"/>
              <a:t>studenten</a:t>
            </a:r>
            <a:r>
              <a:rPr lang="fr-BE" altLang="en-US" dirty="0" smtClean="0"/>
              <a:t>.</a:t>
            </a:r>
            <a:endParaRPr lang="fr-BE" altLang="en-US" dirty="0"/>
          </a:p>
          <a:p>
            <a:pPr indent="-457200">
              <a:buNone/>
            </a:pPr>
            <a:r>
              <a:rPr lang="fr-BE" altLang="en-US" dirty="0"/>
              <a:t>3. </a:t>
            </a:r>
            <a:r>
              <a:rPr lang="fr-BE" altLang="en-US" dirty="0" err="1"/>
              <a:t>Enkel</a:t>
            </a:r>
            <a:r>
              <a:rPr lang="fr-BE" altLang="en-US" dirty="0"/>
              <a:t> </a:t>
            </a:r>
            <a:r>
              <a:rPr lang="fr-BE" altLang="en-US" dirty="0" err="1"/>
              <a:t>specifieke</a:t>
            </a:r>
            <a:r>
              <a:rPr lang="fr-BE" altLang="en-US" dirty="0"/>
              <a:t> </a:t>
            </a:r>
            <a:r>
              <a:rPr lang="fr-BE" altLang="en-US" dirty="0" err="1"/>
              <a:t>vragen</a:t>
            </a:r>
            <a:r>
              <a:rPr lang="fr-BE" altLang="en-US" dirty="0"/>
              <a:t> over </a:t>
            </a:r>
            <a:r>
              <a:rPr lang="fr-BE" altLang="en-US" dirty="0" err="1"/>
              <a:t>onduidelijkheden</a:t>
            </a:r>
            <a:r>
              <a:rPr lang="fr-BE" altLang="en-US" dirty="0"/>
              <a:t> in de cursus. Dus niet </a:t>
            </a:r>
            <a:r>
              <a:rPr lang="fr-BE" altLang="en-US" dirty="0" err="1"/>
              <a:t>vragen</a:t>
            </a:r>
            <a:r>
              <a:rPr lang="fr-BE" altLang="en-US" dirty="0"/>
              <a:t> </a:t>
            </a:r>
            <a:r>
              <a:rPr lang="fr-BE" altLang="en-US" dirty="0" err="1"/>
              <a:t>zoals</a:t>
            </a:r>
            <a:r>
              <a:rPr lang="fr-BE" altLang="en-US" dirty="0"/>
              <a:t>:</a:t>
            </a:r>
          </a:p>
          <a:p>
            <a:pPr indent="-457200">
              <a:buNone/>
            </a:pPr>
            <a:r>
              <a:rPr lang="fr-BE" altLang="en-US" dirty="0"/>
              <a:t>	« Kan je </a:t>
            </a:r>
            <a:r>
              <a:rPr lang="fr-BE" altLang="en-US" dirty="0" err="1"/>
              <a:t>nog</a:t>
            </a:r>
            <a:r>
              <a:rPr lang="fr-BE" altLang="en-US" dirty="0"/>
              <a:t> </a:t>
            </a:r>
            <a:r>
              <a:rPr lang="fr-BE" altLang="en-US" dirty="0" err="1"/>
              <a:t>eens</a:t>
            </a:r>
            <a:r>
              <a:rPr lang="fr-BE" altLang="en-US" dirty="0"/>
              <a:t> </a:t>
            </a:r>
            <a:r>
              <a:rPr lang="fr-BE" altLang="en-US" dirty="0" err="1"/>
              <a:t>uitleggen</a:t>
            </a:r>
            <a:r>
              <a:rPr lang="fr-BE" altLang="en-US" dirty="0"/>
              <a:t> … », « </a:t>
            </a:r>
            <a:r>
              <a:rPr lang="fr-BE" altLang="en-US" dirty="0" err="1"/>
              <a:t>ik</a:t>
            </a:r>
            <a:r>
              <a:rPr lang="fr-BE" altLang="en-US" dirty="0"/>
              <a:t> </a:t>
            </a:r>
            <a:r>
              <a:rPr lang="fr-BE" altLang="en-US" dirty="0" err="1"/>
              <a:t>snap</a:t>
            </a:r>
            <a:r>
              <a:rPr lang="fr-BE" altLang="en-US" dirty="0"/>
              <a:t> niet … » maar </a:t>
            </a:r>
            <a:r>
              <a:rPr lang="fr-BE" altLang="en-US" dirty="0" err="1"/>
              <a:t>wel</a:t>
            </a:r>
            <a:r>
              <a:rPr lang="fr-BE" altLang="en-US" dirty="0"/>
              <a:t> </a:t>
            </a:r>
            <a:r>
              <a:rPr lang="fr-BE" altLang="en-US" dirty="0" err="1"/>
              <a:t>duidelijk</a:t>
            </a:r>
            <a:r>
              <a:rPr lang="fr-BE" altLang="en-US" dirty="0"/>
              <a:t> </a:t>
            </a:r>
            <a:r>
              <a:rPr lang="fr-BE" altLang="en-US" dirty="0" err="1"/>
              <a:t>aangeven</a:t>
            </a:r>
            <a:r>
              <a:rPr lang="fr-BE" altLang="en-US" dirty="0"/>
              <a:t> </a:t>
            </a:r>
            <a:r>
              <a:rPr lang="fr-BE" altLang="en-US" dirty="0" err="1"/>
              <a:t>waar</a:t>
            </a:r>
            <a:r>
              <a:rPr lang="fr-BE" altLang="en-US" dirty="0"/>
              <a:t> </a:t>
            </a:r>
            <a:r>
              <a:rPr lang="fr-BE" altLang="en-US" dirty="0" err="1"/>
              <a:t>precies</a:t>
            </a:r>
            <a:r>
              <a:rPr lang="fr-BE" altLang="en-US" dirty="0"/>
              <a:t> de </a:t>
            </a:r>
            <a:r>
              <a:rPr lang="fr-BE" altLang="en-US" dirty="0" err="1"/>
              <a:t>verwarring</a:t>
            </a:r>
            <a:r>
              <a:rPr lang="fr-BE" altLang="en-US" dirty="0"/>
              <a:t> </a:t>
            </a:r>
            <a:r>
              <a:rPr lang="fr-BE" altLang="en-US" dirty="0" err="1"/>
              <a:t>uit</a:t>
            </a:r>
            <a:r>
              <a:rPr lang="fr-BE" altLang="en-US" dirty="0"/>
              <a:t> </a:t>
            </a:r>
            <a:r>
              <a:rPr lang="fr-BE" altLang="en-US" dirty="0" err="1"/>
              <a:t>voorkomt</a:t>
            </a:r>
            <a:r>
              <a:rPr lang="fr-BE" altLang="en-US" dirty="0"/>
              <a:t> </a:t>
            </a:r>
            <a:r>
              <a:rPr lang="fr-BE" altLang="en-US" dirty="0" err="1"/>
              <a:t>én</a:t>
            </a:r>
            <a:r>
              <a:rPr lang="fr-BE" altLang="en-US" dirty="0"/>
              <a:t> je </a:t>
            </a:r>
            <a:r>
              <a:rPr lang="fr-BE" altLang="en-US" dirty="0" err="1"/>
              <a:t>vraag</a:t>
            </a:r>
            <a:r>
              <a:rPr lang="fr-BE" altLang="en-US" dirty="0"/>
              <a:t> </a:t>
            </a:r>
            <a:r>
              <a:rPr lang="fr-BE" altLang="en-US" dirty="0" err="1"/>
              <a:t>duidelijk</a:t>
            </a:r>
            <a:r>
              <a:rPr lang="fr-BE" altLang="en-US" dirty="0"/>
              <a:t> </a:t>
            </a:r>
            <a:r>
              <a:rPr lang="fr-BE" altLang="en-US" dirty="0" err="1"/>
              <a:t>formuleren</a:t>
            </a:r>
            <a:endParaRPr lang="fr-BE" altLang="en-US" dirty="0"/>
          </a:p>
          <a:p>
            <a:pPr indent="-457200">
              <a:buNone/>
            </a:pPr>
            <a:endParaRPr lang="fr-BE" altLang="en-US" sz="1800" dirty="0"/>
          </a:p>
          <a:p>
            <a:pPr indent="-457200">
              <a:buNone/>
            </a:pPr>
            <a:endParaRPr lang="nl-NL" altLang="en-US" sz="1800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076080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Aard van het examen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BE" dirty="0" smtClean="0"/>
              <a:t>30 multiple </a:t>
            </a:r>
            <a:r>
              <a:rPr lang="nl-BE" dirty="0" err="1" smtClean="0"/>
              <a:t>choice</a:t>
            </a:r>
            <a:r>
              <a:rPr lang="nl-BE" dirty="0" smtClean="0"/>
              <a:t> vragen met vier antwoordalternatieven waarvan slechts één correct (zie 48 oefenvragen op </a:t>
            </a:r>
            <a:r>
              <a:rPr lang="nl-BE" dirty="0" err="1" smtClean="0"/>
              <a:t>Ufora</a:t>
            </a:r>
            <a:r>
              <a:rPr lang="nl-BE" dirty="0" smtClean="0"/>
              <a:t> voor voorbeelden)</a:t>
            </a:r>
          </a:p>
          <a:p>
            <a:r>
              <a:rPr lang="nl-BE" dirty="0" smtClean="0"/>
              <a:t>Géén ‘gewone’ giscorrectie, maar wél hogere cesuur =&gt; alles invullen!</a:t>
            </a:r>
          </a:p>
          <a:p>
            <a:r>
              <a:rPr lang="nl-BE" dirty="0" smtClean="0"/>
              <a:t>Hogere cesuur = correctie van punten om te corrigeren voor gokken</a:t>
            </a:r>
          </a:p>
          <a:p>
            <a:pPr marL="342900" lvl="1" indent="0">
              <a:buNone/>
            </a:pPr>
            <a:r>
              <a:rPr lang="nl-BE" sz="2100" dirty="0"/>
              <a:t>=&gt; Ruwe score (aantal juist op 30) wordt omgerekend naar gecorrigeerde score op 20 die rekening houdt met de hogere cesuur (zie volgende slide).</a:t>
            </a:r>
          </a:p>
          <a:p>
            <a:pPr marL="342900" lvl="1" indent="0">
              <a:buNone/>
            </a:pPr>
            <a:r>
              <a:rPr lang="nl-BE" sz="2100" dirty="0"/>
              <a:t>=&gt; 19 van de 30 vragen correct beantwoorden om een score van 10/20 (een credit) te behalen </a:t>
            </a:r>
          </a:p>
          <a:p>
            <a:r>
              <a:rPr lang="nl-BE" dirty="0" smtClean="0"/>
              <a:t>Meer info? </a:t>
            </a:r>
            <a:r>
              <a:rPr lang="nl-BE" dirty="0" smtClean="0">
                <a:hlinkClick r:id="rId2"/>
              </a:rPr>
              <a:t>http://www.ugent.be/student/nl/studeren/examens/geen-giscorrectie-meer-bij-meerkeuzevragen</a:t>
            </a:r>
            <a:r>
              <a:rPr lang="nl-BE" dirty="0" smtClean="0"/>
              <a:t>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4602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/>
          </p:nvPr>
        </p:nvGraphicFramePr>
        <p:xfrm>
          <a:off x="381000" y="177795"/>
          <a:ext cx="8517468" cy="4690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6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1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17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77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3206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Aantal Juiste Vragen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Gecorrigeerde Score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Afgeronde Finale Score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Aantal Juiste Vragen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Gecorrigeerde Score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Afgeronde Finale Score</a:t>
                      </a:r>
                      <a:endParaRPr lang="en-US" sz="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21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22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12,89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23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13,78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24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14,67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25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15,56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26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16,44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27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17,33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28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18,22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0,44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29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19,11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 dirty="0">
                          <a:effectLst/>
                        </a:rPr>
                        <a:t>1,33</a:t>
                      </a:r>
                      <a:endParaRPr lang="en-US" sz="600" b="0" i="0" u="none" strike="noStrike" dirty="0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2,22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3,11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12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13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4,89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14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5,78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6,67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16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7,56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17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8,44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18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9,33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19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10,22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32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11,11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333333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76" marR="5876" marT="5877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53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>
            <a:spLocks noGrp="1"/>
          </p:cNvSpPr>
          <p:nvPr>
            <p:ph type="body" idx="1"/>
          </p:nvPr>
        </p:nvSpPr>
        <p:spPr>
          <a:xfrm>
            <a:off x="658640" y="432301"/>
            <a:ext cx="77724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Doel boostersessie: </a:t>
            </a: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nl-BE" sz="2800"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dirty="0" smtClean="0"/>
              <a:t>1. O</a:t>
            </a:r>
            <a:r>
              <a:rPr lang="nl-BE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verzich</a:t>
            </a:r>
            <a:r>
              <a:rPr lang="nl-BE" sz="2800" dirty="0" smtClean="0"/>
              <a:t>t kernideeën en kernbegrippen </a:t>
            </a:r>
          </a:p>
          <a:p>
            <a:pPr lvl="0" indent="-4572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ymbol" panose="05050102010706020507" pitchFamily="18" charset="2"/>
              <a:buChar char="Þ"/>
            </a:pPr>
            <a:r>
              <a:rPr lang="nl-BE" sz="2800" dirty="0" smtClean="0"/>
              <a:t>als je de ideeën en begrippen in dit document kent en begrijpt, dan snap je de kern (toetssteen)</a:t>
            </a:r>
          </a:p>
          <a:p>
            <a:pPr lvl="0" indent="-4572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ymbol" panose="05050102010706020507" pitchFamily="18" charset="2"/>
              <a:buChar char="Þ"/>
            </a:pPr>
            <a:r>
              <a:rPr lang="nl-BE" sz="2800" dirty="0" smtClean="0"/>
              <a:t>maar er is natuurlijk meer qua inhoud (zie cursustekst) en begrijpen (vb. verbanden leggen)</a:t>
            </a: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nl-BE" sz="2800" b="0" i="0" u="none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nl-BE" sz="2800" dirty="0" smtClean="0"/>
              <a:t>2. Herhalen afspraken leerstof en examen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813879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212" y="267078"/>
            <a:ext cx="7772400" cy="857250"/>
          </a:xfrm>
        </p:spPr>
        <p:txBody>
          <a:bodyPr/>
          <a:lstStyle/>
          <a:p>
            <a:r>
              <a:rPr lang="nl-BE" dirty="0" smtClean="0"/>
              <a:t>Praktische zaken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0655" y="1288421"/>
            <a:ext cx="7772400" cy="3086100"/>
          </a:xfrm>
        </p:spPr>
        <p:txBody>
          <a:bodyPr/>
          <a:lstStyle/>
          <a:p>
            <a:pPr marL="342900">
              <a:defRPr/>
            </a:pPr>
            <a:r>
              <a:rPr lang="nl-BE" sz="2000" dirty="0" smtClean="0"/>
              <a:t>Dinsdag 16 </a:t>
            </a:r>
            <a:r>
              <a:rPr lang="nl-BE" sz="2000" dirty="0"/>
              <a:t>juni </a:t>
            </a:r>
            <a:r>
              <a:rPr lang="nl-BE" sz="2000" dirty="0" smtClean="0"/>
              <a:t>van 13u00-16u00</a:t>
            </a:r>
          </a:p>
          <a:p>
            <a:pPr marL="342900">
              <a:defRPr/>
            </a:pPr>
            <a:r>
              <a:rPr lang="nl-BE" sz="2000" dirty="0" err="1" smtClean="0"/>
              <a:t>Flanders</a:t>
            </a:r>
            <a:r>
              <a:rPr lang="nl-BE" sz="2000" dirty="0" smtClean="0"/>
              <a:t> Expo + Campus Coupure (voor studenten met faciliteiten) =&gt; kijk vooraf goed naar welke hal / welk lokaal je moet zijn!</a:t>
            </a:r>
            <a:endParaRPr lang="nl-BE" sz="2000" dirty="0"/>
          </a:p>
          <a:p>
            <a:pPr marL="342900">
              <a:defRPr/>
            </a:pPr>
            <a:r>
              <a:rPr lang="nl-BE" sz="2000" b="1" u="sng" dirty="0"/>
              <a:t>Studentenkaart meenemen</a:t>
            </a:r>
            <a:r>
              <a:rPr lang="nl-BE" sz="2000" b="1" u="sng" dirty="0" smtClean="0"/>
              <a:t>!!!!</a:t>
            </a:r>
          </a:p>
          <a:p>
            <a:pPr marL="342900">
              <a:defRPr/>
            </a:pPr>
            <a:r>
              <a:rPr lang="nl-BE" sz="2000" b="1" u="sng" dirty="0" smtClean="0"/>
              <a:t>Veiligheid: er worden maatregelen genomen, maar wees zelf ook verantwoordelijk (vb., afstand houden) – info volgt</a:t>
            </a:r>
          </a:p>
          <a:p>
            <a:pPr marL="342900">
              <a:defRPr/>
            </a:pPr>
            <a:r>
              <a:rPr lang="nl-BE" sz="2000" dirty="0" smtClean="0"/>
              <a:t>Inhaalexamen: 2 juli, 8u30, </a:t>
            </a:r>
            <a:r>
              <a:rPr lang="nl-BE" sz="2000" dirty="0" err="1" smtClean="0"/>
              <a:t>Dunantlaan</a:t>
            </a:r>
            <a:r>
              <a:rPr lang="nl-BE" sz="2000" dirty="0" smtClean="0"/>
              <a:t> 2 (inschrijven verplicht: zie </a:t>
            </a:r>
            <a:r>
              <a:rPr lang="nl-BE" sz="2000" dirty="0" err="1" smtClean="0"/>
              <a:t>Ufora</a:t>
            </a:r>
            <a:r>
              <a:rPr lang="nl-BE" sz="2000" dirty="0" smtClean="0"/>
              <a:t> voor meer info; bij ziekte is geldig doktersattest nodig)</a:t>
            </a:r>
            <a:endParaRPr lang="nl-BE" sz="2000" dirty="0"/>
          </a:p>
          <a:p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val="1073481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58850"/>
            <a:ext cx="7620000" cy="322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78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5"/>
          <p:cNvSpPr txBox="1">
            <a:spLocks noGrp="1"/>
          </p:cNvSpPr>
          <p:nvPr>
            <p:ph type="body" idx="1"/>
          </p:nvPr>
        </p:nvSpPr>
        <p:spPr>
          <a:xfrm>
            <a:off x="658640" y="432301"/>
            <a:ext cx="77724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Leren </a:t>
            </a:r>
            <a:r>
              <a:rPr lang="en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observeerbare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veranderingen in het gedrag van een bepaald organisme tijdens leven van het organisme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als het gevolg van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regelmatigheden in de omgeving”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1" u="sng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omgeving is oorzaak =&gt; is geen observatie maar hypothese over oorzaken van gedrag</a:t>
            </a:r>
            <a:endParaRPr dirty="0"/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"/>
          <p:cNvSpPr txBox="1">
            <a:spLocks noGrp="1"/>
          </p:cNvSpPr>
          <p:nvPr>
            <p:ph type="body" idx="1"/>
          </p:nvPr>
        </p:nvSpPr>
        <p:spPr>
          <a:xfrm>
            <a:off x="271562" y="78759"/>
            <a:ext cx="8207400" cy="42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Traditioneel 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types: </a:t>
            </a:r>
            <a:endParaRPr sz="2600" dirty="0"/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effecten van een regelmatigheid in voorkomen 1 prikkel (vb., herhaalde knal =&gt; reductie in reactie) </a:t>
            </a:r>
            <a:endParaRPr sz="2600" dirty="0"/>
          </a:p>
          <a:p>
            <a:pPr marL="45720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effecten van </a:t>
            </a:r>
            <a:r>
              <a:rPr lang="en" sz="2600" b="0" i="1" u="none" strike="noStrike" cap="none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niet-contingente prikkelaanbieding</a:t>
            </a:r>
            <a:endParaRPr sz="2600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effec</a:t>
            </a:r>
            <a:r>
              <a:rPr lang="en" sz="2600" dirty="0"/>
              <a:t>ten van een 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regelmatigheid in voorkomen 2 prikkels (vb., verband bel-voedsel =&gt; salivatie bel)</a:t>
            </a:r>
            <a:endParaRPr sz="2600" dirty="0"/>
          </a:p>
          <a:p>
            <a:pPr marL="0" marR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klassieke conditionering</a:t>
            </a:r>
            <a:endParaRPr sz="2600" dirty="0">
              <a:solidFill>
                <a:srgbClr val="FF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dirty="0"/>
              <a:t>- effecten van een </a:t>
            </a:r>
            <a:r>
              <a:rPr lang="en" sz="26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regelmatigheid in voorkomen gedrag en prikkels (vb., verband duwen-voedsel=&gt; vaker duwen)</a:t>
            </a:r>
            <a:endParaRPr sz="2600" dirty="0"/>
          </a:p>
          <a:p>
            <a:pPr marL="0" marR="0" lvl="0" indent="457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600" b="0" i="1" u="none" strike="noStrike" cap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operante conditionering</a:t>
            </a:r>
            <a:endParaRPr sz="2600" dirty="0">
              <a:solidFill>
                <a:srgbClr val="FF0000"/>
              </a:solidFill>
            </a:endParaRPr>
          </a:p>
          <a:p>
            <a: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1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8"/>
          <p:cNvSpPr txBox="1">
            <a:spLocks noGrp="1"/>
          </p:cNvSpPr>
          <p:nvPr>
            <p:ph type="body" idx="1"/>
          </p:nvPr>
        </p:nvSpPr>
        <p:spPr>
          <a:xfrm>
            <a:off x="68474" y="284075"/>
            <a:ext cx="8748600" cy="41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en" sz="2800" b="0" i="0" u="none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Complex leren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 gezamenlijk effect van meerdere regelmatigheden 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2 types complex leren op basis van onderscheid 	standaard- en meta-regelmatigheden</a:t>
            </a:r>
            <a:endParaRPr sz="2800" dirty="0"/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standaard regelmatigheid: enkel individuele stimuli en responsen als elementen (vb., </a:t>
            </a:r>
            <a:r>
              <a:rPr lang="en" sz="2800" dirty="0"/>
              <a:t>toon-schok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	</a:t>
            </a: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=&gt; meta-regelmatigheid: minstens één regelmatigheid als element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b="0" i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5"/>
          <p:cNvSpPr txBox="1">
            <a:spLocks noGrp="1"/>
          </p:cNvSpPr>
          <p:nvPr>
            <p:ph type="body" idx="1"/>
          </p:nvPr>
        </p:nvSpPr>
        <p:spPr>
          <a:xfrm>
            <a:off x="269340" y="167512"/>
            <a:ext cx="8775071" cy="4160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Onderscheid procedure vs </a:t>
            </a:r>
            <a:r>
              <a:rPr lang="en" sz="2400" b="0" i="0" u="none" dirty="0" smtClean="0">
                <a:solidFill>
                  <a:schemeClr val="dk1"/>
                </a:solidFill>
                <a:sym typeface="Times New Roman"/>
              </a:rPr>
              <a:t>effect vs mentaal proces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</a:t>
            </a:r>
            <a:r>
              <a:rPr lang="en" sz="2400" b="0" i="0" u="none" dirty="0">
                <a:solidFill>
                  <a:srgbClr val="FF0000"/>
                </a:solidFill>
                <a:sym typeface="Times New Roman"/>
              </a:rPr>
              <a:t>Procedure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 = dat wat een onderzoeker </a:t>
            </a:r>
            <a:r>
              <a:rPr lang="en" sz="2400" b="0" i="0" u="none" dirty="0" smtClean="0">
                <a:solidFill>
                  <a:schemeClr val="dk1"/>
                </a:solidFill>
                <a:sym typeface="Times New Roman"/>
              </a:rPr>
              <a:t>doet: prikkels 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aanbieden en gedrag observeren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	vb. Klassieke conditioneringsprocedure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400" b="0" i="0" u="none" dirty="0">
              <a:solidFill>
                <a:schemeClr val="dk1"/>
              </a:solidFill>
              <a:sym typeface="Times New Roman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</a:t>
            </a:r>
            <a:r>
              <a:rPr lang="en" sz="2400" b="0" i="0" u="none" dirty="0">
                <a:solidFill>
                  <a:srgbClr val="FF0000"/>
                </a:solidFill>
                <a:sym typeface="Times New Roman"/>
              </a:rPr>
              <a:t>Effect</a:t>
            </a: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 = impact van regelmatigheid op gedrag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	(niet rechtstreeks observeerbaar)</a:t>
            </a:r>
            <a:endParaRPr sz="2400" dirty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b="0" i="0" u="none" dirty="0">
                <a:solidFill>
                  <a:schemeClr val="dk1"/>
                </a:solidFill>
                <a:sym typeface="Times New Roman"/>
              </a:rPr>
              <a:t>		vb. Klassieke conditionering als </a:t>
            </a:r>
            <a:r>
              <a:rPr lang="en" sz="2400" b="0" i="0" u="none" dirty="0" smtClean="0">
                <a:solidFill>
                  <a:schemeClr val="dk1"/>
                </a:solidFill>
                <a:sym typeface="Times New Roman"/>
              </a:rPr>
              <a:t>effect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lang="en" sz="2400" dirty="0" smtClean="0"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dirty="0"/>
              <a:t>	</a:t>
            </a:r>
            <a:r>
              <a:rPr lang="en" sz="2400" dirty="0" smtClean="0">
                <a:solidFill>
                  <a:srgbClr val="FF0000"/>
                </a:solidFill>
              </a:rPr>
              <a:t>Mentaal proces </a:t>
            </a:r>
            <a:r>
              <a:rPr lang="en" sz="2400" dirty="0" smtClean="0"/>
              <a:t>= hypothetisch construct in verklaring van impact 	omgeving op gedrag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400" dirty="0" smtClean="0"/>
              <a:t>	</a:t>
            </a:r>
            <a:r>
              <a:rPr lang="en" sz="2400" dirty="0"/>
              <a:t>	</a:t>
            </a:r>
            <a:r>
              <a:rPr lang="en" sz="2400" dirty="0" smtClean="0"/>
              <a:t>vb. associatie, propositie</a:t>
            </a:r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47"/>
          <p:cNvSpPr txBox="1">
            <a:spLocks noGrp="1"/>
          </p:cNvSpPr>
          <p:nvPr>
            <p:ph type="body" idx="1"/>
          </p:nvPr>
        </p:nvSpPr>
        <p:spPr>
          <a:xfrm>
            <a:off x="314325" y="173665"/>
            <a:ext cx="8515200" cy="41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1" u="sng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Functionele benadering leerpsy</a:t>
            </a:r>
            <a:r>
              <a:rPr lang="en" sz="2800" u="sng" dirty="0" smtClean="0"/>
              <a:t>: gedrag verklaren door leren te beschrijven</a:t>
            </a:r>
            <a:endParaRPr u="sng"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lang="en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Leren </a:t>
            </a:r>
            <a:r>
              <a:rPr lang="en" sz="2800" b="0" i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(impact van Er op B) is afhankelijk van / wordt gemodereerd door kenmerken van de </a:t>
            </a:r>
            <a:r>
              <a:rPr lang="en" sz="2800" b="0" i="0" u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omgeving</a:t>
            </a:r>
          </a:p>
          <a:p>
            <a:pPr marL="342900" lvl="0">
              <a:spcBef>
                <a:spcPts val="0"/>
              </a:spcBef>
              <a:buSzPts val="2800"/>
              <a:buNone/>
            </a:pPr>
            <a:endParaRPr lang="nl-BE" sz="2800" i="1" u="sng" dirty="0" smtClean="0"/>
          </a:p>
          <a:p>
            <a:pPr marL="342900" lvl="0">
              <a:spcBef>
                <a:spcPts val="0"/>
              </a:spcBef>
              <a:buSzPts val="2800"/>
              <a:buNone/>
            </a:pPr>
            <a:r>
              <a:rPr lang="nl-BE" sz="2800" i="1" u="sng" dirty="0" smtClean="0"/>
              <a:t>Cognitieve benadering </a:t>
            </a:r>
            <a:r>
              <a:rPr lang="nl-BE" sz="2800" i="1" u="sng" dirty="0" err="1" smtClean="0"/>
              <a:t>leerpsy</a:t>
            </a:r>
            <a:r>
              <a:rPr lang="nl-BE" sz="2800" i="1" u="sng" dirty="0" smtClean="0"/>
              <a:t>:</a:t>
            </a:r>
            <a:r>
              <a:rPr lang="nl-BE" sz="2800" u="sng" dirty="0" smtClean="0"/>
              <a:t> leren verklaren door mentale processen te beschrijven</a:t>
            </a:r>
            <a:endParaRPr lang="nl-BE" sz="2800" dirty="0"/>
          </a:p>
          <a:p>
            <a:pPr lvl="0" indent="0">
              <a:spcBef>
                <a:spcPts val="560"/>
              </a:spcBef>
              <a:buSzPts val="2800"/>
              <a:buNone/>
            </a:pPr>
            <a:r>
              <a:rPr lang="nl-BE" sz="2800" dirty="0"/>
              <a:t>Hoe kunnen regelmatigheden in omgeving een invloed hebben op gedrag? Via welk mentaal mechanisme? </a:t>
            </a:r>
          </a:p>
          <a:p>
            <a:pPr marL="342900" lvl="0">
              <a:spcBef>
                <a:spcPts val="560"/>
              </a:spcBef>
              <a:buSzPts val="2800"/>
              <a:buNone/>
            </a:pPr>
            <a:endParaRPr lang="nl-BE" sz="2800" dirty="0"/>
          </a:p>
          <a:p>
            <a:pPr marL="342900" lvl="0">
              <a:spcBef>
                <a:spcPts val="560"/>
              </a:spcBef>
              <a:buSzPts val="2800"/>
              <a:buNone/>
            </a:pPr>
            <a:endParaRPr lang="nl-BE" sz="2800" dirty="0"/>
          </a:p>
          <a:p>
            <a:pPr marL="342900" lvl="0">
              <a:spcBef>
                <a:spcPts val="560"/>
              </a:spcBef>
              <a:buSzPts val="2800"/>
              <a:buNone/>
            </a:pPr>
            <a:r>
              <a:rPr lang="nl-BE" sz="2800" dirty="0"/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1" name="Google Shape;331;p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446095"/>
            <a:ext cx="9017000" cy="4266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1579</Words>
  <Application>Microsoft Office PowerPoint</Application>
  <PresentationFormat>Diavoorstelling (16:9)</PresentationFormat>
  <Paragraphs>260</Paragraphs>
  <Slides>31</Slides>
  <Notes>24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31</vt:i4>
      </vt:variant>
    </vt:vector>
  </HeadingPairs>
  <TitlesOfParts>
    <vt:vector size="36" baseType="lpstr">
      <vt:lpstr>Arial</vt:lpstr>
      <vt:lpstr>Symbol</vt:lpstr>
      <vt:lpstr>Times New Roman</vt:lpstr>
      <vt:lpstr>Simple Light</vt:lpstr>
      <vt:lpstr>Standaardontwerp</vt:lpstr>
      <vt:lpstr>BOOSTERSESSIE LEERPSYCHOLOGIE</vt:lpstr>
      <vt:lpstr>INLEIDEND HOOFDSTUK:   WAT IS LEREN EN  HOE KAN MEN LEREN BESTUDEREN?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Opbouw van cursus </vt:lpstr>
      <vt:lpstr>Hoofdstuk I EFFECTEN VAN REGELMATIGHEDEN IN HET VOORKOMEN VAN ÉÉN PRIKKEL</vt:lpstr>
      <vt:lpstr>PowerPoint-presentatie</vt:lpstr>
      <vt:lpstr>PowerPoint-presentatie</vt:lpstr>
      <vt:lpstr>HOOFDSTUK II. KLASSIEKE CONDITIONERING</vt:lpstr>
      <vt:lpstr>PowerPoint-presentatie</vt:lpstr>
      <vt:lpstr>PowerPoint-presentatie</vt:lpstr>
      <vt:lpstr>HOOFDSTUK III: OPERANTE CONDITIONERING:</vt:lpstr>
      <vt:lpstr>PowerPoint-presentatie</vt:lpstr>
      <vt:lpstr>PowerPoint-presentatie</vt:lpstr>
      <vt:lpstr>PowerPoint-presentatie</vt:lpstr>
      <vt:lpstr>Hoofdstuk IV  COMPLEXE VORMEN VAN LEREN: GEZAMENLIJKE EFFECTEN VAN MEERDERE REGELMATIGHEDEN  Wordt beschouwd als box maar zie info over complex leren in het inleidend hoofdstuk</vt:lpstr>
      <vt:lpstr>Hoofdstuk V  TOEGEPASTE LEERPSYCHOLOGIE</vt:lpstr>
      <vt:lpstr>PowerPoint-presentatie</vt:lpstr>
      <vt:lpstr>Info Examen</vt:lpstr>
      <vt:lpstr>Wat moet gekend zijn?</vt:lpstr>
      <vt:lpstr>Stellen van vragen</vt:lpstr>
      <vt:lpstr>Aard van het examen</vt:lpstr>
      <vt:lpstr>PowerPoint-presentatie</vt:lpstr>
      <vt:lpstr>Praktische zaken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LEERPSYCHOLOGIE</dc:title>
  <dc:creator>Jan De Houwer</dc:creator>
  <cp:lastModifiedBy>Jan De Houwer</cp:lastModifiedBy>
  <cp:revision>26</cp:revision>
  <dcterms:modified xsi:type="dcterms:W3CDTF">2020-05-28T16:13:31Z</dcterms:modified>
</cp:coreProperties>
</file>