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30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3450" y="767575"/>
            <a:ext cx="4733100" cy="3837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9925" y="4861425"/>
            <a:ext cx="5679425" cy="46055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4: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f0ead80bd_0_0:notes"/>
          <p:cNvSpPr txBox="1">
            <a:spLocks noGrp="1"/>
          </p:cNvSpPr>
          <p:nvPr>
            <p:ph type="body" idx="1"/>
          </p:nvPr>
        </p:nvSpPr>
        <p:spPr>
          <a:xfrm>
            <a:off x="709925" y="4861425"/>
            <a:ext cx="56793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6f0ead80bd_0_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6: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0: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2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1: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2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f0ead80bd_0_38:notes"/>
          <p:cNvSpPr txBox="1">
            <a:spLocks noGrp="1"/>
          </p:cNvSpPr>
          <p:nvPr>
            <p:ph type="body" idx="1"/>
          </p:nvPr>
        </p:nvSpPr>
        <p:spPr>
          <a:xfrm>
            <a:off x="709925" y="4861425"/>
            <a:ext cx="56793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This is a Pear Deck Multiple Choice Slide. Your current options are: A: klassieke conditionering, B: habituatie, C: niet-contingente prikkelaanbieding, D: geen van bovenstaande, </a:t>
            </a:r>
            <a:endParaRPr/>
          </a:p>
          <a:p>
            <a:pPr marL="0" lvl="0" indent="0" algn="l" rtl="0">
              <a:spcBef>
                <a:spcPts val="0"/>
              </a:spcBef>
              <a:spcAft>
                <a:spcPts val="0"/>
              </a:spcAft>
              <a:buNone/>
            </a:pPr>
            <a:r>
              <a:rPr lang="en-US"/>
              <a:t>🍐  To edit the type of question or choices, go back to the "Ask Students a Question" in the Pear Deck sidebar.</a:t>
            </a:r>
            <a:endParaRPr/>
          </a:p>
          <a:p>
            <a:pPr marL="0" lvl="0" indent="0" algn="l" rtl="0">
              <a:spcBef>
                <a:spcPts val="0"/>
              </a:spcBef>
              <a:spcAft>
                <a:spcPts val="0"/>
              </a:spcAft>
              <a:buNone/>
            </a:pPr>
            <a:endParaRPr/>
          </a:p>
        </p:txBody>
      </p:sp>
      <p:sp>
        <p:nvSpPr>
          <p:cNvPr id="231" name="Google Shape;231;g6f0ead80bd_0_3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2: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3: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2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4: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2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5: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2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6: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2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7: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8: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2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9: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0: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3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1: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3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3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3: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4: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3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5: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f0ead80bd_2_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6f0ead80bd_2_0:notes"/>
          <p:cNvSpPr txBox="1">
            <a:spLocks noGrp="1"/>
          </p:cNvSpPr>
          <p:nvPr>
            <p:ph type="body" idx="1"/>
          </p:nvPr>
        </p:nvSpPr>
        <p:spPr>
          <a:xfrm>
            <a:off x="709930" y="4861435"/>
            <a:ext cx="5679300" cy="4605600"/>
          </a:xfrm>
          <a:prstGeom prst="rect">
            <a:avLst/>
          </a:prstGeom>
          <a:noFill/>
          <a:ln>
            <a:noFill/>
          </a:ln>
        </p:spPr>
        <p:txBody>
          <a:bodyPr spcFirstLastPara="1" wrap="square" lIns="97200" tIns="97200" rIns="97200" bIns="97200" anchor="t" anchorCtr="0">
            <a:noAutofit/>
          </a:bodyPr>
          <a:lstStyle/>
          <a:p>
            <a:pPr marL="0" lvl="0" indent="0" algn="l" rtl="0">
              <a:lnSpc>
                <a:spcPct val="100000"/>
              </a:lnSpc>
              <a:spcBef>
                <a:spcPts val="0"/>
              </a:spcBef>
              <a:spcAft>
                <a:spcPts val="0"/>
              </a:spcAft>
              <a:buSzPts val="1200"/>
              <a:buNone/>
            </a:pPr>
            <a:r>
              <a:rPr lang="en-US"/>
              <a:t>🍐 This is a Pear Deck Text Slide </a:t>
            </a:r>
            <a:endParaRPr/>
          </a:p>
          <a:p>
            <a:pPr marL="0" lvl="0" indent="0" algn="l" rtl="0">
              <a:lnSpc>
                <a:spcPct val="100000"/>
              </a:lnSpc>
              <a:spcBef>
                <a:spcPts val="0"/>
              </a:spcBef>
              <a:spcAft>
                <a:spcPts val="0"/>
              </a:spcAft>
              <a:buSzPts val="1200"/>
              <a:buNone/>
            </a:pPr>
            <a:r>
              <a:rPr lang="en-US"/>
              <a:t>🍐 To edit the type of question, go back to the "Ask Students a Question" in the Pear Deck sidebar.</a:t>
            </a:r>
            <a:endParaRPr/>
          </a:p>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This is a Pear Deck Multiple Choice Slide. Your current options are: A: functionele verklaring, B: Freudiaanse verklaring, C: cognitieve verklaring, D: neurologische verklaring, </a:t>
            </a:r>
            <a:endParaRPr/>
          </a:p>
          <a:p>
            <a:pPr marL="0" lvl="0" indent="0" algn="l" rtl="0">
              <a:spcBef>
                <a:spcPts val="0"/>
              </a:spcBef>
              <a:spcAft>
                <a:spcPts val="0"/>
              </a:spcAft>
              <a:buNone/>
            </a:pPr>
            <a:r>
              <a:rPr lang="en-US"/>
              <a:t>🍐  To edit the type of question or choices, go back to the "Ask Students a Question" in the Pear Deck sidebar.</a:t>
            </a:r>
            <a:endParaRPr/>
          </a:p>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This is a Pear Deck Multiple Choice Slide. Your current options are: A: Product A is in het geheugen sterker geassocieerd met positieve concepten dan Product B, B: Product A voldoet beter aan de behoeftes van mensen dan Product B, C: Product A is vaker te zien op TV dan Product B, D: Geen van bovenstaande alternatieven is correct, </a:t>
            </a:r>
            <a:endParaRPr/>
          </a:p>
          <a:p>
            <a:pPr marL="0" lvl="0" indent="0" algn="l" rtl="0">
              <a:spcBef>
                <a:spcPts val="0"/>
              </a:spcBef>
              <a:spcAft>
                <a:spcPts val="0"/>
              </a:spcAft>
              <a:buNone/>
            </a:pPr>
            <a:r>
              <a:rPr lang="en-US"/>
              <a:t>🍐  To edit the type of question or choices, go back to the "Ask Students a Question" in the Pear Deck sidebar.</a:t>
            </a:r>
            <a:endParaRPr/>
          </a:p>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70" name="Google Shape;70;p11"/>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71" name="Google Shape;71;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77" name="Google Shape;77;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a:endParaRPr/>
          </a:p>
        </p:txBody>
      </p:sp>
      <p:sp>
        <p:nvSpPr>
          <p:cNvPr id="20" name="Google Shape;20;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4"/>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5"/>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8" name="Google Shape;38;p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39" name="Google Shape;39;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45" name="Google Shape;45;p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6" name="Google Shape;46;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1" name="Google Shape;61;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2" name="Google Shape;62;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3" name="Google Shape;63;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4" name="Google Shape;64;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 name="Google Shape;7;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9pPr>
          </a:lstStyle>
          <a:p>
            <a:endParaRPr/>
          </a:p>
        </p:txBody>
      </p:sp>
      <p:sp>
        <p:nvSpPr>
          <p:cNvPr id="9" name="Google Shape;9;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sng"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mtsYXNzaWVrZSBjb25kaXRpb25lcmluZyIsImhhYml0dWF0aWUiLCJuaWV0LWNvbnRpbmdlbnRlIHByaWtrZWxhYW5iaWVkaW5nIiwiZ2VlbiB2YW4gYm92ZW5zdGFhbmRlIl19pearId=magic-pear-shape-identifier"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dontchangethislink.peardeckmagic.zone?eyJ0eXBlIjoiZ29vZ2xlLXNsaWRlcy1hZGRvbi1yZXNwb25zZS1mb290ZXIiLCJsYXN0RWRpdGVkQnkiOiIxMTY2MzI2ODcxNjE5NDEwNTQ2MDMiLCJwcmVzZW50YXRpb25JZCI6IjFoai1ybVFYR2lQRlg4NFRDdGl3cU9vVXB6djZZMlBLaTI3TlBYZ2E2U3FFIiwiY29udGVudElkIjoiY3VzdG9tLXJlc3BvbnNlLW11bHRpcGxlQ2hvaWNlIiwic2xpZGVJZCI6Imc2ZjBlYWQ4MGJkXzBfMzgiLCJjb250ZW50SW5zdGFuY2VJZCI6IjFoai1ybVFYR2lQRlg4NFRDdGl3cU9vVXB6djZZMlBLaTI3TlBYZ2E2U3FFLzZmZGIwNGViLTE3NWEtNDQwYS1iNGJmLWEwMGRiMTc1ZTQyMCJ9pearId=magic-pear-metadata-identifier"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dontchangethislink.peardeckmagic.zone?eyJ0eXBlIjoiZ29vZ2xlLXNsaWRlcy1hZGRvbi1yZXNwb25zZS1mb290ZXIiLCJsYXN0RWRpdGVkQnkiOiIxMTY2MzI2ODcxNjE5NDEwNTQ2MDMiLCJwcmVzZW50YXRpb25JZCI6IjE3bWdjeVAzY21ySU5STl9oVXhDSDJHUDJ0MGtuRkdqY3JyakZ3aV9Pb1lJIiwiY29udGVudElkIjoiY3VzdG9tLXJlc3BvbnNlLWZyZWVSZXNwb25zZS10ZXh0Iiwic2xpZGVJZCI6Imc3ZDg4ODMzMzlkXzFfMjQiLCJjb250ZW50SW5zdGFuY2VJZCI6IjE3bWdjeVAzY21ySU5STl9oVXhDSDJHUDJ0MGtuRkdqY3JyakZ3aV9Pb1lJLzgyYWY3YmYyLTc4NTItNDM4Mi04NTc5LWE0MTcxOTNlYzlkNyJ9pearId=magic-pear-metadata-identifier"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mZ1bmN0aW9uZWxlIHZlcmtsYXJpbmciLCJGcmV1ZGlhYW5zZSB2ZXJrbGFyaW5nIiwiY29nbml0aWV2ZSB2ZXJrbGFyaW5nIiwibmV1cm9sb2dpc2NoZSB2ZXJrbGFyaW5nIl19pearId=magic-pear-shape-identifier"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dontchangethislink.peardeckmagic.zone?eyJ0eXBlIjoiZ29vZ2xlLXNsaWRlcy1hZGRvbi1yZXNwb25zZS1mb290ZXIiLCJsYXN0RWRpdGVkQnkiOiIxMTY2MzI2ODcxNjE5NDEwNTQ2MDMiLCJwcmVzZW50YXRpb25JZCI6IjFoai1ybVFYR2lQRlg4NFRDdGl3cU9vVXB6djZZMlBLaTI3TlBYZ2E2U3FFIiwiY29udGVudElkIjoiY3VzdG9tLXJlc3BvbnNlLW11bHRpcGxlQ2hvaWNlIiwic2xpZGVJZCI6InA1IiwiY29udGVudEluc3RhbmNlSWQiOiIxaGotcm1RWEdpUEZYODRUQ3Rpd3FPb1VwenY2WTJQS2kyN05QWGdhNlNxRS9mZDY4NDc0Ni0xMTVlLTRkMTQtODNiNC1lODQ3NmMxOTMzNGIifQ==pearId=magic-pear-metadata-identifier"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lByb2R1Y3QgQSBpcyBpbiBoZXQgZ2VoZXVnZW4gc3RlcmtlciBnZWFzc29jaWVlcmQgbWV0IHBvc2l0aWV2ZSBjb25jZXB0ZW4gZGFuIFByb2R1Y3QgQiIsIlByb2R1Y3QgQSB2b2xkb2V0IGJldGVyIGFhbiBkZSBiZWhvZWZ0ZXMgdmFuIG1lbnNlbiBkYW4gUHJvZHVjdCBCIiwiUHJvZHVjdCBBIGlzIHZha2VyIHRlIHppZW4gb3AgVFYgZGFuIFByb2R1Y3QgQiIsIkdlZW4gdmFuIGJvdmVuc3RhYW5kZSBhbHRlcm5hdGlldmVuIGlzIGNvcnJlY3QiXX0=pearId=magic-pear-shape-identifier"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dontchangethislink.peardeckmagic.zone?eyJ0eXBlIjoiZ29vZ2xlLXNsaWRlcy1hZGRvbi1yZXNwb25zZS1mb290ZXIiLCJsYXN0RWRpdGVkQnkiOiIxMTY2MzI2ODcxNjE5NDEwNTQ2MDMiLCJwcmVzZW50YXRpb25JZCI6IjFoai1ybVFYR2lQRlg4NFRDdGl3cU9vVXB6djZZMlBLaTI3TlBYZ2E2U3FFIiwiY29udGVudElkIjoiY3VzdG9tLXJlc3BvbnNlLW11bHRpcGxlQ2hvaWNlIiwic2xpZGVJZCI6InA2IiwiY29udGVudEluc3RhbmNlSWQiOiIxaGotcm1RWEdpUEZYODRUQ3Rpd3FPb1VwenY2WTJQS2kyN05QWGdhNlNxRS8xZjYwMTFkNC1iNGNkLTQ2ZmQtYjJiNC1hMDU2MDhiYWVkMDUifQ==pearId=magic-pear-metadata-identifier"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685800" y="476250"/>
            <a:ext cx="7772400" cy="56197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Kern van vorige les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1. Leren = effect van regelmatigheid in omgeving op gedrag</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is hypothetische verklaring van gedrag</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is een effect, geen mentaal proces</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2. Drie vormen van leren die verwijzen naar drie soorten regelmatigheden </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3. Twee complementaire vragen over leren:</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Welke aspecten van omgeving modereren leren?</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Welke mentale processen mediëren leren?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cxnSp>
        <p:nvCxnSpPr>
          <p:cNvPr id="152" name="Google Shape;152;p22"/>
          <p:cNvCxnSpPr/>
          <p:nvPr/>
        </p:nvCxnSpPr>
        <p:spPr>
          <a:xfrm rot="10800000">
            <a:off x="1547812" y="549275"/>
            <a:ext cx="0" cy="4822825"/>
          </a:xfrm>
          <a:prstGeom prst="straightConnector1">
            <a:avLst/>
          </a:prstGeom>
          <a:noFill/>
          <a:ln w="9525" cap="flat" cmpd="sng">
            <a:solidFill>
              <a:schemeClr val="dk1"/>
            </a:solidFill>
            <a:prstDash val="solid"/>
            <a:miter lim="800000"/>
            <a:headEnd type="none" w="med" len="med"/>
            <a:tailEnd type="triangle" w="med" len="med"/>
          </a:ln>
        </p:spPr>
      </p:cxnSp>
      <p:cxnSp>
        <p:nvCxnSpPr>
          <p:cNvPr id="153" name="Google Shape;153;p22"/>
          <p:cNvCxnSpPr/>
          <p:nvPr/>
        </p:nvCxnSpPr>
        <p:spPr>
          <a:xfrm>
            <a:off x="1547812" y="5373687"/>
            <a:ext cx="5113337" cy="1587"/>
          </a:xfrm>
          <a:prstGeom prst="straightConnector1">
            <a:avLst/>
          </a:prstGeom>
          <a:noFill/>
          <a:ln w="9525" cap="flat" cmpd="sng">
            <a:solidFill>
              <a:schemeClr val="dk1"/>
            </a:solidFill>
            <a:prstDash val="solid"/>
            <a:miter lim="800000"/>
            <a:headEnd type="none" w="med" len="med"/>
            <a:tailEnd type="triangle" w="med" len="med"/>
          </a:ln>
        </p:spPr>
      </p:cxnSp>
      <p:cxnSp>
        <p:nvCxnSpPr>
          <p:cNvPr id="154" name="Google Shape;154;p22"/>
          <p:cNvCxnSpPr/>
          <p:nvPr/>
        </p:nvCxnSpPr>
        <p:spPr>
          <a:xfrm>
            <a:off x="1547812" y="2420937"/>
            <a:ext cx="1655762" cy="2952750"/>
          </a:xfrm>
          <a:prstGeom prst="straightConnector1">
            <a:avLst/>
          </a:prstGeom>
          <a:noFill/>
          <a:ln w="38100" cap="flat" cmpd="sng">
            <a:solidFill>
              <a:schemeClr val="dk1"/>
            </a:solidFill>
            <a:prstDash val="solid"/>
            <a:miter lim="800000"/>
            <a:headEnd type="none" w="med" len="med"/>
            <a:tailEnd type="none" w="med" len="med"/>
          </a:ln>
        </p:spPr>
      </p:cxnSp>
      <p:cxnSp>
        <p:nvCxnSpPr>
          <p:cNvPr id="155" name="Google Shape;155;p22"/>
          <p:cNvCxnSpPr/>
          <p:nvPr/>
        </p:nvCxnSpPr>
        <p:spPr>
          <a:xfrm rot="10800000" flipH="1">
            <a:off x="1547812" y="765175"/>
            <a:ext cx="5256212" cy="1223962"/>
          </a:xfrm>
          <a:prstGeom prst="straightConnector1">
            <a:avLst/>
          </a:prstGeom>
          <a:noFill/>
          <a:ln w="38100" cap="flat" cmpd="sng">
            <a:solidFill>
              <a:srgbClr val="FF0000"/>
            </a:solidFill>
            <a:prstDash val="solid"/>
            <a:miter lim="800000"/>
            <a:headEnd type="none" w="med" len="med"/>
            <a:tailEnd type="none" w="med" len="med"/>
          </a:ln>
        </p:spPr>
      </p:cxnSp>
      <p:sp>
        <p:nvSpPr>
          <p:cNvPr id="156" name="Google Shape;156;p22"/>
          <p:cNvSpPr txBox="1"/>
          <p:nvPr/>
        </p:nvSpPr>
        <p:spPr>
          <a:xfrm>
            <a:off x="830262" y="620712"/>
            <a:ext cx="538162" cy="396875"/>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OR</a:t>
            </a:r>
            <a:endParaRPr/>
          </a:p>
        </p:txBody>
      </p:sp>
      <p:sp>
        <p:nvSpPr>
          <p:cNvPr id="157" name="Google Shape;157;p22"/>
          <p:cNvSpPr txBox="1"/>
          <p:nvPr/>
        </p:nvSpPr>
        <p:spPr>
          <a:xfrm>
            <a:off x="5219700" y="5516562"/>
            <a:ext cx="1727200" cy="396875"/>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 aanbiedingen</a:t>
            </a:r>
            <a:endParaRPr/>
          </a:p>
        </p:txBody>
      </p:sp>
      <p:sp>
        <p:nvSpPr>
          <p:cNvPr id="158" name="Google Shape;158;p22"/>
          <p:cNvSpPr txBox="1"/>
          <p:nvPr/>
        </p:nvSpPr>
        <p:spPr>
          <a:xfrm>
            <a:off x="5364144" y="3141650"/>
            <a:ext cx="2710200" cy="3969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Neutrale prikkel</a:t>
            </a:r>
            <a:endParaRPr/>
          </a:p>
        </p:txBody>
      </p:sp>
      <p:sp>
        <p:nvSpPr>
          <p:cNvPr id="159" name="Google Shape;159;p22"/>
          <p:cNvSpPr txBox="1"/>
          <p:nvPr/>
        </p:nvSpPr>
        <p:spPr>
          <a:xfrm>
            <a:off x="5117868" y="3554388"/>
            <a:ext cx="3524700" cy="3969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Zeer intense prikkel</a:t>
            </a:r>
            <a:endParaRPr/>
          </a:p>
        </p:txBody>
      </p:sp>
      <p:cxnSp>
        <p:nvCxnSpPr>
          <p:cNvPr id="160" name="Google Shape;160;p22"/>
          <p:cNvCxnSpPr/>
          <p:nvPr/>
        </p:nvCxnSpPr>
        <p:spPr>
          <a:xfrm>
            <a:off x="4787900" y="3429000"/>
            <a:ext cx="504825" cy="0"/>
          </a:xfrm>
          <a:prstGeom prst="straightConnector1">
            <a:avLst/>
          </a:prstGeom>
          <a:noFill/>
          <a:ln w="38100" cap="flat" cmpd="sng">
            <a:solidFill>
              <a:schemeClr val="dk1"/>
            </a:solidFill>
            <a:prstDash val="solid"/>
            <a:miter lim="800000"/>
            <a:headEnd type="none" w="med" len="med"/>
            <a:tailEnd type="none" w="med" len="med"/>
          </a:ln>
        </p:spPr>
      </p:cxnSp>
      <p:cxnSp>
        <p:nvCxnSpPr>
          <p:cNvPr id="161" name="Google Shape;161;p22"/>
          <p:cNvCxnSpPr/>
          <p:nvPr/>
        </p:nvCxnSpPr>
        <p:spPr>
          <a:xfrm>
            <a:off x="4787900" y="3789362"/>
            <a:ext cx="504825" cy="0"/>
          </a:xfrm>
          <a:prstGeom prst="straightConnector1">
            <a:avLst/>
          </a:prstGeom>
          <a:noFill/>
          <a:ln w="38100" cap="flat" cmpd="sng">
            <a:solidFill>
              <a:srgbClr val="FF0000"/>
            </a:solidFill>
            <a:prstDash val="solid"/>
            <a:miter lim="800000"/>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body" idx="1"/>
          </p:nvPr>
        </p:nvSpPr>
        <p:spPr>
          <a:xfrm>
            <a:off x="342912" y="366937"/>
            <a:ext cx="8458200" cy="5904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I.1.2. Aard van het gedrag</a:t>
            </a:r>
            <a:endParaRPr/>
          </a:p>
          <a:p>
            <a:pPr marL="342900" lvl="0" indent="-342900" algn="l" rtl="0">
              <a:lnSpc>
                <a:spcPct val="90000"/>
              </a:lnSpc>
              <a:spcBef>
                <a:spcPts val="560"/>
              </a:spcBef>
              <a:spcAft>
                <a:spcPts val="0"/>
              </a:spcAft>
              <a:buClr>
                <a:schemeClr val="dk1"/>
              </a:buClr>
              <a:buSzPts val="2800"/>
              <a:buFont typeface="Times New Roman"/>
              <a:buNone/>
            </a:pPr>
            <a:endParaRPr sz="2800"/>
          </a:p>
          <a:p>
            <a:pPr marL="342900" lvl="0" indent="-342900" algn="l" rtl="0">
              <a:lnSpc>
                <a:spcPct val="90000"/>
              </a:lnSpc>
              <a:spcBef>
                <a:spcPts val="560"/>
              </a:spcBef>
              <a:spcAft>
                <a:spcPts val="0"/>
              </a:spcAft>
              <a:buClr>
                <a:schemeClr val="dk1"/>
              </a:buClr>
              <a:buSzPts val="2800"/>
              <a:buFont typeface="Times New Roman"/>
              <a:buNone/>
            </a:pPr>
            <a:r>
              <a:rPr lang="en-US" sz="2800"/>
              <a:t>1)</a:t>
            </a:r>
            <a:r>
              <a:rPr lang="en-US" sz="2800" b="0" i="0" u="none">
                <a:solidFill>
                  <a:schemeClr val="dk1"/>
                </a:solidFill>
                <a:latin typeface="Times New Roman"/>
                <a:ea typeface="Times New Roman"/>
                <a:cs typeface="Times New Roman"/>
                <a:sym typeface="Times New Roman"/>
              </a:rPr>
              <a:t> algemeen: </a:t>
            </a:r>
            <a:r>
              <a:rPr lang="en-US" sz="2800"/>
              <a:t>veranderingen in</a:t>
            </a:r>
            <a:r>
              <a:rPr lang="en-US" sz="2800" b="0" i="0" u="none">
                <a:solidFill>
                  <a:schemeClr val="dk1"/>
                </a:solidFill>
                <a:latin typeface="Times New Roman"/>
                <a:ea typeface="Times New Roman"/>
                <a:cs typeface="Times New Roman"/>
                <a:sym typeface="Times New Roman"/>
              </a:rPr>
              <a:t> intensiteit reactie, liking, reactie spin, vertragen van klassieke conditionering, …</a:t>
            </a:r>
            <a:endParaRPr/>
          </a:p>
          <a:p>
            <a:pPr marL="342900" lvl="0" indent="-342900" algn="l" rtl="0">
              <a:lnSpc>
                <a:spcPct val="90000"/>
              </a:lnSpc>
              <a:spcBef>
                <a:spcPts val="560"/>
              </a:spcBef>
              <a:spcAft>
                <a:spcPts val="0"/>
              </a:spcAft>
              <a:buClr>
                <a:schemeClr val="dk1"/>
              </a:buClr>
              <a:buSzPts val="2800"/>
              <a:buFont typeface="Times New Roman"/>
              <a:buNone/>
            </a:pPr>
            <a:endParaRPr sz="2800"/>
          </a:p>
          <a:p>
            <a:pPr marL="342900" lvl="0" indent="-342900" algn="l" rtl="0">
              <a:lnSpc>
                <a:spcPct val="90000"/>
              </a:lnSpc>
              <a:spcBef>
                <a:spcPts val="560"/>
              </a:spcBef>
              <a:spcAft>
                <a:spcPts val="0"/>
              </a:spcAft>
              <a:buClr>
                <a:schemeClr val="dk1"/>
              </a:buClr>
              <a:buSzPts val="2800"/>
              <a:buFont typeface="Times New Roman"/>
              <a:buNone/>
            </a:pPr>
            <a:r>
              <a:rPr lang="en-US" sz="2800"/>
              <a:t>2)</a:t>
            </a:r>
            <a:r>
              <a:rPr lang="en-US" sz="2800" b="0" i="0" u="none">
                <a:solidFill>
                  <a:schemeClr val="dk1"/>
                </a:solidFill>
                <a:latin typeface="Times New Roman"/>
                <a:ea typeface="Times New Roman"/>
                <a:cs typeface="Times New Roman"/>
                <a:sym typeface="Times New Roman"/>
              </a:rPr>
              <a:t> in labo meestal verandering Oriëntatie Respons (OR)</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verschillende componenten: stijging 	huidgeleiding, daling harstlagfrequentie, EEG	</a:t>
            </a:r>
            <a:endParaRPr/>
          </a:p>
          <a:p>
            <a:pPr marL="342900" lvl="0" indent="-342900" algn="l" rtl="0">
              <a:lnSpc>
                <a:spcPct val="90000"/>
              </a:lnSpc>
              <a:spcBef>
                <a:spcPts val="560"/>
              </a:spcBef>
              <a:spcAft>
                <a:spcPts val="0"/>
              </a:spcAft>
              <a:buClr>
                <a:schemeClr val="dk1"/>
              </a:buClr>
              <a:buSzPts val="2800"/>
              <a:buFont typeface="Times New Roman"/>
              <a:buNone/>
            </a:pPr>
            <a:endParaRPr sz="2800"/>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snelheid habituatie verschilt van component tot 	component (vb., hartslag sneller dan huidgeleiding)</a:t>
            </a:r>
            <a:endParaRPr/>
          </a:p>
          <a:p>
            <a:pPr marL="342900" lvl="0" indent="-342900" algn="l" rtl="0">
              <a:lnSpc>
                <a:spcPct val="90000"/>
              </a:lnSpc>
              <a:spcBef>
                <a:spcPts val="560"/>
              </a:spcBef>
              <a:spcAft>
                <a:spcPts val="0"/>
              </a:spcAft>
              <a:buClr>
                <a:schemeClr val="dk1"/>
              </a:buClr>
              <a:buSzPts val="2800"/>
              <a:buFont typeface="Times New Roman"/>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body" idx="1"/>
          </p:nvPr>
        </p:nvSpPr>
        <p:spPr>
          <a:xfrm>
            <a:off x="179387" y="404812"/>
            <a:ext cx="8458200" cy="5904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560"/>
              </a:spcBef>
              <a:spcAft>
                <a:spcPts val="0"/>
              </a:spcAft>
              <a:buClr>
                <a:schemeClr val="dk1"/>
              </a:buClr>
              <a:buSzPts val="2800"/>
              <a:buFont typeface="Times New Roman"/>
              <a:buNone/>
            </a:pP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binnen OR interacties aard stimuli en aard gedrag:</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°Geen verschil habituatie hartslag tussen</a:t>
            </a:r>
            <a:endParaRPr sz="2800" b="0" i="0" u="none">
              <a:solidFill>
                <a:schemeClr val="dk1"/>
              </a:solidFill>
              <a:latin typeface="Times New Roman"/>
              <a:ea typeface="Times New Roman"/>
              <a:cs typeface="Times New Roman"/>
              <a:sym typeface="Times New Roman"/>
            </a:endParaRPr>
          </a:p>
          <a:p>
            <a:pPr marL="8001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nieuwe neutrale en affectieve beelden	</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°Wel verschil habituatie huidgeleiding</a:t>
            </a:r>
            <a:endParaRPr sz="2800" b="0" i="0" u="none">
              <a:solidFill>
                <a:schemeClr val="dk1"/>
              </a:solidFill>
              <a:latin typeface="Times New Roman"/>
              <a:ea typeface="Times New Roman"/>
              <a:cs typeface="Times New Roman"/>
              <a:sym typeface="Times New Roman"/>
            </a:endParaRPr>
          </a:p>
          <a:p>
            <a:pPr marL="8001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tussen nieuwe neutrale en affectieve beelden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cxnSp>
        <p:nvCxnSpPr>
          <p:cNvPr id="176" name="Google Shape;176;p25"/>
          <p:cNvCxnSpPr/>
          <p:nvPr/>
        </p:nvCxnSpPr>
        <p:spPr>
          <a:xfrm>
            <a:off x="5292725" y="4437062"/>
            <a:ext cx="3167062" cy="0"/>
          </a:xfrm>
          <a:prstGeom prst="straightConnector1">
            <a:avLst/>
          </a:prstGeom>
          <a:noFill/>
          <a:ln w="9525" cap="flat" cmpd="sng">
            <a:solidFill>
              <a:schemeClr val="dk1"/>
            </a:solidFill>
            <a:prstDash val="solid"/>
            <a:miter lim="800000"/>
            <a:headEnd type="none" w="med" len="med"/>
            <a:tailEnd type="triangle" w="med" len="med"/>
          </a:ln>
        </p:spPr>
      </p:cxnSp>
      <p:cxnSp>
        <p:nvCxnSpPr>
          <p:cNvPr id="177" name="Google Shape;177;p25"/>
          <p:cNvCxnSpPr/>
          <p:nvPr/>
        </p:nvCxnSpPr>
        <p:spPr>
          <a:xfrm>
            <a:off x="5292725" y="3500437"/>
            <a:ext cx="792162" cy="936625"/>
          </a:xfrm>
          <a:prstGeom prst="straightConnector1">
            <a:avLst/>
          </a:prstGeom>
          <a:noFill/>
          <a:ln w="38100" cap="flat" cmpd="sng">
            <a:solidFill>
              <a:schemeClr val="dk1"/>
            </a:solidFill>
            <a:prstDash val="solid"/>
            <a:miter lim="800000"/>
            <a:headEnd type="none" w="med" len="med"/>
            <a:tailEnd type="none" w="med" len="med"/>
          </a:ln>
        </p:spPr>
      </p:cxnSp>
      <p:cxnSp>
        <p:nvCxnSpPr>
          <p:cNvPr id="178" name="Google Shape;178;p25"/>
          <p:cNvCxnSpPr/>
          <p:nvPr/>
        </p:nvCxnSpPr>
        <p:spPr>
          <a:xfrm rot="10800000">
            <a:off x="5292725" y="1916112"/>
            <a:ext cx="0" cy="2520950"/>
          </a:xfrm>
          <a:prstGeom prst="straightConnector1">
            <a:avLst/>
          </a:prstGeom>
          <a:noFill/>
          <a:ln w="9525" cap="flat" cmpd="sng">
            <a:solidFill>
              <a:schemeClr val="dk1"/>
            </a:solidFill>
            <a:prstDash val="solid"/>
            <a:miter lim="800000"/>
            <a:headEnd type="none" w="med" len="med"/>
            <a:tailEnd type="triangle" w="med" len="med"/>
          </a:ln>
        </p:spPr>
      </p:cxnSp>
      <p:cxnSp>
        <p:nvCxnSpPr>
          <p:cNvPr id="179" name="Google Shape;179;p25"/>
          <p:cNvCxnSpPr/>
          <p:nvPr/>
        </p:nvCxnSpPr>
        <p:spPr>
          <a:xfrm>
            <a:off x="5292725" y="3068637"/>
            <a:ext cx="2952750" cy="576262"/>
          </a:xfrm>
          <a:prstGeom prst="straightConnector1">
            <a:avLst/>
          </a:prstGeom>
          <a:noFill/>
          <a:ln w="38100" cap="flat" cmpd="sng">
            <a:solidFill>
              <a:srgbClr val="FF9900"/>
            </a:solidFill>
            <a:prstDash val="solid"/>
            <a:miter lim="800000"/>
            <a:headEnd type="none" w="med" len="med"/>
            <a:tailEnd type="none" w="med" len="med"/>
          </a:ln>
        </p:spPr>
      </p:cxnSp>
      <p:cxnSp>
        <p:nvCxnSpPr>
          <p:cNvPr id="180" name="Google Shape;180;p25"/>
          <p:cNvCxnSpPr/>
          <p:nvPr/>
        </p:nvCxnSpPr>
        <p:spPr>
          <a:xfrm>
            <a:off x="900112" y="4437062"/>
            <a:ext cx="3167062" cy="0"/>
          </a:xfrm>
          <a:prstGeom prst="straightConnector1">
            <a:avLst/>
          </a:prstGeom>
          <a:noFill/>
          <a:ln w="9525" cap="flat" cmpd="sng">
            <a:solidFill>
              <a:schemeClr val="dk1"/>
            </a:solidFill>
            <a:prstDash val="solid"/>
            <a:miter lim="800000"/>
            <a:headEnd type="none" w="med" len="med"/>
            <a:tailEnd type="triangle" w="med" len="med"/>
          </a:ln>
        </p:spPr>
      </p:cxnSp>
      <p:cxnSp>
        <p:nvCxnSpPr>
          <p:cNvPr id="181" name="Google Shape;181;p25"/>
          <p:cNvCxnSpPr/>
          <p:nvPr/>
        </p:nvCxnSpPr>
        <p:spPr>
          <a:xfrm rot="10800000">
            <a:off x="900112" y="1989137"/>
            <a:ext cx="0" cy="2447925"/>
          </a:xfrm>
          <a:prstGeom prst="straightConnector1">
            <a:avLst/>
          </a:prstGeom>
          <a:noFill/>
          <a:ln w="9525" cap="flat" cmpd="sng">
            <a:solidFill>
              <a:schemeClr val="dk1"/>
            </a:solidFill>
            <a:prstDash val="solid"/>
            <a:miter lim="800000"/>
            <a:headEnd type="none" w="med" len="med"/>
            <a:tailEnd type="triangle" w="med" len="med"/>
          </a:ln>
        </p:spPr>
      </p:cxnSp>
      <p:sp>
        <p:nvSpPr>
          <p:cNvPr id="182" name="Google Shape;182;p25"/>
          <p:cNvSpPr/>
          <p:nvPr/>
        </p:nvSpPr>
        <p:spPr>
          <a:xfrm>
            <a:off x="5292725" y="4292600"/>
            <a:ext cx="2952750" cy="1295400"/>
          </a:xfrm>
          <a:custGeom>
            <a:avLst/>
            <a:gdLst/>
            <a:ahLst/>
            <a:cxnLst/>
            <a:rect l="l" t="t" r="r" b="b"/>
            <a:pathLst>
              <a:path w="1860" h="816" extrusionOk="0">
                <a:moveTo>
                  <a:pt x="0" y="0"/>
                </a:moveTo>
                <a:cubicBezTo>
                  <a:pt x="3" y="90"/>
                  <a:pt x="7" y="181"/>
                  <a:pt x="317" y="317"/>
                </a:cubicBezTo>
                <a:cubicBezTo>
                  <a:pt x="627" y="453"/>
                  <a:pt x="1603" y="733"/>
                  <a:pt x="1860" y="816"/>
                </a:cubicBez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sp>
        <p:nvSpPr>
          <p:cNvPr id="183" name="Google Shape;183;p25"/>
          <p:cNvSpPr/>
          <p:nvPr/>
        </p:nvSpPr>
        <p:spPr>
          <a:xfrm>
            <a:off x="4932362" y="4221162"/>
            <a:ext cx="647700" cy="576262"/>
          </a:xfrm>
          <a:custGeom>
            <a:avLst/>
            <a:gdLst/>
            <a:ahLst/>
            <a:cxnLst/>
            <a:rect l="l" t="t" r="r" b="b"/>
            <a:pathLst>
              <a:path w="408" h="363" extrusionOk="0">
                <a:moveTo>
                  <a:pt x="0" y="0"/>
                </a:moveTo>
                <a:cubicBezTo>
                  <a:pt x="170" y="151"/>
                  <a:pt x="340" y="303"/>
                  <a:pt x="408" y="363"/>
                </a:cubicBez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sp>
        <p:nvSpPr>
          <p:cNvPr id="184" name="Google Shape;184;p25"/>
          <p:cNvSpPr/>
          <p:nvPr/>
        </p:nvSpPr>
        <p:spPr>
          <a:xfrm>
            <a:off x="4932362" y="4292600"/>
            <a:ext cx="3479800" cy="1260475"/>
          </a:xfrm>
          <a:custGeom>
            <a:avLst/>
            <a:gdLst/>
            <a:ahLst/>
            <a:cxnLst/>
            <a:rect l="l" t="t" r="r" b="b"/>
            <a:pathLst>
              <a:path w="2192" h="794" extrusionOk="0">
                <a:moveTo>
                  <a:pt x="0" y="0"/>
                </a:moveTo>
                <a:cubicBezTo>
                  <a:pt x="45" y="121"/>
                  <a:pt x="91" y="242"/>
                  <a:pt x="408" y="363"/>
                </a:cubicBezTo>
                <a:cubicBezTo>
                  <a:pt x="725" y="484"/>
                  <a:pt x="1618" y="658"/>
                  <a:pt x="1905" y="726"/>
                </a:cubicBezTo>
                <a:cubicBezTo>
                  <a:pt x="2192" y="794"/>
                  <a:pt x="2094" y="764"/>
                  <a:pt x="2132" y="771"/>
                </a:cubicBez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sp>
        <p:nvSpPr>
          <p:cNvPr id="185" name="Google Shape;185;p25"/>
          <p:cNvSpPr txBox="1"/>
          <p:nvPr/>
        </p:nvSpPr>
        <p:spPr>
          <a:xfrm>
            <a:off x="7451725" y="2205025"/>
            <a:ext cx="1252500" cy="3969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neutraal</a:t>
            </a:r>
            <a:endParaRPr/>
          </a:p>
        </p:txBody>
      </p:sp>
      <p:sp>
        <p:nvSpPr>
          <p:cNvPr id="186" name="Google Shape;186;p25"/>
          <p:cNvSpPr txBox="1"/>
          <p:nvPr/>
        </p:nvSpPr>
        <p:spPr>
          <a:xfrm>
            <a:off x="2411398" y="3357550"/>
            <a:ext cx="1410000" cy="3969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significant</a:t>
            </a:r>
            <a:endParaRPr/>
          </a:p>
        </p:txBody>
      </p:sp>
      <p:cxnSp>
        <p:nvCxnSpPr>
          <p:cNvPr id="187" name="Google Shape;187;p25"/>
          <p:cNvCxnSpPr/>
          <p:nvPr/>
        </p:nvCxnSpPr>
        <p:spPr>
          <a:xfrm>
            <a:off x="941387" y="2709850"/>
            <a:ext cx="1525200" cy="1715700"/>
          </a:xfrm>
          <a:prstGeom prst="straightConnector1">
            <a:avLst/>
          </a:prstGeom>
          <a:noFill/>
          <a:ln w="38100" cap="flat" cmpd="sng">
            <a:solidFill>
              <a:srgbClr val="FF9900"/>
            </a:solidFill>
            <a:prstDash val="solid"/>
            <a:miter lim="800000"/>
            <a:headEnd type="none" w="med" len="med"/>
            <a:tailEnd type="none" w="med" len="med"/>
          </a:ln>
        </p:spPr>
      </p:cxnSp>
      <p:sp>
        <p:nvSpPr>
          <p:cNvPr id="188" name="Google Shape;188;p25"/>
          <p:cNvSpPr txBox="1"/>
          <p:nvPr/>
        </p:nvSpPr>
        <p:spPr>
          <a:xfrm>
            <a:off x="1187450" y="4724400"/>
            <a:ext cx="1808162" cy="33655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aantal aanbiedingen</a:t>
            </a:r>
            <a:endParaRPr/>
          </a:p>
        </p:txBody>
      </p:sp>
      <p:sp>
        <p:nvSpPr>
          <p:cNvPr id="189" name="Google Shape;189;p25"/>
          <p:cNvSpPr txBox="1"/>
          <p:nvPr/>
        </p:nvSpPr>
        <p:spPr>
          <a:xfrm>
            <a:off x="6156325" y="4797425"/>
            <a:ext cx="1808162" cy="33655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aantal aanbiedingen</a:t>
            </a:r>
            <a:endParaRPr/>
          </a:p>
        </p:txBody>
      </p:sp>
      <p:sp>
        <p:nvSpPr>
          <p:cNvPr id="190" name="Google Shape;190;p25"/>
          <p:cNvSpPr txBox="1"/>
          <p:nvPr/>
        </p:nvSpPr>
        <p:spPr>
          <a:xfrm>
            <a:off x="-69850" y="2060575"/>
            <a:ext cx="1011237" cy="633412"/>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Intensiteit</a:t>
            </a:r>
            <a:endParaRPr/>
          </a:p>
          <a:p>
            <a:pPr marL="609600" marR="0" lvl="0" indent="-609600" algn="ctr" rtl="0">
              <a:lnSpc>
                <a:spcPct val="100000"/>
              </a:lnSpc>
              <a:spcBef>
                <a:spcPts val="32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respons</a:t>
            </a:r>
            <a:endParaRPr/>
          </a:p>
        </p:txBody>
      </p:sp>
      <p:cxnSp>
        <p:nvCxnSpPr>
          <p:cNvPr id="191" name="Google Shape;191;p25"/>
          <p:cNvCxnSpPr/>
          <p:nvPr/>
        </p:nvCxnSpPr>
        <p:spPr>
          <a:xfrm>
            <a:off x="900112" y="3141662"/>
            <a:ext cx="1079500" cy="1296987"/>
          </a:xfrm>
          <a:prstGeom prst="straightConnector1">
            <a:avLst/>
          </a:prstGeom>
          <a:noFill/>
          <a:ln w="38100" cap="flat" cmpd="sng">
            <a:solidFill>
              <a:schemeClr val="dk1"/>
            </a:solidFill>
            <a:prstDash val="solid"/>
            <a:miter lim="800000"/>
            <a:headEnd type="none" w="med" len="med"/>
            <a:tailEnd type="none" w="med" len="med"/>
          </a:ln>
        </p:spPr>
      </p:cxnSp>
      <p:cxnSp>
        <p:nvCxnSpPr>
          <p:cNvPr id="192" name="Google Shape;192;p25"/>
          <p:cNvCxnSpPr/>
          <p:nvPr/>
        </p:nvCxnSpPr>
        <p:spPr>
          <a:xfrm>
            <a:off x="1979612" y="3068637"/>
            <a:ext cx="431800" cy="0"/>
          </a:xfrm>
          <a:prstGeom prst="straightConnector1">
            <a:avLst/>
          </a:prstGeom>
          <a:noFill/>
          <a:ln w="38100" cap="flat" cmpd="sng">
            <a:solidFill>
              <a:schemeClr val="dk1"/>
            </a:solidFill>
            <a:prstDash val="solid"/>
            <a:miter lim="800000"/>
            <a:headEnd type="none" w="med" len="med"/>
            <a:tailEnd type="none" w="med" len="med"/>
          </a:ln>
        </p:spPr>
      </p:cxnSp>
      <p:cxnSp>
        <p:nvCxnSpPr>
          <p:cNvPr id="193" name="Google Shape;193;p25"/>
          <p:cNvCxnSpPr/>
          <p:nvPr/>
        </p:nvCxnSpPr>
        <p:spPr>
          <a:xfrm>
            <a:off x="1979612" y="3573462"/>
            <a:ext cx="431800" cy="0"/>
          </a:xfrm>
          <a:prstGeom prst="straightConnector1">
            <a:avLst/>
          </a:prstGeom>
          <a:noFill/>
          <a:ln w="38100" cap="flat" cmpd="sng">
            <a:solidFill>
              <a:srgbClr val="FF9900"/>
            </a:solidFill>
            <a:prstDash val="solid"/>
            <a:miter lim="800000"/>
            <a:headEnd type="none" w="med" len="med"/>
            <a:tailEnd type="none" w="med" len="med"/>
          </a:ln>
        </p:spPr>
      </p:cxnSp>
      <p:sp>
        <p:nvSpPr>
          <p:cNvPr id="194" name="Google Shape;194;p25"/>
          <p:cNvSpPr txBox="1"/>
          <p:nvPr/>
        </p:nvSpPr>
        <p:spPr>
          <a:xfrm>
            <a:off x="7451725" y="2708275"/>
            <a:ext cx="1588800" cy="3969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significant</a:t>
            </a:r>
            <a:endParaRPr/>
          </a:p>
        </p:txBody>
      </p:sp>
      <p:sp>
        <p:nvSpPr>
          <p:cNvPr id="195" name="Google Shape;195;p25"/>
          <p:cNvSpPr txBox="1"/>
          <p:nvPr/>
        </p:nvSpPr>
        <p:spPr>
          <a:xfrm>
            <a:off x="2406650" y="2852737"/>
            <a:ext cx="1009650" cy="40005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neutraal</a:t>
            </a:r>
            <a:endParaRPr/>
          </a:p>
        </p:txBody>
      </p:sp>
      <p:cxnSp>
        <p:nvCxnSpPr>
          <p:cNvPr id="196" name="Google Shape;196;p25"/>
          <p:cNvCxnSpPr/>
          <p:nvPr/>
        </p:nvCxnSpPr>
        <p:spPr>
          <a:xfrm>
            <a:off x="7019925" y="2492375"/>
            <a:ext cx="431800" cy="0"/>
          </a:xfrm>
          <a:prstGeom prst="straightConnector1">
            <a:avLst/>
          </a:prstGeom>
          <a:noFill/>
          <a:ln w="38100" cap="flat" cmpd="sng">
            <a:solidFill>
              <a:srgbClr val="000000"/>
            </a:solidFill>
            <a:prstDash val="solid"/>
            <a:miter lim="800000"/>
            <a:headEnd type="none" w="med" len="med"/>
            <a:tailEnd type="none" w="med" len="med"/>
          </a:ln>
        </p:spPr>
      </p:cxnSp>
      <p:cxnSp>
        <p:nvCxnSpPr>
          <p:cNvPr id="197" name="Google Shape;197;p25"/>
          <p:cNvCxnSpPr/>
          <p:nvPr/>
        </p:nvCxnSpPr>
        <p:spPr>
          <a:xfrm>
            <a:off x="7019925" y="2924175"/>
            <a:ext cx="431800" cy="0"/>
          </a:xfrm>
          <a:prstGeom prst="straightConnector1">
            <a:avLst/>
          </a:prstGeom>
          <a:noFill/>
          <a:ln w="38100" cap="flat" cmpd="sng">
            <a:solidFill>
              <a:srgbClr val="FF9900"/>
            </a:solidFill>
            <a:prstDash val="solid"/>
            <a:miter lim="800000"/>
            <a:headEnd type="none" w="med" len="med"/>
            <a:tailEnd type="none" w="med" len="med"/>
          </a:ln>
        </p:spPr>
      </p:cxnSp>
      <p:sp>
        <p:nvSpPr>
          <p:cNvPr id="198" name="Google Shape;198;p25"/>
          <p:cNvSpPr txBox="1"/>
          <p:nvPr/>
        </p:nvSpPr>
        <p:spPr>
          <a:xfrm>
            <a:off x="868348" y="981075"/>
            <a:ext cx="2952900" cy="5190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Hartslag respons</a:t>
            </a:r>
            <a:endParaRPr/>
          </a:p>
        </p:txBody>
      </p:sp>
      <p:sp>
        <p:nvSpPr>
          <p:cNvPr id="199" name="Google Shape;199;p25"/>
          <p:cNvSpPr txBox="1"/>
          <p:nvPr/>
        </p:nvSpPr>
        <p:spPr>
          <a:xfrm>
            <a:off x="5284774" y="981075"/>
            <a:ext cx="3755700" cy="5190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Huidgeleidingsrespons</a:t>
            </a:r>
            <a:endParaRPr/>
          </a:p>
        </p:txBody>
      </p:sp>
      <p:sp>
        <p:nvSpPr>
          <p:cNvPr id="200" name="Google Shape;200;p25"/>
          <p:cNvSpPr txBox="1"/>
          <p:nvPr/>
        </p:nvSpPr>
        <p:spPr>
          <a:xfrm>
            <a:off x="4264025" y="2133600"/>
            <a:ext cx="1011237" cy="633412"/>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Intensiteit</a:t>
            </a:r>
            <a:endParaRPr/>
          </a:p>
          <a:p>
            <a:pPr marL="609600" marR="0" lvl="0" indent="-609600" algn="ctr" rtl="0">
              <a:lnSpc>
                <a:spcPct val="100000"/>
              </a:lnSpc>
              <a:spcBef>
                <a:spcPts val="32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respons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6"/>
          <p:cNvSpPr txBox="1">
            <a:spLocks noGrp="1"/>
          </p:cNvSpPr>
          <p:nvPr>
            <p:ph type="body" idx="1"/>
          </p:nvPr>
        </p:nvSpPr>
        <p:spPr>
          <a:xfrm>
            <a:off x="685800" y="476250"/>
            <a:ext cx="7772400" cy="56197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a:t>3) R</a:t>
            </a:r>
            <a:r>
              <a:rPr lang="en-US" sz="2800" b="0" i="0" u="none">
                <a:solidFill>
                  <a:schemeClr val="dk1"/>
                </a:solidFill>
                <a:latin typeface="Times New Roman"/>
                <a:ea typeface="Times New Roman"/>
                <a:cs typeface="Times New Roman"/>
                <a:sym typeface="Times New Roman"/>
              </a:rPr>
              <a:t>eactie vs tegenreactie: daling intensiteit reactie maar stijging intensiteit tegen-reactie</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vb.: 	- roken</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joggen</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dynamics of affect</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aard van geobserveerd gedrag heeft invloed op effecten van niet-contingente prikkelaanbieding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7"/>
          <p:cNvSpPr txBox="1">
            <a:spLocks noGrp="1"/>
          </p:cNvSpPr>
          <p:nvPr>
            <p:ph type="body" idx="1"/>
          </p:nvPr>
        </p:nvSpPr>
        <p:spPr>
          <a:xfrm>
            <a:off x="685800" y="404812"/>
            <a:ext cx="7772400" cy="56911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I.1.3. Aard van het organisme</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Algemeen (invloed</a:t>
            </a:r>
            <a:r>
              <a:rPr lang="en-US" sz="2800"/>
              <a:t> op allerlei organismes)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maar moduleert wellicht effect aard van stimuli en aard van gedrag (vb. biologische relevantie)</a:t>
            </a:r>
            <a:endParaRPr/>
          </a:p>
        </p:txBody>
      </p:sp>
      <p:pic>
        <p:nvPicPr>
          <p:cNvPr id="211" name="Google Shape;211;p27"/>
          <p:cNvPicPr preferRelativeResize="0"/>
          <p:nvPr/>
        </p:nvPicPr>
        <p:blipFill rotWithShape="1">
          <a:blip r:embed="rId3">
            <a:alphaModFix/>
          </a:blip>
          <a:srcRect/>
          <a:stretch/>
        </p:blipFill>
        <p:spPr>
          <a:xfrm>
            <a:off x="395287" y="2492375"/>
            <a:ext cx="8713787" cy="41798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8"/>
          <p:cNvPicPr preferRelativeResize="0"/>
          <p:nvPr/>
        </p:nvPicPr>
        <p:blipFill rotWithShape="1">
          <a:blip r:embed="rId3">
            <a:alphaModFix/>
          </a:blip>
          <a:srcRect/>
          <a:stretch/>
        </p:blipFill>
        <p:spPr>
          <a:xfrm>
            <a:off x="1403350" y="7937"/>
            <a:ext cx="6264275" cy="68246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body" idx="1"/>
          </p:nvPr>
        </p:nvSpPr>
        <p:spPr>
          <a:xfrm>
            <a:off x="539750" y="333375"/>
            <a:ext cx="7772400" cy="56911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I.1.4. Bredere context</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weinig onderzocht</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- 1 voorbeeld: Aandacht wegrichten helpt habituatie (vb. harde knal tijdens conc</a:t>
            </a:r>
            <a:r>
              <a:rPr lang="en-US" sz="2800"/>
              <a:t>entratietest)</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I.1.5. Kenmerken van niet-contingente aanbieding </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Impact van manier van niet-contingent aanbieden:</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I.1.5.1. </a:t>
            </a:r>
            <a:r>
              <a:rPr lang="en-US" sz="2800" b="0" i="1" u="none">
                <a:solidFill>
                  <a:schemeClr val="dk1"/>
                </a:solidFill>
                <a:latin typeface="Times New Roman"/>
                <a:ea typeface="Times New Roman"/>
                <a:cs typeface="Times New Roman"/>
                <a:sym typeface="Times New Roman"/>
              </a:rPr>
              <a:t>De aard van de niet-contingente prikkelaanbieding</a:t>
            </a:r>
            <a:r>
              <a:rPr lang="en-US" sz="2800" b="0" i="0" u="none">
                <a:solidFill>
                  <a:schemeClr val="dk1"/>
                </a:solidFill>
                <a:latin typeface="Times New Roman"/>
                <a:ea typeface="Times New Roman"/>
                <a:cs typeface="Times New Roman"/>
                <a:sym typeface="Times New Roman"/>
              </a:rPr>
              <a:t> (cruciale statistische kenmerken):</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r>
              <a:rPr lang="en-US" sz="2800"/>
              <a:t>vb. </a:t>
            </a:r>
            <a:r>
              <a:rPr lang="en-US" sz="2800" b="0" i="0" u="none">
                <a:solidFill>
                  <a:schemeClr val="dk1"/>
                </a:solidFill>
                <a:latin typeface="Times New Roman"/>
                <a:ea typeface="Times New Roman"/>
                <a:cs typeface="Times New Roman"/>
                <a:sym typeface="Times New Roman"/>
              </a:rPr>
              <a:t>aantal aanbiedingen telt</a:t>
            </a:r>
            <a:r>
              <a:rPr lang="en-US" sz="2800"/>
              <a:t> en </a:t>
            </a:r>
            <a:r>
              <a:rPr lang="en-US" sz="2800" b="0" i="0" u="none">
                <a:solidFill>
                  <a:schemeClr val="dk1"/>
                </a:solidFill>
                <a:latin typeface="Times New Roman"/>
                <a:ea typeface="Times New Roman"/>
                <a:cs typeface="Times New Roman"/>
                <a:sym typeface="Times New Roman"/>
              </a:rPr>
              <a:t>niet enkel eerste</a:t>
            </a:r>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body" idx="1"/>
          </p:nvPr>
        </p:nvSpPr>
        <p:spPr>
          <a:xfrm>
            <a:off x="306900" y="125025"/>
            <a:ext cx="8714700" cy="653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I.1.5.2. Veranderingen in de aard van de niet-contingente prikkelaanbieding 	</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dishabituatie: Habituatie effect deels teniet doen door aanbieding andere prikkel (dus door regelmatigheid te doorbreken =&gt; VIDEO)</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Epstein: dishabituatie en eetgedrag</a:t>
            </a: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endParaRPr sz="2800"/>
          </a:p>
          <a:p>
            <a:pPr marL="342900" lvl="0" indent="-342900" algn="l" rtl="0">
              <a:lnSpc>
                <a:spcPct val="90000"/>
              </a:lnSpc>
              <a:spcBef>
                <a:spcPts val="560"/>
              </a:spcBef>
              <a:spcAft>
                <a:spcPts val="0"/>
              </a:spcAft>
              <a:buClr>
                <a:schemeClr val="dk1"/>
              </a:buClr>
              <a:buSzPts val="2800"/>
              <a:buFont typeface="Times New Roman"/>
              <a:buNone/>
            </a:pPr>
            <a:endParaRPr sz="2800"/>
          </a:p>
          <a:p>
            <a:pPr marL="342900" lvl="0" indent="-342900" algn="l" rtl="0">
              <a:lnSpc>
                <a:spcPct val="90000"/>
              </a:lnSpc>
              <a:spcBef>
                <a:spcPts val="560"/>
              </a:spcBef>
              <a:spcAft>
                <a:spcPts val="0"/>
              </a:spcAft>
              <a:buClr>
                <a:schemeClr val="dk1"/>
              </a:buClr>
              <a:buSzPts val="2800"/>
              <a:buFont typeface="Times New Roman"/>
              <a:buNone/>
            </a:pPr>
            <a:endParaRPr sz="2800"/>
          </a:p>
          <a:p>
            <a:pPr marL="342900" lvl="0" indent="-342900" algn="l" rtl="0">
              <a:lnSpc>
                <a:spcPct val="90000"/>
              </a:lnSpc>
              <a:spcBef>
                <a:spcPts val="560"/>
              </a:spcBef>
              <a:spcAft>
                <a:spcPts val="0"/>
              </a:spcAft>
              <a:buClr>
                <a:schemeClr val="dk1"/>
              </a:buClr>
              <a:buSzPts val="2800"/>
              <a:buFont typeface="Times New Roman"/>
              <a:buNone/>
            </a:pPr>
            <a:endParaRPr sz="2800"/>
          </a:p>
          <a:p>
            <a:pPr marL="342900" lvl="0" indent="-342900" algn="l" rtl="0">
              <a:lnSpc>
                <a:spcPct val="90000"/>
              </a:lnSpc>
              <a:spcBef>
                <a:spcPts val="560"/>
              </a:spcBef>
              <a:spcAft>
                <a:spcPts val="0"/>
              </a:spcAft>
              <a:buClr>
                <a:schemeClr val="dk1"/>
              </a:buClr>
              <a:buSzPts val="2800"/>
              <a:buFont typeface="Times New Roman"/>
              <a:buNone/>
            </a:pPr>
            <a:endParaRPr sz="2800"/>
          </a:p>
          <a:p>
            <a:pPr marL="342900" lvl="0" indent="-342900" algn="l" rtl="0">
              <a:lnSpc>
                <a:spcPct val="90000"/>
              </a:lnSpc>
              <a:spcBef>
                <a:spcPts val="560"/>
              </a:spcBef>
              <a:spcAft>
                <a:spcPts val="0"/>
              </a:spcAft>
              <a:buClr>
                <a:schemeClr val="dk1"/>
              </a:buClr>
              <a:buSzPts val="2800"/>
              <a:buFont typeface="Times New Roman"/>
              <a:buNone/>
            </a:pPr>
            <a:endParaRPr sz="2800"/>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I.1.5.3. Temporele aspecten: Wanneer aanbieden?</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massed vs distributed: sneller maar minder duurzaam als massed dan als distributed</a:t>
            </a:r>
            <a:endParaRPr/>
          </a:p>
        </p:txBody>
      </p:sp>
      <p:pic>
        <p:nvPicPr>
          <p:cNvPr id="227" name="Google Shape;227;p30"/>
          <p:cNvPicPr preferRelativeResize="0"/>
          <p:nvPr/>
        </p:nvPicPr>
        <p:blipFill>
          <a:blip r:embed="rId3">
            <a:alphaModFix/>
          </a:blip>
          <a:stretch>
            <a:fillRect/>
          </a:stretch>
        </p:blipFill>
        <p:spPr>
          <a:xfrm>
            <a:off x="786325" y="2739400"/>
            <a:ext cx="3227450" cy="2420600"/>
          </a:xfrm>
          <a:prstGeom prst="rect">
            <a:avLst/>
          </a:prstGeom>
          <a:noFill/>
          <a:ln>
            <a:noFill/>
          </a:ln>
        </p:spPr>
      </p:pic>
      <p:pic>
        <p:nvPicPr>
          <p:cNvPr id="228" name="Google Shape;228;p30"/>
          <p:cNvPicPr preferRelativeResize="0"/>
          <p:nvPr/>
        </p:nvPicPr>
        <p:blipFill>
          <a:blip r:embed="rId4">
            <a:alphaModFix/>
          </a:blip>
          <a:stretch>
            <a:fillRect/>
          </a:stretch>
        </p:blipFill>
        <p:spPr>
          <a:xfrm>
            <a:off x="6009750" y="2148150"/>
            <a:ext cx="3011851" cy="30118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body" idx="1"/>
          </p:nvPr>
        </p:nvSpPr>
        <p:spPr>
          <a:xfrm>
            <a:off x="685800" y="304800"/>
            <a:ext cx="7772400" cy="579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800"/>
              <a:t>Oefenvraag 7.  Stel dat de reactie van een rat op een elektrische schok intenser wordt omwille van het feit dat de elektrische schok vaker wordt toegediend. Dit is een voorbeeld van</a:t>
            </a:r>
            <a:endParaRPr sz="2800"/>
          </a:p>
          <a:p>
            <a:pPr marL="0" lvl="0" indent="0" algn="l" rtl="0">
              <a:lnSpc>
                <a:spcPct val="115000"/>
              </a:lnSpc>
              <a:spcBef>
                <a:spcPts val="1200"/>
              </a:spcBef>
              <a:spcAft>
                <a:spcPts val="0"/>
              </a:spcAft>
              <a:buClr>
                <a:schemeClr val="dk1"/>
              </a:buClr>
              <a:buSzPts val="1100"/>
              <a:buFont typeface="Arial"/>
              <a:buNone/>
            </a:pPr>
            <a:r>
              <a:rPr lang="en-US" sz="2800"/>
              <a:t> A. klassieke conditionering</a:t>
            </a:r>
            <a:endParaRPr sz="2800"/>
          </a:p>
          <a:p>
            <a:pPr marL="0" lvl="0" indent="0" algn="l" rtl="0">
              <a:lnSpc>
                <a:spcPct val="115000"/>
              </a:lnSpc>
              <a:spcBef>
                <a:spcPts val="1200"/>
              </a:spcBef>
              <a:spcAft>
                <a:spcPts val="0"/>
              </a:spcAft>
              <a:buClr>
                <a:schemeClr val="dk1"/>
              </a:buClr>
              <a:buSzPts val="1100"/>
              <a:buFont typeface="Arial"/>
              <a:buNone/>
            </a:pPr>
            <a:r>
              <a:rPr lang="en-US" sz="2800"/>
              <a:t> B. habituatie</a:t>
            </a:r>
            <a:endParaRPr sz="2800"/>
          </a:p>
          <a:p>
            <a:pPr marL="0" lvl="0" indent="0" algn="l" rtl="0">
              <a:lnSpc>
                <a:spcPct val="115000"/>
              </a:lnSpc>
              <a:spcBef>
                <a:spcPts val="1200"/>
              </a:spcBef>
              <a:spcAft>
                <a:spcPts val="0"/>
              </a:spcAft>
              <a:buClr>
                <a:schemeClr val="dk1"/>
              </a:buClr>
              <a:buSzPts val="1100"/>
              <a:buFont typeface="Arial"/>
              <a:buNone/>
            </a:pPr>
            <a:r>
              <a:rPr lang="en-US" sz="2800"/>
              <a:t> C. niet-contingente prikkelaanbieding</a:t>
            </a:r>
            <a:endParaRPr sz="2800"/>
          </a:p>
          <a:p>
            <a:pPr marL="0" lvl="0" indent="0" algn="l" rtl="0">
              <a:lnSpc>
                <a:spcPct val="115000"/>
              </a:lnSpc>
              <a:spcBef>
                <a:spcPts val="1200"/>
              </a:spcBef>
              <a:spcAft>
                <a:spcPts val="0"/>
              </a:spcAft>
              <a:buClr>
                <a:schemeClr val="dk1"/>
              </a:buClr>
              <a:buSzPts val="1100"/>
              <a:buFont typeface="Arial"/>
              <a:buNone/>
            </a:pPr>
            <a:r>
              <a:rPr lang="en-US" sz="2800"/>
              <a:t> D. geen van bovenstaande</a:t>
            </a:r>
            <a:endParaRPr sz="2800"/>
          </a:p>
          <a:p>
            <a:pPr marL="342900" lvl="0" indent="-342900" algn="l" rtl="0">
              <a:lnSpc>
                <a:spcPct val="100000"/>
              </a:lnSpc>
              <a:spcBef>
                <a:spcPts val="1200"/>
              </a:spcBef>
              <a:spcAft>
                <a:spcPts val="0"/>
              </a:spcAft>
              <a:buClr>
                <a:schemeClr val="dk1"/>
              </a:buClr>
              <a:buSzPts val="2800"/>
              <a:buFont typeface="Times New Roman"/>
              <a:buNone/>
            </a:pPr>
            <a:endParaRPr sz="2800"/>
          </a:p>
        </p:txBody>
      </p:sp>
      <p:pic>
        <p:nvPicPr>
          <p:cNvPr id="234" name="Google Shape;234;p31">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235" name="Google Shape;235;p31">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p:nvPr/>
        </p:nvSpPr>
        <p:spPr>
          <a:xfrm>
            <a:off x="1201737" y="1557337"/>
            <a:ext cx="911225" cy="1016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0"/>
              <a:buFont typeface="Times New Roman"/>
              <a:buNone/>
            </a:pPr>
            <a:r>
              <a:rPr lang="en-US" sz="6000" b="0" i="0" u="none" strike="noStrike" cap="none">
                <a:solidFill>
                  <a:schemeClr val="dk1"/>
                </a:solidFill>
                <a:latin typeface="Times New Roman"/>
                <a:ea typeface="Times New Roman"/>
                <a:cs typeface="Times New Roman"/>
                <a:sym typeface="Times New Roman"/>
              </a:rPr>
              <a:t>Er</a:t>
            </a:r>
            <a:endParaRPr/>
          </a:p>
        </p:txBody>
      </p:sp>
      <p:sp>
        <p:nvSpPr>
          <p:cNvPr id="90" name="Google Shape;90;p14"/>
          <p:cNvSpPr txBox="1"/>
          <p:nvPr/>
        </p:nvSpPr>
        <p:spPr>
          <a:xfrm>
            <a:off x="6264275" y="1557337"/>
            <a:ext cx="1214437" cy="110807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600"/>
              <a:buFont typeface="Times New Roman"/>
              <a:buNone/>
            </a:pPr>
            <a:r>
              <a:rPr lang="en-US" sz="6600" b="0" i="0" u="none" strike="noStrike" cap="none">
                <a:solidFill>
                  <a:schemeClr val="dk1"/>
                </a:solidFill>
                <a:latin typeface="Times New Roman"/>
                <a:ea typeface="Times New Roman"/>
                <a:cs typeface="Times New Roman"/>
                <a:sym typeface="Times New Roman"/>
              </a:rPr>
              <a:t>∆</a:t>
            </a:r>
            <a:r>
              <a:rPr lang="en-US" sz="6000" b="0" i="0" u="none" strike="noStrike" cap="none">
                <a:solidFill>
                  <a:schemeClr val="dk1"/>
                </a:solidFill>
                <a:latin typeface="Times New Roman"/>
                <a:ea typeface="Times New Roman"/>
                <a:cs typeface="Times New Roman"/>
                <a:sym typeface="Times New Roman"/>
              </a:rPr>
              <a:t>B</a:t>
            </a:r>
            <a:endParaRPr/>
          </a:p>
        </p:txBody>
      </p:sp>
      <p:cxnSp>
        <p:nvCxnSpPr>
          <p:cNvPr id="91" name="Google Shape;91;p14"/>
          <p:cNvCxnSpPr/>
          <p:nvPr/>
        </p:nvCxnSpPr>
        <p:spPr>
          <a:xfrm>
            <a:off x="2211387" y="2065337"/>
            <a:ext cx="4052887" cy="46037"/>
          </a:xfrm>
          <a:prstGeom prst="straightConnector1">
            <a:avLst/>
          </a:prstGeom>
          <a:noFill/>
          <a:ln w="25400" cap="flat" cmpd="sng">
            <a:solidFill>
              <a:schemeClr val="dk1"/>
            </a:solidFill>
            <a:prstDash val="solid"/>
            <a:miter lim="800000"/>
            <a:headEnd type="none" w="med" len="med"/>
            <a:tailEnd type="triangle" w="med" len="med"/>
          </a:ln>
        </p:spPr>
      </p:cxnSp>
      <p:sp>
        <p:nvSpPr>
          <p:cNvPr id="92" name="Google Shape;92;p14"/>
          <p:cNvSpPr txBox="1"/>
          <p:nvPr/>
        </p:nvSpPr>
        <p:spPr>
          <a:xfrm>
            <a:off x="900112" y="341312"/>
            <a:ext cx="6913562" cy="316706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cxnSp>
        <p:nvCxnSpPr>
          <p:cNvPr id="93" name="Google Shape;93;p14"/>
          <p:cNvCxnSpPr/>
          <p:nvPr/>
        </p:nvCxnSpPr>
        <p:spPr>
          <a:xfrm>
            <a:off x="1116012" y="3508375"/>
            <a:ext cx="1082700" cy="1008000"/>
          </a:xfrm>
          <a:prstGeom prst="bentConnector3">
            <a:avLst>
              <a:gd name="adj1" fmla="val 50000"/>
            </a:avLst>
          </a:prstGeom>
          <a:noFill/>
          <a:ln w="9525" cap="flat" cmpd="sng">
            <a:solidFill>
              <a:schemeClr val="dk1"/>
            </a:solidFill>
            <a:prstDash val="solid"/>
            <a:round/>
            <a:headEnd type="none" w="med" len="med"/>
            <a:tailEnd type="triangle" w="med" len="med"/>
          </a:ln>
        </p:spPr>
      </p:cxnSp>
      <p:sp>
        <p:nvSpPr>
          <p:cNvPr id="94" name="Google Shape;94;p14"/>
          <p:cNvSpPr txBox="1"/>
          <p:nvPr/>
        </p:nvSpPr>
        <p:spPr>
          <a:xfrm>
            <a:off x="2198687" y="3592512"/>
            <a:ext cx="6042025" cy="31083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Moderatie</a:t>
            </a:r>
            <a:r>
              <a:rPr lang="en-US" sz="2800" b="0" i="0" u="none">
                <a:solidFill>
                  <a:schemeClr val="dk1"/>
                </a:solidFill>
                <a:latin typeface="Times New Roman"/>
                <a:ea typeface="Times New Roman"/>
                <a:cs typeface="Times New Roman"/>
                <a:sym typeface="Times New Roman"/>
              </a:rPr>
              <a:t>: Leereffect is afhankelijk van </a:t>
            </a:r>
            <a:endParaRPr/>
          </a:p>
          <a:p>
            <a:pPr marL="0" marR="0" lvl="0" indent="-177800" algn="l" rtl="0">
              <a:lnSpc>
                <a:spcPct val="100000"/>
              </a:lnSpc>
              <a:spcBef>
                <a:spcPts val="56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Soort van stimuli	</a:t>
            </a:r>
            <a:endParaRPr/>
          </a:p>
          <a:p>
            <a:pPr marL="0" marR="0" lvl="0" indent="-177800" algn="l" rtl="0">
              <a:lnSpc>
                <a:spcPct val="100000"/>
              </a:lnSpc>
              <a:spcBef>
                <a:spcPts val="56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Soort van gedrag	</a:t>
            </a:r>
            <a:endParaRPr/>
          </a:p>
          <a:p>
            <a:pPr marL="0" marR="0" lvl="0" indent="-177800" algn="l" rtl="0">
              <a:lnSpc>
                <a:spcPct val="100000"/>
              </a:lnSpc>
              <a:spcBef>
                <a:spcPts val="56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Soort van organisme	</a:t>
            </a:r>
            <a:endParaRPr/>
          </a:p>
          <a:p>
            <a:pPr marL="0" marR="0" lvl="0" indent="-177800" algn="l" rtl="0">
              <a:lnSpc>
                <a:spcPct val="100000"/>
              </a:lnSpc>
              <a:spcBef>
                <a:spcPts val="56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Kenmerken context</a:t>
            </a:r>
            <a:endParaRPr/>
          </a:p>
          <a:p>
            <a:pPr marL="0" marR="0" lvl="0" indent="-177800" algn="l" rtl="0">
              <a:lnSpc>
                <a:spcPct val="100000"/>
              </a:lnSpc>
              <a:spcBef>
                <a:spcPts val="56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Aard 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body" idx="1"/>
          </p:nvPr>
        </p:nvSpPr>
        <p:spPr>
          <a:xfrm>
            <a:off x="685800" y="1052512"/>
            <a:ext cx="7772400" cy="5043487"/>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I.2.1. Habitutie OR: Sokolov en Bradley</a:t>
            </a:r>
            <a:endParaRPr/>
          </a:p>
        </p:txBody>
      </p:sp>
      <p:sp>
        <p:nvSpPr>
          <p:cNvPr id="241" name="Google Shape;241;p32"/>
          <p:cNvSpPr txBox="1"/>
          <p:nvPr/>
        </p:nvSpPr>
        <p:spPr>
          <a:xfrm>
            <a:off x="2305050" y="260350"/>
            <a:ext cx="4171950" cy="585787"/>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90000"/>
              </a:lnSpc>
              <a:spcBef>
                <a:spcPts val="0"/>
              </a:spcBef>
              <a:spcAft>
                <a:spcPts val="0"/>
              </a:spcAft>
              <a:buClr>
                <a:schemeClr val="dk1"/>
              </a:buClr>
              <a:buSzPts val="3600"/>
              <a:buFont typeface="Times New Roman"/>
              <a:buNone/>
            </a:pPr>
            <a:r>
              <a:rPr lang="en-US" sz="3600" b="1" i="0" u="none">
                <a:solidFill>
                  <a:schemeClr val="dk1"/>
                </a:solidFill>
                <a:latin typeface="Times New Roman"/>
                <a:ea typeface="Times New Roman"/>
                <a:cs typeface="Times New Roman"/>
                <a:sym typeface="Times New Roman"/>
              </a:rPr>
              <a:t>I.2. Proces theorieën</a:t>
            </a:r>
            <a:endParaRPr/>
          </a:p>
        </p:txBody>
      </p:sp>
      <p:sp>
        <p:nvSpPr>
          <p:cNvPr id="242" name="Google Shape;242;p32"/>
          <p:cNvSpPr txBox="1"/>
          <p:nvPr/>
        </p:nvSpPr>
        <p:spPr>
          <a:xfrm>
            <a:off x="685800" y="1700212"/>
            <a:ext cx="8458200" cy="48276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1. Model van Sokolov (1975)</a:t>
            </a:r>
            <a:endParaRPr/>
          </a:p>
          <a:p>
            <a:pPr marL="609600" marR="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 assumpties</a:t>
            </a:r>
            <a:endParaRPr/>
          </a:p>
          <a:p>
            <a:pPr marL="609600" marR="0" lvl="0" indent="-4318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609600" marR="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Neuronaal model</a:t>
            </a:r>
            <a:endParaRPr/>
          </a:p>
          <a:p>
            <a:pPr marL="609600" marR="0" lvl="0" indent="-6096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609600" marR="0" lvl="0" indent="-6096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609600" marR="0" lvl="0" indent="-6096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609600" marR="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S								OR-mechanisme	          OR</a:t>
            </a:r>
            <a:endParaRPr/>
          </a:p>
          <a:p>
            <a:pPr marL="609600" marR="0" lvl="0" indent="-60960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a:t>
            </a:r>
            <a:endParaRPr/>
          </a:p>
        </p:txBody>
      </p:sp>
      <p:cxnSp>
        <p:nvCxnSpPr>
          <p:cNvPr id="243" name="Google Shape;243;p32"/>
          <p:cNvCxnSpPr/>
          <p:nvPr/>
        </p:nvCxnSpPr>
        <p:spPr>
          <a:xfrm>
            <a:off x="1116012" y="5229225"/>
            <a:ext cx="3240000" cy="0"/>
          </a:xfrm>
          <a:prstGeom prst="straightConnector1">
            <a:avLst/>
          </a:prstGeom>
          <a:noFill/>
          <a:ln w="57150" cap="flat" cmpd="sng">
            <a:solidFill>
              <a:schemeClr val="dk1"/>
            </a:solidFill>
            <a:prstDash val="solid"/>
            <a:miter lim="800000"/>
            <a:headEnd type="none" w="med" len="med"/>
            <a:tailEnd type="triangle" w="med" len="med"/>
          </a:ln>
        </p:spPr>
      </p:cxnSp>
      <p:cxnSp>
        <p:nvCxnSpPr>
          <p:cNvPr id="244" name="Google Shape;244;p32"/>
          <p:cNvCxnSpPr/>
          <p:nvPr/>
        </p:nvCxnSpPr>
        <p:spPr>
          <a:xfrm rot="10800000">
            <a:off x="1692275" y="3357524"/>
            <a:ext cx="0" cy="1871700"/>
          </a:xfrm>
          <a:prstGeom prst="straightConnector1">
            <a:avLst/>
          </a:prstGeom>
          <a:noFill/>
          <a:ln w="57150" cap="flat" cmpd="sng">
            <a:solidFill>
              <a:schemeClr val="dk1"/>
            </a:solidFill>
            <a:prstDash val="solid"/>
            <a:miter lim="800000"/>
            <a:headEnd type="none" w="med" len="med"/>
            <a:tailEnd type="none" w="med" len="med"/>
          </a:ln>
        </p:spPr>
      </p:cxnSp>
      <p:cxnSp>
        <p:nvCxnSpPr>
          <p:cNvPr id="245" name="Google Shape;245;p32"/>
          <p:cNvCxnSpPr/>
          <p:nvPr/>
        </p:nvCxnSpPr>
        <p:spPr>
          <a:xfrm>
            <a:off x="1692275" y="3357562"/>
            <a:ext cx="2590800" cy="0"/>
          </a:xfrm>
          <a:prstGeom prst="straightConnector1">
            <a:avLst/>
          </a:prstGeom>
          <a:noFill/>
          <a:ln w="57150" cap="flat" cmpd="sng">
            <a:solidFill>
              <a:schemeClr val="dk1"/>
            </a:solidFill>
            <a:prstDash val="solid"/>
            <a:miter lim="800000"/>
            <a:headEnd type="none" w="med" len="med"/>
            <a:tailEnd type="triangle" w="med" len="med"/>
          </a:ln>
        </p:spPr>
      </p:cxnSp>
      <p:cxnSp>
        <p:nvCxnSpPr>
          <p:cNvPr id="246" name="Google Shape;246;p32"/>
          <p:cNvCxnSpPr/>
          <p:nvPr/>
        </p:nvCxnSpPr>
        <p:spPr>
          <a:xfrm>
            <a:off x="2555875" y="3573462"/>
            <a:ext cx="0" cy="1655700"/>
          </a:xfrm>
          <a:prstGeom prst="straightConnector1">
            <a:avLst/>
          </a:prstGeom>
          <a:noFill/>
          <a:ln w="57150" cap="flat" cmpd="sng">
            <a:solidFill>
              <a:schemeClr val="dk1"/>
            </a:solidFill>
            <a:prstDash val="solid"/>
            <a:miter lim="800000"/>
            <a:headEnd type="none" w="med" len="med"/>
            <a:tailEnd type="triangle" w="med" len="med"/>
          </a:ln>
        </p:spPr>
      </p:cxnSp>
      <p:cxnSp>
        <p:nvCxnSpPr>
          <p:cNvPr id="247" name="Google Shape;247;p32"/>
          <p:cNvCxnSpPr/>
          <p:nvPr/>
        </p:nvCxnSpPr>
        <p:spPr>
          <a:xfrm rot="10800000">
            <a:off x="2555875" y="3576637"/>
            <a:ext cx="1676400" cy="0"/>
          </a:xfrm>
          <a:prstGeom prst="straightConnector1">
            <a:avLst/>
          </a:prstGeom>
          <a:noFill/>
          <a:ln w="57150" cap="flat" cmpd="sng">
            <a:solidFill>
              <a:schemeClr val="dk1"/>
            </a:solidFill>
            <a:prstDash val="solid"/>
            <a:miter lim="800000"/>
            <a:headEnd type="none" w="med" len="med"/>
            <a:tailEnd type="none" w="med" len="med"/>
          </a:ln>
        </p:spPr>
      </p:cxnSp>
      <p:cxnSp>
        <p:nvCxnSpPr>
          <p:cNvPr id="248" name="Google Shape;248;p32"/>
          <p:cNvCxnSpPr/>
          <p:nvPr/>
        </p:nvCxnSpPr>
        <p:spPr>
          <a:xfrm flipH="1">
            <a:off x="5724450" y="3573462"/>
            <a:ext cx="9600" cy="1460400"/>
          </a:xfrm>
          <a:prstGeom prst="straightConnector1">
            <a:avLst/>
          </a:prstGeom>
          <a:noFill/>
          <a:ln w="57150" cap="flat" cmpd="sng">
            <a:solidFill>
              <a:schemeClr val="dk1"/>
            </a:solidFill>
            <a:prstDash val="solid"/>
            <a:miter lim="800000"/>
            <a:headEnd type="none" w="med" len="med"/>
            <a:tailEnd type="triangle" w="med" len="med"/>
          </a:ln>
        </p:spPr>
      </p:cxnSp>
      <p:cxnSp>
        <p:nvCxnSpPr>
          <p:cNvPr id="249" name="Google Shape;249;p32"/>
          <p:cNvCxnSpPr/>
          <p:nvPr/>
        </p:nvCxnSpPr>
        <p:spPr>
          <a:xfrm>
            <a:off x="6929537" y="5181600"/>
            <a:ext cx="1079400" cy="0"/>
          </a:xfrm>
          <a:prstGeom prst="straightConnector1">
            <a:avLst/>
          </a:prstGeom>
          <a:noFill/>
          <a:ln w="57150" cap="flat" cmpd="sng">
            <a:solidFill>
              <a:schemeClr val="dk1"/>
            </a:solidFill>
            <a:prstDash val="solid"/>
            <a:miter lim="800000"/>
            <a:headEnd type="none" w="med" len="med"/>
            <a:tailEnd type="triangle" w="med" len="med"/>
          </a:ln>
        </p:spPr>
      </p:cxnSp>
      <p:sp>
        <p:nvSpPr>
          <p:cNvPr id="250" name="Google Shape;250;p32"/>
          <p:cNvSpPr txBox="1"/>
          <p:nvPr/>
        </p:nvSpPr>
        <p:spPr>
          <a:xfrm>
            <a:off x="3429000" y="5410200"/>
            <a:ext cx="387300" cy="57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1</a:t>
            </a:r>
            <a:endParaRPr/>
          </a:p>
        </p:txBody>
      </p:sp>
      <p:sp>
        <p:nvSpPr>
          <p:cNvPr id="251" name="Google Shape;251;p32"/>
          <p:cNvSpPr txBox="1"/>
          <p:nvPr/>
        </p:nvSpPr>
        <p:spPr>
          <a:xfrm>
            <a:off x="2667000" y="3733800"/>
            <a:ext cx="387300" cy="57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2</a:t>
            </a:r>
            <a:endParaRPr/>
          </a:p>
        </p:txBody>
      </p:sp>
      <p:sp>
        <p:nvSpPr>
          <p:cNvPr id="252" name="Google Shape;252;p32"/>
          <p:cNvSpPr txBox="1"/>
          <p:nvPr/>
        </p:nvSpPr>
        <p:spPr>
          <a:xfrm>
            <a:off x="5791200" y="3810000"/>
            <a:ext cx="387300" cy="57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3</a:t>
            </a:r>
            <a:endParaRPr/>
          </a:p>
        </p:txBody>
      </p:sp>
      <p:sp>
        <p:nvSpPr>
          <p:cNvPr id="253" name="Google Shape;253;p32"/>
          <p:cNvSpPr txBox="1"/>
          <p:nvPr/>
        </p:nvSpPr>
        <p:spPr>
          <a:xfrm>
            <a:off x="3779837" y="4797425"/>
            <a:ext cx="3555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a:t>
            </a:r>
            <a:endParaRPr/>
          </a:p>
        </p:txBody>
      </p:sp>
      <p:sp>
        <p:nvSpPr>
          <p:cNvPr id="254" name="Google Shape;254;p32"/>
          <p:cNvSpPr txBox="1"/>
          <p:nvPr/>
        </p:nvSpPr>
        <p:spPr>
          <a:xfrm>
            <a:off x="5292725" y="4508500"/>
            <a:ext cx="4335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 +</a:t>
            </a:r>
            <a:endParaRPr/>
          </a:p>
        </p:txBody>
      </p:sp>
      <p:sp>
        <p:nvSpPr>
          <p:cNvPr id="255" name="Google Shape;255;p32"/>
          <p:cNvSpPr txBox="1"/>
          <p:nvPr/>
        </p:nvSpPr>
        <p:spPr>
          <a:xfrm>
            <a:off x="2590800" y="4724400"/>
            <a:ext cx="3621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 -</a:t>
            </a:r>
            <a:endParaRPr/>
          </a:p>
        </p:txBody>
      </p:sp>
      <p:sp>
        <p:nvSpPr>
          <p:cNvPr id="256" name="Google Shape;256;p32"/>
          <p:cNvSpPr txBox="1"/>
          <p:nvPr/>
        </p:nvSpPr>
        <p:spPr>
          <a:xfrm>
            <a:off x="1571537" y="3036850"/>
            <a:ext cx="5904000" cy="30957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sp>
        <p:nvSpPr>
          <p:cNvPr id="257" name="Google Shape;257;p32"/>
          <p:cNvSpPr txBox="1"/>
          <p:nvPr/>
        </p:nvSpPr>
        <p:spPr>
          <a:xfrm>
            <a:off x="3779813" y="6291275"/>
            <a:ext cx="1952400" cy="4572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Black box</a:t>
            </a:r>
            <a:endParaRPr/>
          </a:p>
        </p:txBody>
      </p:sp>
      <p:sp>
        <p:nvSpPr>
          <p:cNvPr id="258" name="Google Shape;258;p32"/>
          <p:cNvSpPr txBox="1"/>
          <p:nvPr/>
        </p:nvSpPr>
        <p:spPr>
          <a:xfrm>
            <a:off x="3906837" y="2349500"/>
            <a:ext cx="3567000" cy="528600"/>
          </a:xfrm>
          <a:prstGeom prst="rect">
            <a:avLst/>
          </a:prstGeom>
          <a:noFill/>
          <a:ln w="9525" cap="flat" cmpd="sng">
            <a:solidFill>
              <a:schemeClr val="dk1"/>
            </a:solidFill>
            <a:prstDash val="dot"/>
            <a:miter lim="800000"/>
            <a:headEnd type="none" w="sm" len="sm"/>
            <a:tailEnd type="none" w="sm" len="sm"/>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Eerdere aanbiedingen S</a:t>
            </a:r>
            <a:endParaRPr/>
          </a:p>
        </p:txBody>
      </p:sp>
      <p:cxnSp>
        <p:nvCxnSpPr>
          <p:cNvPr id="259" name="Google Shape;259;p32"/>
          <p:cNvCxnSpPr/>
          <p:nvPr/>
        </p:nvCxnSpPr>
        <p:spPr>
          <a:xfrm>
            <a:off x="5724525" y="2781300"/>
            <a:ext cx="0" cy="431700"/>
          </a:xfrm>
          <a:prstGeom prst="straightConnector1">
            <a:avLst/>
          </a:prstGeom>
          <a:noFill/>
          <a:ln w="53975" cap="flat" cmpd="sng">
            <a:solidFill>
              <a:schemeClr val="dk1"/>
            </a:solidFill>
            <a:prstDash val="solid"/>
            <a:miter lim="800000"/>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5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
                                        </p:tgtEl>
                                        <p:attrNameLst>
                                          <p:attrName>style.visibility</p:attrName>
                                        </p:attrNameLst>
                                      </p:cBhvr>
                                      <p:to>
                                        <p:strVal val="visible"/>
                                      </p:to>
                                    </p:set>
                                    <p:animEffect transition="in" filter="fade">
                                      <p:cBhvr>
                                        <p:cTn id="12" dur="5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body" idx="1"/>
          </p:nvPr>
        </p:nvSpPr>
        <p:spPr>
          <a:xfrm>
            <a:off x="685800" y="476250"/>
            <a:ext cx="7772400" cy="56197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b) Verklaring functionele kennis?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verklaring habituatie + OR bij onverwacht niet meer aanbieden van stimulus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geen verklaring voor effect aard stimuli</a:t>
            </a:r>
            <a:r>
              <a:rPr lang="en-US" sz="2800"/>
              <a:t>, </a:t>
            </a:r>
            <a:r>
              <a:rPr lang="en-US" sz="2800" b="0" i="0" u="none">
                <a:solidFill>
                  <a:schemeClr val="dk1"/>
                </a:solidFill>
                <a:latin typeface="Times New Roman"/>
                <a:ea typeface="Times New Roman"/>
                <a:cs typeface="Times New Roman"/>
                <a:sym typeface="Times New Roman"/>
              </a:rPr>
              <a:t>aard gedrag, en interactie tussen de twee</a:t>
            </a:r>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pic>
        <p:nvPicPr>
          <p:cNvPr id="265" name="Google Shape;265;p33"/>
          <p:cNvPicPr preferRelativeResize="0"/>
          <p:nvPr/>
        </p:nvPicPr>
        <p:blipFill>
          <a:blip r:embed="rId3">
            <a:alphaModFix/>
          </a:blip>
          <a:stretch>
            <a:fillRect/>
          </a:stretch>
        </p:blipFill>
        <p:spPr>
          <a:xfrm>
            <a:off x="1295500" y="3080400"/>
            <a:ext cx="6552999" cy="3514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4"/>
          <p:cNvSpPr txBox="1">
            <a:spLocks noGrp="1"/>
          </p:cNvSpPr>
          <p:nvPr>
            <p:ph type="body" idx="1"/>
          </p:nvPr>
        </p:nvSpPr>
        <p:spPr>
          <a:xfrm>
            <a:off x="685800" y="260350"/>
            <a:ext cx="7772400" cy="58356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2. Model van Bradley (2009)</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a) assumpties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OR niet enkel door novelty maar ook significance</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herhaalde aanbieding sneller effect op novelty dan op significance</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sommige OR-componenten meer novelty, andere meer significance</a:t>
            </a:r>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5"/>
          <p:cNvSpPr txBox="1"/>
          <p:nvPr/>
        </p:nvSpPr>
        <p:spPr>
          <a:xfrm>
            <a:off x="1476375" y="1557337"/>
            <a:ext cx="6264275" cy="42481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sp>
        <p:nvSpPr>
          <p:cNvPr id="276" name="Google Shape;276;p35"/>
          <p:cNvSpPr txBox="1"/>
          <p:nvPr/>
        </p:nvSpPr>
        <p:spPr>
          <a:xfrm>
            <a:off x="3924300" y="6021375"/>
            <a:ext cx="1859100" cy="4572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Black box</a:t>
            </a:r>
            <a:endParaRPr/>
          </a:p>
        </p:txBody>
      </p:sp>
      <p:sp>
        <p:nvSpPr>
          <p:cNvPr id="277" name="Google Shape;277;p35"/>
          <p:cNvSpPr txBox="1"/>
          <p:nvPr/>
        </p:nvSpPr>
        <p:spPr>
          <a:xfrm>
            <a:off x="2916237" y="476250"/>
            <a:ext cx="3567112" cy="52863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Eerdere aanbiedingen S</a:t>
            </a:r>
            <a:endParaRPr/>
          </a:p>
        </p:txBody>
      </p:sp>
      <p:cxnSp>
        <p:nvCxnSpPr>
          <p:cNvPr id="278" name="Google Shape;278;p35"/>
          <p:cNvCxnSpPr/>
          <p:nvPr/>
        </p:nvCxnSpPr>
        <p:spPr>
          <a:xfrm>
            <a:off x="4427537" y="1052512"/>
            <a:ext cx="0" cy="1081087"/>
          </a:xfrm>
          <a:prstGeom prst="straightConnector1">
            <a:avLst/>
          </a:prstGeom>
          <a:noFill/>
          <a:ln w="127000" cap="flat" cmpd="sng">
            <a:solidFill>
              <a:schemeClr val="dk1"/>
            </a:solidFill>
            <a:prstDash val="solid"/>
            <a:miter lim="800000"/>
            <a:headEnd type="none" w="med" len="med"/>
            <a:tailEnd type="triangle" w="med" len="med"/>
          </a:ln>
        </p:spPr>
      </p:cxnSp>
      <p:sp>
        <p:nvSpPr>
          <p:cNvPr id="279" name="Google Shape;279;p35"/>
          <p:cNvSpPr txBox="1"/>
          <p:nvPr/>
        </p:nvSpPr>
        <p:spPr>
          <a:xfrm>
            <a:off x="420687" y="3325812"/>
            <a:ext cx="382587" cy="519112"/>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S</a:t>
            </a:r>
            <a:endParaRPr/>
          </a:p>
        </p:txBody>
      </p:sp>
      <p:sp>
        <p:nvSpPr>
          <p:cNvPr id="280" name="Google Shape;280;p35"/>
          <p:cNvSpPr txBox="1"/>
          <p:nvPr/>
        </p:nvSpPr>
        <p:spPr>
          <a:xfrm>
            <a:off x="8043862" y="3429000"/>
            <a:ext cx="677862" cy="519112"/>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OR</a:t>
            </a:r>
            <a:endParaRPr/>
          </a:p>
        </p:txBody>
      </p:sp>
      <p:sp>
        <p:nvSpPr>
          <p:cNvPr id="281" name="Google Shape;281;p35"/>
          <p:cNvSpPr txBox="1"/>
          <p:nvPr/>
        </p:nvSpPr>
        <p:spPr>
          <a:xfrm>
            <a:off x="3602763" y="2141588"/>
            <a:ext cx="1859100" cy="5190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Novelty?</a:t>
            </a:r>
            <a:endParaRPr/>
          </a:p>
        </p:txBody>
      </p:sp>
      <p:sp>
        <p:nvSpPr>
          <p:cNvPr id="282" name="Google Shape;282;p35"/>
          <p:cNvSpPr txBox="1"/>
          <p:nvPr/>
        </p:nvSpPr>
        <p:spPr>
          <a:xfrm>
            <a:off x="3532173" y="4437050"/>
            <a:ext cx="2419500" cy="5190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Significance?</a:t>
            </a:r>
            <a:endParaRPr/>
          </a:p>
        </p:txBody>
      </p:sp>
      <p:cxnSp>
        <p:nvCxnSpPr>
          <p:cNvPr id="283" name="Google Shape;283;p35"/>
          <p:cNvCxnSpPr/>
          <p:nvPr/>
        </p:nvCxnSpPr>
        <p:spPr>
          <a:xfrm rot="10800000" flipH="1">
            <a:off x="827087" y="2492375"/>
            <a:ext cx="2952750" cy="1081087"/>
          </a:xfrm>
          <a:prstGeom prst="straightConnector1">
            <a:avLst/>
          </a:prstGeom>
          <a:noFill/>
          <a:ln w="25400" cap="flat" cmpd="sng">
            <a:solidFill>
              <a:schemeClr val="dk1"/>
            </a:solidFill>
            <a:prstDash val="solid"/>
            <a:miter lim="800000"/>
            <a:headEnd type="none" w="med" len="med"/>
            <a:tailEnd type="triangle" w="med" len="med"/>
          </a:ln>
        </p:spPr>
      </p:cxnSp>
      <p:cxnSp>
        <p:nvCxnSpPr>
          <p:cNvPr id="284" name="Google Shape;284;p35"/>
          <p:cNvCxnSpPr/>
          <p:nvPr/>
        </p:nvCxnSpPr>
        <p:spPr>
          <a:xfrm>
            <a:off x="827087" y="3644900"/>
            <a:ext cx="2881312" cy="1079500"/>
          </a:xfrm>
          <a:prstGeom prst="straightConnector1">
            <a:avLst/>
          </a:prstGeom>
          <a:noFill/>
          <a:ln w="25400" cap="flat" cmpd="sng">
            <a:solidFill>
              <a:schemeClr val="dk1"/>
            </a:solidFill>
            <a:prstDash val="solid"/>
            <a:miter lim="800000"/>
            <a:headEnd type="none" w="med" len="med"/>
            <a:tailEnd type="triangle" w="med" len="med"/>
          </a:ln>
        </p:spPr>
      </p:cxnSp>
      <p:cxnSp>
        <p:nvCxnSpPr>
          <p:cNvPr id="285" name="Google Shape;285;p35"/>
          <p:cNvCxnSpPr/>
          <p:nvPr/>
        </p:nvCxnSpPr>
        <p:spPr>
          <a:xfrm>
            <a:off x="5292725" y="2420937"/>
            <a:ext cx="2881312" cy="1079500"/>
          </a:xfrm>
          <a:prstGeom prst="straightConnector1">
            <a:avLst/>
          </a:prstGeom>
          <a:noFill/>
          <a:ln w="25400" cap="flat" cmpd="sng">
            <a:solidFill>
              <a:schemeClr val="dk1"/>
            </a:solidFill>
            <a:prstDash val="solid"/>
            <a:miter lim="800000"/>
            <a:headEnd type="none" w="med" len="med"/>
            <a:tailEnd type="triangle" w="med" len="med"/>
          </a:ln>
        </p:spPr>
      </p:cxnSp>
      <p:cxnSp>
        <p:nvCxnSpPr>
          <p:cNvPr id="286" name="Google Shape;286;p35"/>
          <p:cNvCxnSpPr/>
          <p:nvPr/>
        </p:nvCxnSpPr>
        <p:spPr>
          <a:xfrm rot="10800000" flipH="1">
            <a:off x="5795962" y="3860800"/>
            <a:ext cx="2305050" cy="865187"/>
          </a:xfrm>
          <a:prstGeom prst="straightConnector1">
            <a:avLst/>
          </a:prstGeom>
          <a:noFill/>
          <a:ln w="25400" cap="flat" cmpd="sng">
            <a:solidFill>
              <a:schemeClr val="dk1"/>
            </a:solidFill>
            <a:prstDash val="solid"/>
            <a:miter lim="800000"/>
            <a:headEnd type="none" w="med" len="med"/>
            <a:tailEnd type="triangle" w="med" len="med"/>
          </a:ln>
        </p:spPr>
      </p:cxnSp>
      <p:sp>
        <p:nvSpPr>
          <p:cNvPr id="287" name="Google Shape;287;p35"/>
          <p:cNvSpPr/>
          <p:nvPr/>
        </p:nvSpPr>
        <p:spPr>
          <a:xfrm>
            <a:off x="2208212" y="1196975"/>
            <a:ext cx="1858962" cy="3384550"/>
          </a:xfrm>
          <a:custGeom>
            <a:avLst/>
            <a:gdLst/>
            <a:ahLst/>
            <a:cxnLst/>
            <a:rect l="l" t="t" r="r" b="b"/>
            <a:pathLst>
              <a:path w="1171" h="2132" extrusionOk="0">
                <a:moveTo>
                  <a:pt x="1171" y="0"/>
                </a:moveTo>
                <a:cubicBezTo>
                  <a:pt x="623" y="548"/>
                  <a:pt x="76" y="1096"/>
                  <a:pt x="38" y="1451"/>
                </a:cubicBezTo>
                <a:cubicBezTo>
                  <a:pt x="0" y="1806"/>
                  <a:pt x="794" y="2019"/>
                  <a:pt x="945" y="2132"/>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5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500"/>
                                        <p:tgtEl>
                                          <p:spTgt spid="2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5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84"/>
                                        </p:tgtEl>
                                      </p:cBhvr>
                                    </p:animEffect>
                                    <p:set>
                                      <p:cBhvr>
                                        <p:cTn id="22" dur="1" fill="hold">
                                          <p:stCondLst>
                                            <p:cond delay="500"/>
                                          </p:stCondLst>
                                        </p:cTn>
                                        <p:tgtEl>
                                          <p:spTgt spid="28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4"/>
                                        </p:tgtEl>
                                        <p:attrNameLst>
                                          <p:attrName>style.visibility</p:attrName>
                                        </p:attrNameLst>
                                      </p:cBhvr>
                                      <p:to>
                                        <p:strVal val="visible"/>
                                      </p:to>
                                    </p:set>
                                    <p:animEffect transition="in" filter="fade">
                                      <p:cBhvr>
                                        <p:cTn id="27" dur="500"/>
                                        <p:tgtEl>
                                          <p:spTgt spid="2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86"/>
                                        </p:tgtEl>
                                      </p:cBhvr>
                                    </p:animEffect>
                                    <p:set>
                                      <p:cBhvr>
                                        <p:cTn id="32" dur="1" fill="hold">
                                          <p:stCondLst>
                                            <p:cond delay="500"/>
                                          </p:stCondLst>
                                        </p:cTn>
                                        <p:tgtEl>
                                          <p:spTgt spid="28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6"/>
                                        </p:tgtEl>
                                        <p:attrNameLst>
                                          <p:attrName>style.visibility</p:attrName>
                                        </p:attrNameLst>
                                      </p:cBhvr>
                                      <p:to>
                                        <p:strVal val="visible"/>
                                      </p:to>
                                    </p:set>
                                    <p:animEffect transition="in" filter="fade">
                                      <p:cBhvr>
                                        <p:cTn id="37"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6"/>
          <p:cNvSpPr txBox="1">
            <a:spLocks noGrp="1"/>
          </p:cNvSpPr>
          <p:nvPr>
            <p:ph type="body" idx="1"/>
          </p:nvPr>
        </p:nvSpPr>
        <p:spPr>
          <a:xfrm>
            <a:off x="685800" y="549275"/>
            <a:ext cx="8062912" cy="5546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b) Verklaring functionele kennis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aard stimuli: minder effect van aanbieding op significance, dus tragere habituatie voor significante stimuli</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aard gedrag: minder effect van aanbieding op significance, dus tragere habituatie voor significance componenten (vb., huidgele</a:t>
            </a:r>
            <a:r>
              <a:rPr lang="en-US" sz="2800"/>
              <a:t>iding)</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interactie: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*OR componenten die enkel novelty: geen effect 						aard stimuli</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*OR-componenten die wel significance: wel effect						aard stimuli</a:t>
            </a:r>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cxnSp>
        <p:nvCxnSpPr>
          <p:cNvPr id="297" name="Google Shape;297;p37"/>
          <p:cNvCxnSpPr/>
          <p:nvPr/>
        </p:nvCxnSpPr>
        <p:spPr>
          <a:xfrm rot="10800000">
            <a:off x="755650" y="692150"/>
            <a:ext cx="0" cy="2017712"/>
          </a:xfrm>
          <a:prstGeom prst="straightConnector1">
            <a:avLst/>
          </a:prstGeom>
          <a:noFill/>
          <a:ln w="9525" cap="flat" cmpd="sng">
            <a:solidFill>
              <a:schemeClr val="dk1"/>
            </a:solidFill>
            <a:prstDash val="solid"/>
            <a:miter lim="800000"/>
            <a:headEnd type="none" w="med" len="med"/>
            <a:tailEnd type="triangle" w="med" len="med"/>
          </a:ln>
        </p:spPr>
      </p:cxnSp>
      <p:cxnSp>
        <p:nvCxnSpPr>
          <p:cNvPr id="298" name="Google Shape;298;p37"/>
          <p:cNvCxnSpPr/>
          <p:nvPr/>
        </p:nvCxnSpPr>
        <p:spPr>
          <a:xfrm>
            <a:off x="5003800" y="6092825"/>
            <a:ext cx="3167062" cy="0"/>
          </a:xfrm>
          <a:prstGeom prst="straightConnector1">
            <a:avLst/>
          </a:prstGeom>
          <a:noFill/>
          <a:ln w="9525" cap="flat" cmpd="sng">
            <a:solidFill>
              <a:schemeClr val="dk1"/>
            </a:solidFill>
            <a:prstDash val="solid"/>
            <a:miter lim="800000"/>
            <a:headEnd type="none" w="med" len="med"/>
            <a:tailEnd type="triangle" w="med" len="med"/>
          </a:ln>
        </p:spPr>
      </p:cxnSp>
      <p:cxnSp>
        <p:nvCxnSpPr>
          <p:cNvPr id="299" name="Google Shape;299;p37"/>
          <p:cNvCxnSpPr/>
          <p:nvPr/>
        </p:nvCxnSpPr>
        <p:spPr>
          <a:xfrm>
            <a:off x="5003800" y="5157787"/>
            <a:ext cx="792162" cy="936625"/>
          </a:xfrm>
          <a:prstGeom prst="straightConnector1">
            <a:avLst/>
          </a:prstGeom>
          <a:noFill/>
          <a:ln w="9525" cap="flat" cmpd="sng">
            <a:solidFill>
              <a:schemeClr val="dk1"/>
            </a:solidFill>
            <a:prstDash val="solid"/>
            <a:miter lim="800000"/>
            <a:headEnd type="none" w="med" len="med"/>
            <a:tailEnd type="none" w="med" len="med"/>
          </a:ln>
        </p:spPr>
      </p:cxnSp>
      <p:cxnSp>
        <p:nvCxnSpPr>
          <p:cNvPr id="300" name="Google Shape;300;p37"/>
          <p:cNvCxnSpPr/>
          <p:nvPr/>
        </p:nvCxnSpPr>
        <p:spPr>
          <a:xfrm rot="10800000">
            <a:off x="5003800" y="4076700"/>
            <a:ext cx="0" cy="2016125"/>
          </a:xfrm>
          <a:prstGeom prst="straightConnector1">
            <a:avLst/>
          </a:prstGeom>
          <a:noFill/>
          <a:ln w="9525" cap="flat" cmpd="sng">
            <a:solidFill>
              <a:schemeClr val="dk1"/>
            </a:solidFill>
            <a:prstDash val="solid"/>
            <a:miter lim="800000"/>
            <a:headEnd type="none" w="med" len="med"/>
            <a:tailEnd type="triangle" w="med" len="med"/>
          </a:ln>
        </p:spPr>
      </p:cxnSp>
      <p:cxnSp>
        <p:nvCxnSpPr>
          <p:cNvPr id="301" name="Google Shape;301;p37"/>
          <p:cNvCxnSpPr/>
          <p:nvPr/>
        </p:nvCxnSpPr>
        <p:spPr>
          <a:xfrm>
            <a:off x="755650" y="2708275"/>
            <a:ext cx="3167062" cy="0"/>
          </a:xfrm>
          <a:prstGeom prst="straightConnector1">
            <a:avLst/>
          </a:prstGeom>
          <a:noFill/>
          <a:ln w="9525" cap="flat" cmpd="sng">
            <a:solidFill>
              <a:schemeClr val="dk1"/>
            </a:solidFill>
            <a:prstDash val="solid"/>
            <a:miter lim="800000"/>
            <a:headEnd type="none" w="med" len="med"/>
            <a:tailEnd type="triangle" w="med" len="med"/>
          </a:ln>
        </p:spPr>
      </p:cxnSp>
      <p:cxnSp>
        <p:nvCxnSpPr>
          <p:cNvPr id="302" name="Google Shape;302;p37"/>
          <p:cNvCxnSpPr/>
          <p:nvPr/>
        </p:nvCxnSpPr>
        <p:spPr>
          <a:xfrm>
            <a:off x="5003800" y="5157787"/>
            <a:ext cx="2952750" cy="576262"/>
          </a:xfrm>
          <a:prstGeom prst="straightConnector1">
            <a:avLst/>
          </a:prstGeom>
          <a:noFill/>
          <a:ln w="9525" cap="flat" cmpd="sng">
            <a:solidFill>
              <a:schemeClr val="dk1"/>
            </a:solidFill>
            <a:prstDash val="solid"/>
            <a:miter lim="800000"/>
            <a:headEnd type="none" w="med" len="med"/>
            <a:tailEnd type="none" w="med" len="med"/>
          </a:ln>
        </p:spPr>
      </p:cxnSp>
      <p:cxnSp>
        <p:nvCxnSpPr>
          <p:cNvPr id="303" name="Google Shape;303;p37"/>
          <p:cNvCxnSpPr/>
          <p:nvPr/>
        </p:nvCxnSpPr>
        <p:spPr>
          <a:xfrm>
            <a:off x="684212" y="6021387"/>
            <a:ext cx="3167062" cy="0"/>
          </a:xfrm>
          <a:prstGeom prst="straightConnector1">
            <a:avLst/>
          </a:prstGeom>
          <a:noFill/>
          <a:ln w="9525" cap="flat" cmpd="sng">
            <a:solidFill>
              <a:schemeClr val="dk1"/>
            </a:solidFill>
            <a:prstDash val="solid"/>
            <a:miter lim="800000"/>
            <a:headEnd type="none" w="med" len="med"/>
            <a:tailEnd type="triangle" w="med" len="med"/>
          </a:ln>
        </p:spPr>
      </p:cxnSp>
      <p:cxnSp>
        <p:nvCxnSpPr>
          <p:cNvPr id="304" name="Google Shape;304;p37"/>
          <p:cNvCxnSpPr/>
          <p:nvPr/>
        </p:nvCxnSpPr>
        <p:spPr>
          <a:xfrm>
            <a:off x="5003800" y="2708275"/>
            <a:ext cx="3167062" cy="0"/>
          </a:xfrm>
          <a:prstGeom prst="straightConnector1">
            <a:avLst/>
          </a:prstGeom>
          <a:noFill/>
          <a:ln w="9525" cap="flat" cmpd="sng">
            <a:solidFill>
              <a:schemeClr val="dk1"/>
            </a:solidFill>
            <a:prstDash val="solid"/>
            <a:miter lim="800000"/>
            <a:headEnd type="none" w="med" len="med"/>
            <a:tailEnd type="triangle" w="med" len="med"/>
          </a:ln>
        </p:spPr>
      </p:cxnSp>
      <p:cxnSp>
        <p:nvCxnSpPr>
          <p:cNvPr id="305" name="Google Shape;305;p37"/>
          <p:cNvCxnSpPr/>
          <p:nvPr/>
        </p:nvCxnSpPr>
        <p:spPr>
          <a:xfrm rot="10800000">
            <a:off x="684212" y="4076700"/>
            <a:ext cx="0" cy="1944687"/>
          </a:xfrm>
          <a:prstGeom prst="straightConnector1">
            <a:avLst/>
          </a:prstGeom>
          <a:noFill/>
          <a:ln w="9525" cap="flat" cmpd="sng">
            <a:solidFill>
              <a:schemeClr val="dk1"/>
            </a:solidFill>
            <a:prstDash val="solid"/>
            <a:miter lim="800000"/>
            <a:headEnd type="none" w="med" len="med"/>
            <a:tailEnd type="triangle" w="med" len="med"/>
          </a:ln>
        </p:spPr>
      </p:cxnSp>
      <p:cxnSp>
        <p:nvCxnSpPr>
          <p:cNvPr id="306" name="Google Shape;306;p37"/>
          <p:cNvCxnSpPr/>
          <p:nvPr/>
        </p:nvCxnSpPr>
        <p:spPr>
          <a:xfrm rot="10800000">
            <a:off x="5003800" y="620712"/>
            <a:ext cx="0" cy="2089150"/>
          </a:xfrm>
          <a:prstGeom prst="straightConnector1">
            <a:avLst/>
          </a:prstGeom>
          <a:noFill/>
          <a:ln w="9525" cap="flat" cmpd="sng">
            <a:solidFill>
              <a:schemeClr val="dk1"/>
            </a:solidFill>
            <a:prstDash val="solid"/>
            <a:miter lim="800000"/>
            <a:headEnd type="none" w="med" len="med"/>
            <a:tailEnd type="triangle" w="med" len="med"/>
          </a:ln>
        </p:spPr>
      </p:cxnSp>
      <p:cxnSp>
        <p:nvCxnSpPr>
          <p:cNvPr id="307" name="Google Shape;307;p37"/>
          <p:cNvCxnSpPr/>
          <p:nvPr/>
        </p:nvCxnSpPr>
        <p:spPr>
          <a:xfrm>
            <a:off x="755650" y="1773237"/>
            <a:ext cx="792162" cy="936625"/>
          </a:xfrm>
          <a:prstGeom prst="straightConnector1">
            <a:avLst/>
          </a:prstGeom>
          <a:noFill/>
          <a:ln w="9525" cap="flat" cmpd="sng">
            <a:solidFill>
              <a:schemeClr val="dk1"/>
            </a:solidFill>
            <a:prstDash val="solid"/>
            <a:miter lim="800000"/>
            <a:headEnd type="none" w="med" len="med"/>
            <a:tailEnd type="none" w="med" len="med"/>
          </a:ln>
        </p:spPr>
      </p:cxnSp>
      <p:sp>
        <p:nvSpPr>
          <p:cNvPr id="308" name="Google Shape;308;p37"/>
          <p:cNvSpPr/>
          <p:nvPr/>
        </p:nvSpPr>
        <p:spPr>
          <a:xfrm>
            <a:off x="5292725" y="4292600"/>
            <a:ext cx="2952750" cy="1295400"/>
          </a:xfrm>
          <a:custGeom>
            <a:avLst/>
            <a:gdLst/>
            <a:ahLst/>
            <a:cxnLst/>
            <a:rect l="l" t="t" r="r" b="b"/>
            <a:pathLst>
              <a:path w="1860" h="816" extrusionOk="0">
                <a:moveTo>
                  <a:pt x="0" y="0"/>
                </a:moveTo>
                <a:cubicBezTo>
                  <a:pt x="3" y="90"/>
                  <a:pt x="7" y="181"/>
                  <a:pt x="317" y="317"/>
                </a:cubicBezTo>
                <a:cubicBezTo>
                  <a:pt x="627" y="453"/>
                  <a:pt x="1603" y="733"/>
                  <a:pt x="1860" y="816"/>
                </a:cubicBez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sp>
        <p:nvSpPr>
          <p:cNvPr id="309" name="Google Shape;309;p37"/>
          <p:cNvSpPr/>
          <p:nvPr/>
        </p:nvSpPr>
        <p:spPr>
          <a:xfrm>
            <a:off x="4932362" y="4221162"/>
            <a:ext cx="647700" cy="576262"/>
          </a:xfrm>
          <a:custGeom>
            <a:avLst/>
            <a:gdLst/>
            <a:ahLst/>
            <a:cxnLst/>
            <a:rect l="l" t="t" r="r" b="b"/>
            <a:pathLst>
              <a:path w="408" h="363" extrusionOk="0">
                <a:moveTo>
                  <a:pt x="0" y="0"/>
                </a:moveTo>
                <a:cubicBezTo>
                  <a:pt x="170" y="151"/>
                  <a:pt x="340" y="303"/>
                  <a:pt x="408" y="363"/>
                </a:cubicBez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sp>
        <p:nvSpPr>
          <p:cNvPr id="310" name="Google Shape;310;p37"/>
          <p:cNvSpPr/>
          <p:nvPr/>
        </p:nvSpPr>
        <p:spPr>
          <a:xfrm>
            <a:off x="4932362" y="4292600"/>
            <a:ext cx="3479800" cy="1260475"/>
          </a:xfrm>
          <a:custGeom>
            <a:avLst/>
            <a:gdLst/>
            <a:ahLst/>
            <a:cxnLst/>
            <a:rect l="l" t="t" r="r" b="b"/>
            <a:pathLst>
              <a:path w="2192" h="794" extrusionOk="0">
                <a:moveTo>
                  <a:pt x="0" y="0"/>
                </a:moveTo>
                <a:cubicBezTo>
                  <a:pt x="45" y="121"/>
                  <a:pt x="91" y="242"/>
                  <a:pt x="408" y="363"/>
                </a:cubicBezTo>
                <a:cubicBezTo>
                  <a:pt x="725" y="484"/>
                  <a:pt x="1618" y="658"/>
                  <a:pt x="1905" y="726"/>
                </a:cubicBezTo>
                <a:cubicBezTo>
                  <a:pt x="2192" y="794"/>
                  <a:pt x="2094" y="764"/>
                  <a:pt x="2132" y="771"/>
                </a:cubicBez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sp>
        <p:nvSpPr>
          <p:cNvPr id="311" name="Google Shape;311;p37"/>
          <p:cNvSpPr/>
          <p:nvPr/>
        </p:nvSpPr>
        <p:spPr>
          <a:xfrm>
            <a:off x="5003800" y="836612"/>
            <a:ext cx="3095625" cy="1511300"/>
          </a:xfrm>
          <a:custGeom>
            <a:avLst/>
            <a:gdLst/>
            <a:ahLst/>
            <a:cxnLst/>
            <a:rect l="l" t="t" r="r" b="b"/>
            <a:pathLst>
              <a:path w="1950" h="589" extrusionOk="0">
                <a:moveTo>
                  <a:pt x="0" y="0"/>
                </a:moveTo>
                <a:cubicBezTo>
                  <a:pt x="64" y="132"/>
                  <a:pt x="128" y="265"/>
                  <a:pt x="453" y="363"/>
                </a:cubicBezTo>
                <a:cubicBezTo>
                  <a:pt x="778" y="461"/>
                  <a:pt x="1364" y="525"/>
                  <a:pt x="1950" y="589"/>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sp>
        <p:nvSpPr>
          <p:cNvPr id="312" name="Google Shape;312;p37"/>
          <p:cNvSpPr txBox="1"/>
          <p:nvPr/>
        </p:nvSpPr>
        <p:spPr>
          <a:xfrm>
            <a:off x="1312862" y="188912"/>
            <a:ext cx="5764212" cy="396875"/>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1" i="0" u="sng">
                <a:solidFill>
                  <a:schemeClr val="dk1"/>
                </a:solidFill>
                <a:latin typeface="Times New Roman"/>
                <a:ea typeface="Times New Roman"/>
                <a:cs typeface="Times New Roman"/>
                <a:sym typeface="Times New Roman"/>
              </a:rPr>
              <a:t>Geobserveerde</a:t>
            </a:r>
            <a:r>
              <a:rPr lang="en-US" sz="2000" b="0" i="0" u="sng">
                <a:solidFill>
                  <a:schemeClr val="dk1"/>
                </a:solidFill>
                <a:latin typeface="Times New Roman"/>
                <a:ea typeface="Times New Roman"/>
                <a:cs typeface="Times New Roman"/>
                <a:sym typeface="Times New Roman"/>
              </a:rPr>
              <a:t> OR in functie van aantal aanbiedingen</a:t>
            </a:r>
            <a:endParaRPr/>
          </a:p>
        </p:txBody>
      </p:sp>
      <p:sp>
        <p:nvSpPr>
          <p:cNvPr id="313" name="Google Shape;313;p37"/>
          <p:cNvSpPr txBox="1"/>
          <p:nvPr/>
        </p:nvSpPr>
        <p:spPr>
          <a:xfrm>
            <a:off x="2268537" y="4076700"/>
            <a:ext cx="1344612" cy="396875"/>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 novelty</a:t>
            </a:r>
            <a:endParaRPr/>
          </a:p>
        </p:txBody>
      </p:sp>
      <p:sp>
        <p:nvSpPr>
          <p:cNvPr id="314" name="Google Shape;314;p37"/>
          <p:cNvSpPr txBox="1"/>
          <p:nvPr/>
        </p:nvSpPr>
        <p:spPr>
          <a:xfrm>
            <a:off x="425450" y="3573462"/>
            <a:ext cx="7804150" cy="396875"/>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1" i="0" u="sng">
                <a:solidFill>
                  <a:schemeClr val="dk1"/>
                </a:solidFill>
                <a:latin typeface="Times New Roman"/>
                <a:ea typeface="Times New Roman"/>
                <a:cs typeface="Times New Roman"/>
                <a:sym typeface="Times New Roman"/>
              </a:rPr>
              <a:t>Veronderstelde</a:t>
            </a:r>
            <a:r>
              <a:rPr lang="en-US" sz="2000" b="0" i="0" u="sng">
                <a:solidFill>
                  <a:schemeClr val="dk1"/>
                </a:solidFill>
                <a:latin typeface="Times New Roman"/>
                <a:ea typeface="Times New Roman"/>
                <a:cs typeface="Times New Roman"/>
                <a:sym typeface="Times New Roman"/>
              </a:rPr>
              <a:t> novelty en significance in functie van aantal aanbiedingen</a:t>
            </a:r>
            <a:endParaRPr/>
          </a:p>
        </p:txBody>
      </p:sp>
      <p:sp>
        <p:nvSpPr>
          <p:cNvPr id="315" name="Google Shape;315;p37"/>
          <p:cNvSpPr txBox="1"/>
          <p:nvPr/>
        </p:nvSpPr>
        <p:spPr>
          <a:xfrm>
            <a:off x="7235825" y="4149725"/>
            <a:ext cx="1344612" cy="396875"/>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 novelty</a:t>
            </a:r>
            <a:endParaRPr/>
          </a:p>
        </p:txBody>
      </p:sp>
      <p:sp>
        <p:nvSpPr>
          <p:cNvPr id="316" name="Google Shape;316;p37"/>
          <p:cNvSpPr txBox="1"/>
          <p:nvPr/>
        </p:nvSpPr>
        <p:spPr>
          <a:xfrm>
            <a:off x="7132637" y="4581525"/>
            <a:ext cx="1408112" cy="396875"/>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significance</a:t>
            </a:r>
            <a:endParaRPr/>
          </a:p>
        </p:txBody>
      </p:sp>
      <p:cxnSp>
        <p:nvCxnSpPr>
          <p:cNvPr id="317" name="Google Shape;317;p37"/>
          <p:cNvCxnSpPr/>
          <p:nvPr/>
        </p:nvCxnSpPr>
        <p:spPr>
          <a:xfrm>
            <a:off x="6588125" y="4797425"/>
            <a:ext cx="576262" cy="0"/>
          </a:xfrm>
          <a:prstGeom prst="straightConnector1">
            <a:avLst/>
          </a:prstGeom>
          <a:noFill/>
          <a:ln w="9525" cap="flat" cmpd="sng">
            <a:solidFill>
              <a:schemeClr val="dk1"/>
            </a:solidFill>
            <a:prstDash val="solid"/>
            <a:miter lim="800000"/>
            <a:headEnd type="none" w="med" len="med"/>
            <a:tailEnd type="none" w="med" len="med"/>
          </a:ln>
        </p:spPr>
      </p:cxnSp>
      <p:cxnSp>
        <p:nvCxnSpPr>
          <p:cNvPr id="318" name="Google Shape;318;p37"/>
          <p:cNvCxnSpPr/>
          <p:nvPr/>
        </p:nvCxnSpPr>
        <p:spPr>
          <a:xfrm>
            <a:off x="684212" y="5084762"/>
            <a:ext cx="792162" cy="936625"/>
          </a:xfrm>
          <a:prstGeom prst="straightConnector1">
            <a:avLst/>
          </a:prstGeom>
          <a:noFill/>
          <a:ln w="9525" cap="flat" cmpd="sng">
            <a:solidFill>
              <a:schemeClr val="dk1"/>
            </a:solidFill>
            <a:prstDash val="solid"/>
            <a:miter lim="800000"/>
            <a:headEnd type="none" w="med" len="med"/>
            <a:tailEnd type="none" w="med" len="med"/>
          </a:ln>
        </p:spPr>
      </p:cxnSp>
      <p:sp>
        <p:nvSpPr>
          <p:cNvPr id="319" name="Google Shape;319;p37"/>
          <p:cNvSpPr txBox="1"/>
          <p:nvPr/>
        </p:nvSpPr>
        <p:spPr>
          <a:xfrm>
            <a:off x="1476375" y="836612"/>
            <a:ext cx="2439987" cy="63976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Stimuli of gedrag waarvoor</a:t>
            </a:r>
            <a:endParaRPr/>
          </a:p>
          <a:p>
            <a:pPr marL="609600" marR="0" lvl="0" indent="-609600" algn="ctr" rtl="0">
              <a:lnSpc>
                <a:spcPct val="100000"/>
              </a:lnSpc>
              <a:spcBef>
                <a:spcPts val="32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alleen novelty telt</a:t>
            </a:r>
            <a:endParaRPr/>
          </a:p>
        </p:txBody>
      </p:sp>
      <p:sp>
        <p:nvSpPr>
          <p:cNvPr id="320" name="Google Shape;320;p37"/>
          <p:cNvSpPr txBox="1"/>
          <p:nvPr/>
        </p:nvSpPr>
        <p:spPr>
          <a:xfrm>
            <a:off x="6156325" y="908050"/>
            <a:ext cx="2439987" cy="63976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Stimuli of gedrag waarvoor</a:t>
            </a:r>
            <a:endParaRPr/>
          </a:p>
          <a:p>
            <a:pPr marL="609600" marR="0" lvl="0" indent="-609600" algn="ctr" rtl="0">
              <a:lnSpc>
                <a:spcPct val="100000"/>
              </a:lnSpc>
              <a:spcBef>
                <a:spcPts val="32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novelty en significance telt</a:t>
            </a:r>
            <a:endParaRPr/>
          </a:p>
        </p:txBody>
      </p:sp>
      <p:sp>
        <p:nvSpPr>
          <p:cNvPr id="321" name="Google Shape;321;p37"/>
          <p:cNvSpPr txBox="1"/>
          <p:nvPr/>
        </p:nvSpPr>
        <p:spPr>
          <a:xfrm>
            <a:off x="179387" y="765175"/>
            <a:ext cx="465137" cy="33655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OR</a:t>
            </a:r>
            <a:endParaRPr/>
          </a:p>
        </p:txBody>
      </p:sp>
      <p:sp>
        <p:nvSpPr>
          <p:cNvPr id="322" name="Google Shape;322;p37"/>
          <p:cNvSpPr txBox="1"/>
          <p:nvPr/>
        </p:nvSpPr>
        <p:spPr>
          <a:xfrm>
            <a:off x="4500562" y="765175"/>
            <a:ext cx="465137" cy="33655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OR</a:t>
            </a:r>
            <a:endParaRPr/>
          </a:p>
        </p:txBody>
      </p:sp>
      <p:sp>
        <p:nvSpPr>
          <p:cNvPr id="323" name="Google Shape;323;p37"/>
          <p:cNvSpPr txBox="1"/>
          <p:nvPr/>
        </p:nvSpPr>
        <p:spPr>
          <a:xfrm>
            <a:off x="1341437" y="2781300"/>
            <a:ext cx="1808162" cy="33655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aantal aanbiedingen</a:t>
            </a:r>
            <a:endParaRPr/>
          </a:p>
        </p:txBody>
      </p:sp>
      <p:sp>
        <p:nvSpPr>
          <p:cNvPr id="324" name="Google Shape;324;p37"/>
          <p:cNvSpPr txBox="1"/>
          <p:nvPr/>
        </p:nvSpPr>
        <p:spPr>
          <a:xfrm>
            <a:off x="5651500" y="2852737"/>
            <a:ext cx="1808162" cy="33655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aantal aanbiedingen</a:t>
            </a:r>
            <a:endParaRPr/>
          </a:p>
        </p:txBody>
      </p:sp>
      <p:sp>
        <p:nvSpPr>
          <p:cNvPr id="325" name="Google Shape;325;p37"/>
          <p:cNvSpPr txBox="1"/>
          <p:nvPr/>
        </p:nvSpPr>
        <p:spPr>
          <a:xfrm>
            <a:off x="1258887" y="6092825"/>
            <a:ext cx="1808162" cy="33655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aantal aanbiedingen</a:t>
            </a:r>
            <a:endParaRPr/>
          </a:p>
        </p:txBody>
      </p:sp>
      <p:sp>
        <p:nvSpPr>
          <p:cNvPr id="326" name="Google Shape;326;p37"/>
          <p:cNvSpPr txBox="1"/>
          <p:nvPr/>
        </p:nvSpPr>
        <p:spPr>
          <a:xfrm>
            <a:off x="5867400" y="6165850"/>
            <a:ext cx="1808162" cy="33655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aantal aanbiedingen</a:t>
            </a:r>
            <a:endParaRPr/>
          </a:p>
        </p:txBody>
      </p:sp>
      <p:sp>
        <p:nvSpPr>
          <p:cNvPr id="327" name="Google Shape;327;p37"/>
          <p:cNvSpPr txBox="1"/>
          <p:nvPr/>
        </p:nvSpPr>
        <p:spPr>
          <a:xfrm>
            <a:off x="107950" y="4005262"/>
            <a:ext cx="654050" cy="630237"/>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Mate </a:t>
            </a:r>
            <a:endParaRPr/>
          </a:p>
          <a:p>
            <a:pPr marL="609600" marR="0" lvl="0" indent="-609600" algn="ctr" rtl="0">
              <a:lnSpc>
                <a:spcPct val="100000"/>
              </a:lnSpc>
              <a:spcBef>
                <a:spcPts val="32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van</a:t>
            </a:r>
            <a:endParaRPr/>
          </a:p>
        </p:txBody>
      </p:sp>
      <p:sp>
        <p:nvSpPr>
          <p:cNvPr id="328" name="Google Shape;328;p37"/>
          <p:cNvSpPr txBox="1"/>
          <p:nvPr/>
        </p:nvSpPr>
        <p:spPr>
          <a:xfrm>
            <a:off x="4427537" y="4005262"/>
            <a:ext cx="654050" cy="630237"/>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Mate </a:t>
            </a:r>
            <a:endParaRPr/>
          </a:p>
          <a:p>
            <a:pPr marL="609600" marR="0" lvl="0" indent="-609600" algn="ctr" rtl="0">
              <a:lnSpc>
                <a:spcPct val="100000"/>
              </a:lnSpc>
              <a:spcBef>
                <a:spcPts val="32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van</a:t>
            </a:r>
            <a:endParaRPr/>
          </a:p>
        </p:txBody>
      </p:sp>
      <p:pic>
        <p:nvPicPr>
          <p:cNvPr id="329" name="Google Shape;329;p37"/>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8"/>
          <p:cNvSpPr txBox="1">
            <a:spLocks noGrp="1"/>
          </p:cNvSpPr>
          <p:nvPr>
            <p:ph type="body" idx="1"/>
          </p:nvPr>
        </p:nvSpPr>
        <p:spPr>
          <a:xfrm>
            <a:off x="685800" y="381000"/>
            <a:ext cx="7772400" cy="5867400"/>
          </a:xfrm>
          <a:prstGeom prst="rect">
            <a:avLst/>
          </a:prstGeom>
          <a:noFill/>
          <a:ln>
            <a:noFill/>
          </a:ln>
        </p:spPr>
        <p:txBody>
          <a:bodyPr spcFirstLastPara="1" wrap="square" lIns="91425" tIns="45700" rIns="91425" bIns="45700" anchor="t" anchorCtr="0">
            <a:noAutofit/>
          </a:bodyPr>
          <a:lstStyle/>
          <a:p>
            <a:pPr marL="609600" lvl="0" indent="-609600" algn="l" rtl="0">
              <a:lnSpc>
                <a:spcPct val="9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I.2.2. Opponent proces theorie: Solomon</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=&gt; Effecten niet-contingente prikkelaanbieding op reacties en tegenreacties (dynamics of affect)</a:t>
            </a:r>
            <a:endParaRPr/>
          </a:p>
          <a:p>
            <a:pPr marL="609600" lvl="0" indent="-6096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1. Functionele kennis dat het model wil verklaren:</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Herhaalde prikkelaanbieding doet reactie verzwakken en tegenreactie versterken (vb., roken, joggen) </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studies in labo met honden	</a:t>
            </a:r>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39" descr="FIG9"/>
          <p:cNvPicPr preferRelativeResize="0"/>
          <p:nvPr/>
        </p:nvPicPr>
        <p:blipFill rotWithShape="1">
          <a:blip r:embed="rId3">
            <a:alphaModFix/>
          </a:blip>
          <a:srcRect/>
          <a:stretch/>
        </p:blipFill>
        <p:spPr>
          <a:xfrm>
            <a:off x="762000" y="3657600"/>
            <a:ext cx="7704137" cy="2887662"/>
          </a:xfrm>
          <a:prstGeom prst="rect">
            <a:avLst/>
          </a:prstGeom>
          <a:noFill/>
          <a:ln>
            <a:noFill/>
          </a:ln>
        </p:spPr>
      </p:pic>
      <p:pic>
        <p:nvPicPr>
          <p:cNvPr id="340" name="Google Shape;340;p39" descr="FIG8"/>
          <p:cNvPicPr preferRelativeResize="0"/>
          <p:nvPr/>
        </p:nvPicPr>
        <p:blipFill rotWithShape="1">
          <a:blip r:embed="rId4">
            <a:alphaModFix/>
          </a:blip>
          <a:srcRect/>
          <a:stretch/>
        </p:blipFill>
        <p:spPr>
          <a:xfrm>
            <a:off x="762000" y="304800"/>
            <a:ext cx="7696200" cy="3413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0"/>
          <p:cNvSpPr txBox="1">
            <a:spLocks noGrp="1"/>
          </p:cNvSpPr>
          <p:nvPr>
            <p:ph type="body" idx="1"/>
          </p:nvPr>
        </p:nvSpPr>
        <p:spPr>
          <a:xfrm>
            <a:off x="685800" y="228600"/>
            <a:ext cx="7772400" cy="5867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2. Assumpties: Twee opponente (tegenstander) processen</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 A-proces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onvoorwaardelijke « reactie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blijft stabiel</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b) B-proces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onvoorwaardelijke TEGEN- « reactie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wordt sterker+vlugger op gang+langer</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c) Observeerbaar gedrag is som van twee</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3. Verklaring verandering in dynamics of affect: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1"/>
          <p:cNvSpPr txBox="1"/>
          <p:nvPr/>
        </p:nvSpPr>
        <p:spPr>
          <a:xfrm>
            <a:off x="1476375" y="1557337"/>
            <a:ext cx="6264275" cy="42481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sp>
        <p:nvSpPr>
          <p:cNvPr id="351" name="Google Shape;351;p41"/>
          <p:cNvSpPr txBox="1"/>
          <p:nvPr/>
        </p:nvSpPr>
        <p:spPr>
          <a:xfrm>
            <a:off x="3924300" y="6021375"/>
            <a:ext cx="1990200" cy="4572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Black box</a:t>
            </a:r>
            <a:endParaRPr/>
          </a:p>
        </p:txBody>
      </p:sp>
      <p:sp>
        <p:nvSpPr>
          <p:cNvPr id="352" name="Google Shape;352;p41"/>
          <p:cNvSpPr txBox="1"/>
          <p:nvPr/>
        </p:nvSpPr>
        <p:spPr>
          <a:xfrm>
            <a:off x="2916237" y="476250"/>
            <a:ext cx="3567112" cy="52863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Eerdere aanbiedingen S</a:t>
            </a:r>
            <a:endParaRPr/>
          </a:p>
        </p:txBody>
      </p:sp>
      <p:sp>
        <p:nvSpPr>
          <p:cNvPr id="353" name="Google Shape;353;p41"/>
          <p:cNvSpPr txBox="1"/>
          <p:nvPr/>
        </p:nvSpPr>
        <p:spPr>
          <a:xfrm>
            <a:off x="420687" y="3325812"/>
            <a:ext cx="382587" cy="519112"/>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S</a:t>
            </a:r>
            <a:endParaRPr/>
          </a:p>
        </p:txBody>
      </p:sp>
      <p:sp>
        <p:nvSpPr>
          <p:cNvPr id="354" name="Google Shape;354;p41"/>
          <p:cNvSpPr txBox="1"/>
          <p:nvPr/>
        </p:nvSpPr>
        <p:spPr>
          <a:xfrm>
            <a:off x="8172450" y="3429000"/>
            <a:ext cx="420687" cy="519112"/>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R</a:t>
            </a:r>
            <a:endParaRPr/>
          </a:p>
        </p:txBody>
      </p:sp>
      <p:sp>
        <p:nvSpPr>
          <p:cNvPr id="355" name="Google Shape;355;p41"/>
          <p:cNvSpPr txBox="1"/>
          <p:nvPr/>
        </p:nvSpPr>
        <p:spPr>
          <a:xfrm>
            <a:off x="3867150" y="2133600"/>
            <a:ext cx="1457325" cy="519112"/>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A proces</a:t>
            </a:r>
            <a:endParaRPr/>
          </a:p>
        </p:txBody>
      </p:sp>
      <p:sp>
        <p:nvSpPr>
          <p:cNvPr id="356" name="Google Shape;356;p41"/>
          <p:cNvSpPr txBox="1"/>
          <p:nvPr/>
        </p:nvSpPr>
        <p:spPr>
          <a:xfrm>
            <a:off x="3321350" y="4437050"/>
            <a:ext cx="2881200" cy="5190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B proces</a:t>
            </a:r>
            <a:endParaRPr/>
          </a:p>
        </p:txBody>
      </p:sp>
      <p:cxnSp>
        <p:nvCxnSpPr>
          <p:cNvPr id="357" name="Google Shape;357;p41"/>
          <p:cNvCxnSpPr/>
          <p:nvPr/>
        </p:nvCxnSpPr>
        <p:spPr>
          <a:xfrm rot="10800000" flipH="1">
            <a:off x="827087" y="2492375"/>
            <a:ext cx="2952750" cy="1081087"/>
          </a:xfrm>
          <a:prstGeom prst="straightConnector1">
            <a:avLst/>
          </a:prstGeom>
          <a:noFill/>
          <a:ln w="25400" cap="flat" cmpd="sng">
            <a:solidFill>
              <a:schemeClr val="dk1"/>
            </a:solidFill>
            <a:prstDash val="solid"/>
            <a:miter lim="800000"/>
            <a:headEnd type="none" w="med" len="med"/>
            <a:tailEnd type="triangle" w="med" len="med"/>
          </a:ln>
        </p:spPr>
      </p:cxnSp>
      <p:cxnSp>
        <p:nvCxnSpPr>
          <p:cNvPr id="358" name="Google Shape;358;p41"/>
          <p:cNvCxnSpPr/>
          <p:nvPr/>
        </p:nvCxnSpPr>
        <p:spPr>
          <a:xfrm>
            <a:off x="4643437" y="2636837"/>
            <a:ext cx="0" cy="1871662"/>
          </a:xfrm>
          <a:prstGeom prst="straightConnector1">
            <a:avLst/>
          </a:prstGeom>
          <a:noFill/>
          <a:ln w="25400" cap="flat" cmpd="sng">
            <a:solidFill>
              <a:schemeClr val="dk1"/>
            </a:solidFill>
            <a:prstDash val="solid"/>
            <a:miter lim="800000"/>
            <a:headEnd type="none" w="med" len="med"/>
            <a:tailEnd type="triangle" w="med" len="med"/>
          </a:ln>
        </p:spPr>
      </p:cxnSp>
      <p:cxnSp>
        <p:nvCxnSpPr>
          <p:cNvPr id="359" name="Google Shape;359;p41"/>
          <p:cNvCxnSpPr/>
          <p:nvPr/>
        </p:nvCxnSpPr>
        <p:spPr>
          <a:xfrm>
            <a:off x="5292725" y="2420937"/>
            <a:ext cx="2881312" cy="1079500"/>
          </a:xfrm>
          <a:prstGeom prst="straightConnector1">
            <a:avLst/>
          </a:prstGeom>
          <a:noFill/>
          <a:ln w="25400" cap="flat" cmpd="sng">
            <a:solidFill>
              <a:schemeClr val="dk1"/>
            </a:solidFill>
            <a:prstDash val="solid"/>
            <a:miter lim="800000"/>
            <a:headEnd type="none" w="med" len="med"/>
            <a:tailEnd type="triangle" w="med" len="med"/>
          </a:ln>
        </p:spPr>
      </p:cxnSp>
      <p:cxnSp>
        <p:nvCxnSpPr>
          <p:cNvPr id="360" name="Google Shape;360;p41"/>
          <p:cNvCxnSpPr/>
          <p:nvPr/>
        </p:nvCxnSpPr>
        <p:spPr>
          <a:xfrm rot="10800000" flipH="1">
            <a:off x="5435600" y="3860800"/>
            <a:ext cx="2665412" cy="863600"/>
          </a:xfrm>
          <a:prstGeom prst="straightConnector1">
            <a:avLst/>
          </a:prstGeom>
          <a:noFill/>
          <a:ln w="25400" cap="flat" cmpd="sng">
            <a:solidFill>
              <a:schemeClr val="dk1"/>
            </a:solidFill>
            <a:prstDash val="solid"/>
            <a:miter lim="800000"/>
            <a:headEnd type="none" w="med" len="med"/>
            <a:tailEnd type="triangle" w="med" len="med"/>
          </a:ln>
        </p:spPr>
      </p:cxnSp>
      <p:sp>
        <p:nvSpPr>
          <p:cNvPr id="361" name="Google Shape;361;p41"/>
          <p:cNvSpPr/>
          <p:nvPr/>
        </p:nvSpPr>
        <p:spPr>
          <a:xfrm>
            <a:off x="2484437" y="1052512"/>
            <a:ext cx="1858962" cy="3384550"/>
          </a:xfrm>
          <a:custGeom>
            <a:avLst/>
            <a:gdLst/>
            <a:ahLst/>
            <a:cxnLst/>
            <a:rect l="l" t="t" r="r" b="b"/>
            <a:pathLst>
              <a:path w="1171" h="2132" extrusionOk="0">
                <a:moveTo>
                  <a:pt x="1171" y="0"/>
                </a:moveTo>
                <a:cubicBezTo>
                  <a:pt x="623" y="548"/>
                  <a:pt x="76" y="1096"/>
                  <a:pt x="38" y="1451"/>
                </a:cubicBezTo>
                <a:cubicBezTo>
                  <a:pt x="0" y="1806"/>
                  <a:pt x="794" y="2019"/>
                  <a:pt x="945" y="2132"/>
                </a:cubicBezTo>
              </a:path>
            </a:pathLst>
          </a:custGeom>
          <a:noFill/>
          <a:ln w="1270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500"/>
                                        <p:tgtEl>
                                          <p:spTgt spid="3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
                                        </p:tgtEl>
                                        <p:attrNameLst>
                                          <p:attrName>style.visibility</p:attrName>
                                        </p:attrNameLst>
                                      </p:cBhvr>
                                      <p:to>
                                        <p:strVal val="visible"/>
                                      </p:to>
                                    </p:set>
                                    <p:animEffect transition="in" filter="fade">
                                      <p:cBhvr>
                                        <p:cTn id="12" dur="5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p:nvPr/>
        </p:nvSpPr>
        <p:spPr>
          <a:xfrm>
            <a:off x="1201737" y="2641600"/>
            <a:ext cx="911225" cy="1016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0"/>
              <a:buFont typeface="Times New Roman"/>
              <a:buNone/>
            </a:pPr>
            <a:r>
              <a:rPr lang="en-US" sz="6000" b="0" i="0" u="none">
                <a:solidFill>
                  <a:schemeClr val="dk1"/>
                </a:solidFill>
                <a:latin typeface="Times New Roman"/>
                <a:ea typeface="Times New Roman"/>
                <a:cs typeface="Times New Roman"/>
                <a:sym typeface="Times New Roman"/>
              </a:rPr>
              <a:t>Er</a:t>
            </a:r>
            <a:endParaRPr/>
          </a:p>
        </p:txBody>
      </p:sp>
      <p:sp>
        <p:nvSpPr>
          <p:cNvPr id="100" name="Google Shape;100;p15"/>
          <p:cNvSpPr txBox="1"/>
          <p:nvPr/>
        </p:nvSpPr>
        <p:spPr>
          <a:xfrm>
            <a:off x="6465887" y="2647950"/>
            <a:ext cx="1168400" cy="1016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0"/>
              <a:buFont typeface="Times New Roman"/>
              <a:buNone/>
            </a:pPr>
            <a:r>
              <a:rPr lang="en-US" sz="6000" b="0" i="0" u="none">
                <a:solidFill>
                  <a:schemeClr val="dk1"/>
                </a:solidFill>
                <a:latin typeface="Times New Roman"/>
                <a:ea typeface="Times New Roman"/>
                <a:cs typeface="Times New Roman"/>
                <a:sym typeface="Times New Roman"/>
              </a:rPr>
              <a:t>∆B</a:t>
            </a:r>
            <a:endParaRPr/>
          </a:p>
        </p:txBody>
      </p:sp>
      <p:cxnSp>
        <p:nvCxnSpPr>
          <p:cNvPr id="101" name="Google Shape;101;p15"/>
          <p:cNvCxnSpPr/>
          <p:nvPr/>
        </p:nvCxnSpPr>
        <p:spPr>
          <a:xfrm>
            <a:off x="2198687" y="3141662"/>
            <a:ext cx="4289425" cy="0"/>
          </a:xfrm>
          <a:prstGeom prst="straightConnector1">
            <a:avLst/>
          </a:prstGeom>
          <a:noFill/>
          <a:ln w="25400" cap="flat" cmpd="sng">
            <a:solidFill>
              <a:schemeClr val="dk1"/>
            </a:solidFill>
            <a:prstDash val="solid"/>
            <a:miter lim="800000"/>
            <a:headEnd type="none" w="med" len="med"/>
            <a:tailEnd type="triangle" w="med" len="med"/>
          </a:ln>
        </p:spPr>
      </p:cxnSp>
      <p:sp>
        <p:nvSpPr>
          <p:cNvPr id="102" name="Google Shape;102;p15"/>
          <p:cNvSpPr txBox="1"/>
          <p:nvPr/>
        </p:nvSpPr>
        <p:spPr>
          <a:xfrm>
            <a:off x="3406775" y="2633662"/>
            <a:ext cx="1871662" cy="101441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Mentale</a:t>
            </a:r>
            <a:endParaRPr/>
          </a:p>
          <a:p>
            <a:pPr marL="609600" marR="0" lvl="0" indent="-609600" algn="ctr"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processen</a:t>
            </a:r>
            <a:endParaRPr/>
          </a:p>
        </p:txBody>
      </p:sp>
      <p:sp>
        <p:nvSpPr>
          <p:cNvPr id="103" name="Google Shape;103;p15"/>
          <p:cNvSpPr txBox="1"/>
          <p:nvPr/>
        </p:nvSpPr>
        <p:spPr>
          <a:xfrm>
            <a:off x="1116012" y="1125537"/>
            <a:ext cx="1758950"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n-US" sz="3200" b="0" i="0" u="sng">
                <a:solidFill>
                  <a:schemeClr val="dk1"/>
                </a:solidFill>
                <a:latin typeface="Times New Roman"/>
                <a:ea typeface="Times New Roman"/>
                <a:cs typeface="Times New Roman"/>
                <a:sym typeface="Times New Roman"/>
              </a:rPr>
              <a:t>Mediatie: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2"/>
          <p:cNvSpPr txBox="1">
            <a:spLocks noGrp="1"/>
          </p:cNvSpPr>
          <p:nvPr>
            <p:ph type="body" idx="1"/>
          </p:nvPr>
        </p:nvSpPr>
        <p:spPr>
          <a:xfrm>
            <a:off x="685800" y="228600"/>
            <a:ext cx="7772400" cy="63690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Voorbeelden: roken, joggen (kick, craving, 						  tolerantie)</a:t>
            </a:r>
            <a:endParaRPr/>
          </a:p>
        </p:txBody>
      </p:sp>
      <p:pic>
        <p:nvPicPr>
          <p:cNvPr id="367" name="Google Shape;367;p42" descr="FIG10"/>
          <p:cNvPicPr preferRelativeResize="0"/>
          <p:nvPr/>
        </p:nvPicPr>
        <p:blipFill rotWithShape="1">
          <a:blip r:embed="rId3">
            <a:alphaModFix/>
          </a:blip>
          <a:srcRect/>
          <a:stretch/>
        </p:blipFill>
        <p:spPr>
          <a:xfrm>
            <a:off x="685800" y="381000"/>
            <a:ext cx="7246937" cy="5105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3"/>
          <p:cNvSpPr txBox="1">
            <a:spLocks noGrp="1"/>
          </p:cNvSpPr>
          <p:nvPr>
            <p:ph type="body" idx="1"/>
          </p:nvPr>
        </p:nvSpPr>
        <p:spPr>
          <a:xfrm>
            <a:off x="353700" y="379750"/>
            <a:ext cx="8790300" cy="5943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4. Bijkomende assumptie: Conditionering van b-proces</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=&gt; stimuli die samengaan met b-proces lokken nadien op zich het b-proces uit (en dus craving)</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sz="2800" b="0" i="0" u="none">
              <a:solidFill>
                <a:schemeClr val="dk1"/>
              </a:solidFill>
              <a:latin typeface="Times New Roman"/>
              <a:ea typeface="Times New Roman"/>
              <a:cs typeface="Times New Roman"/>
              <a:sym typeface="Times New Roman"/>
            </a:endParaRPr>
          </a:p>
          <a:p>
            <a:pPr marL="0" lvl="0" indent="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=&gt; verklaring nieuwe functionele kennis</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 context-afhankelijkheid van herval en craving</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externe stimuli: bv., thuis/werk</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interne stimuli: bv., als gespannen</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b) context-afhankelijkheid van tolerantie</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c) behandeling</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cold turkey</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cold turkey + exposure</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cold turkey + exposure + coping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4"/>
          <p:cNvSpPr txBox="1"/>
          <p:nvPr/>
        </p:nvSpPr>
        <p:spPr>
          <a:xfrm>
            <a:off x="1476375" y="1557337"/>
            <a:ext cx="6264275" cy="42481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sp>
        <p:nvSpPr>
          <p:cNvPr id="378" name="Google Shape;378;p44"/>
          <p:cNvSpPr txBox="1"/>
          <p:nvPr/>
        </p:nvSpPr>
        <p:spPr>
          <a:xfrm>
            <a:off x="3924300" y="6021375"/>
            <a:ext cx="2217600" cy="4572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Black box</a:t>
            </a:r>
            <a:endParaRPr/>
          </a:p>
        </p:txBody>
      </p:sp>
      <p:sp>
        <p:nvSpPr>
          <p:cNvPr id="379" name="Google Shape;379;p44"/>
          <p:cNvSpPr txBox="1"/>
          <p:nvPr/>
        </p:nvSpPr>
        <p:spPr>
          <a:xfrm>
            <a:off x="1868487" y="476250"/>
            <a:ext cx="5662612" cy="52387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Prikkels die samengaan met b-proces</a:t>
            </a:r>
            <a:endParaRPr/>
          </a:p>
        </p:txBody>
      </p:sp>
      <p:sp>
        <p:nvSpPr>
          <p:cNvPr id="380" name="Google Shape;380;p44"/>
          <p:cNvSpPr txBox="1"/>
          <p:nvPr/>
        </p:nvSpPr>
        <p:spPr>
          <a:xfrm>
            <a:off x="420687" y="3325812"/>
            <a:ext cx="382587" cy="519112"/>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S</a:t>
            </a:r>
            <a:endParaRPr/>
          </a:p>
        </p:txBody>
      </p:sp>
      <p:sp>
        <p:nvSpPr>
          <p:cNvPr id="381" name="Google Shape;381;p44"/>
          <p:cNvSpPr txBox="1"/>
          <p:nvPr/>
        </p:nvSpPr>
        <p:spPr>
          <a:xfrm>
            <a:off x="8172450" y="3429000"/>
            <a:ext cx="420687" cy="519112"/>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R</a:t>
            </a:r>
            <a:endParaRPr/>
          </a:p>
        </p:txBody>
      </p:sp>
      <p:sp>
        <p:nvSpPr>
          <p:cNvPr id="382" name="Google Shape;382;p44"/>
          <p:cNvSpPr txBox="1"/>
          <p:nvPr/>
        </p:nvSpPr>
        <p:spPr>
          <a:xfrm>
            <a:off x="3867150" y="2133600"/>
            <a:ext cx="1457325" cy="519112"/>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A proces</a:t>
            </a:r>
            <a:endParaRPr/>
          </a:p>
        </p:txBody>
      </p:sp>
      <p:sp>
        <p:nvSpPr>
          <p:cNvPr id="383" name="Google Shape;383;p44"/>
          <p:cNvSpPr txBox="1"/>
          <p:nvPr/>
        </p:nvSpPr>
        <p:spPr>
          <a:xfrm>
            <a:off x="3441288" y="4425200"/>
            <a:ext cx="2517000" cy="5190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B proces</a:t>
            </a:r>
            <a:endParaRPr/>
          </a:p>
        </p:txBody>
      </p:sp>
      <p:cxnSp>
        <p:nvCxnSpPr>
          <p:cNvPr id="384" name="Google Shape;384;p44"/>
          <p:cNvCxnSpPr/>
          <p:nvPr/>
        </p:nvCxnSpPr>
        <p:spPr>
          <a:xfrm rot="10800000" flipH="1">
            <a:off x="827087" y="2492375"/>
            <a:ext cx="2952750" cy="1081087"/>
          </a:xfrm>
          <a:prstGeom prst="straightConnector1">
            <a:avLst/>
          </a:prstGeom>
          <a:noFill/>
          <a:ln w="25400" cap="flat" cmpd="sng">
            <a:solidFill>
              <a:schemeClr val="dk1"/>
            </a:solidFill>
            <a:prstDash val="solid"/>
            <a:miter lim="800000"/>
            <a:headEnd type="none" w="med" len="med"/>
            <a:tailEnd type="triangle" w="med" len="med"/>
          </a:ln>
        </p:spPr>
      </p:cxnSp>
      <p:cxnSp>
        <p:nvCxnSpPr>
          <p:cNvPr id="385" name="Google Shape;385;p44"/>
          <p:cNvCxnSpPr/>
          <p:nvPr/>
        </p:nvCxnSpPr>
        <p:spPr>
          <a:xfrm>
            <a:off x="4643437" y="2636837"/>
            <a:ext cx="0" cy="1871662"/>
          </a:xfrm>
          <a:prstGeom prst="straightConnector1">
            <a:avLst/>
          </a:prstGeom>
          <a:noFill/>
          <a:ln w="25400" cap="flat" cmpd="sng">
            <a:solidFill>
              <a:schemeClr val="dk1"/>
            </a:solidFill>
            <a:prstDash val="solid"/>
            <a:miter lim="800000"/>
            <a:headEnd type="none" w="med" len="med"/>
            <a:tailEnd type="triangle" w="med" len="med"/>
          </a:ln>
        </p:spPr>
      </p:cxnSp>
      <p:cxnSp>
        <p:nvCxnSpPr>
          <p:cNvPr id="386" name="Google Shape;386;p44"/>
          <p:cNvCxnSpPr/>
          <p:nvPr/>
        </p:nvCxnSpPr>
        <p:spPr>
          <a:xfrm>
            <a:off x="5292725" y="2420937"/>
            <a:ext cx="2881312" cy="1079500"/>
          </a:xfrm>
          <a:prstGeom prst="straightConnector1">
            <a:avLst/>
          </a:prstGeom>
          <a:noFill/>
          <a:ln w="25400" cap="flat" cmpd="sng">
            <a:solidFill>
              <a:schemeClr val="dk1"/>
            </a:solidFill>
            <a:prstDash val="solid"/>
            <a:miter lim="800000"/>
            <a:headEnd type="none" w="med" len="med"/>
            <a:tailEnd type="triangle" w="med" len="med"/>
          </a:ln>
        </p:spPr>
      </p:cxnSp>
      <p:cxnSp>
        <p:nvCxnSpPr>
          <p:cNvPr id="387" name="Google Shape;387;p44"/>
          <p:cNvCxnSpPr/>
          <p:nvPr/>
        </p:nvCxnSpPr>
        <p:spPr>
          <a:xfrm rot="10800000" flipH="1">
            <a:off x="5435600" y="3860800"/>
            <a:ext cx="2665412" cy="863600"/>
          </a:xfrm>
          <a:prstGeom prst="straightConnector1">
            <a:avLst/>
          </a:prstGeom>
          <a:noFill/>
          <a:ln w="25400" cap="flat" cmpd="sng">
            <a:solidFill>
              <a:schemeClr val="dk1"/>
            </a:solidFill>
            <a:prstDash val="solid"/>
            <a:miter lim="800000"/>
            <a:headEnd type="none" w="med" len="med"/>
            <a:tailEnd type="triangle" w="med" len="med"/>
          </a:ln>
        </p:spPr>
      </p:cxnSp>
      <p:sp>
        <p:nvSpPr>
          <p:cNvPr id="388" name="Google Shape;388;p44"/>
          <p:cNvSpPr/>
          <p:nvPr/>
        </p:nvSpPr>
        <p:spPr>
          <a:xfrm>
            <a:off x="2484437" y="1052512"/>
            <a:ext cx="1858962" cy="3384550"/>
          </a:xfrm>
          <a:custGeom>
            <a:avLst/>
            <a:gdLst/>
            <a:ahLst/>
            <a:cxnLst/>
            <a:rect l="l" t="t" r="r" b="b"/>
            <a:pathLst>
              <a:path w="1171" h="2132" extrusionOk="0">
                <a:moveTo>
                  <a:pt x="1171" y="0"/>
                </a:moveTo>
                <a:cubicBezTo>
                  <a:pt x="623" y="548"/>
                  <a:pt x="76" y="1096"/>
                  <a:pt x="38" y="1451"/>
                </a:cubicBezTo>
                <a:cubicBezTo>
                  <a:pt x="0" y="1806"/>
                  <a:pt x="794" y="2019"/>
                  <a:pt x="945" y="2132"/>
                </a:cubicBezTo>
              </a:path>
            </a:pathLst>
          </a:custGeom>
          <a:noFill/>
          <a:ln w="1270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800" b="0" i="0" u="sng">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500"/>
                                        <p:tgtEl>
                                          <p:spTgt spid="3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5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5"/>
          <p:cNvSpPr txBox="1">
            <a:spLocks noGrp="1"/>
          </p:cNvSpPr>
          <p:nvPr>
            <p:ph type="body" idx="1"/>
          </p:nvPr>
        </p:nvSpPr>
        <p:spPr>
          <a:xfrm>
            <a:off x="685800" y="115887"/>
            <a:ext cx="7772400" cy="63690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D</a:t>
            </a:r>
            <a:endParaRPr/>
          </a:p>
          <a:p>
            <a:pPr marL="342900" lvl="0" indent="-342900" algn="l" rtl="0">
              <a:lnSpc>
                <a:spcPct val="10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=&gt; Geconditioneerde craving en tolerantie</a:t>
            </a:r>
            <a:endParaRPr/>
          </a:p>
        </p:txBody>
      </p:sp>
      <p:pic>
        <p:nvPicPr>
          <p:cNvPr id="394" name="Google Shape;394;p45" descr="FIG10"/>
          <p:cNvPicPr preferRelativeResize="0"/>
          <p:nvPr/>
        </p:nvPicPr>
        <p:blipFill rotWithShape="1">
          <a:blip r:embed="rId3">
            <a:alphaModFix/>
          </a:blip>
          <a:srcRect/>
          <a:stretch/>
        </p:blipFill>
        <p:spPr>
          <a:xfrm>
            <a:off x="1042987" y="760412"/>
            <a:ext cx="7246937" cy="5105400"/>
          </a:xfrm>
          <a:prstGeom prst="rect">
            <a:avLst/>
          </a:prstGeom>
          <a:noFill/>
          <a:ln>
            <a:noFill/>
          </a:ln>
        </p:spPr>
      </p:pic>
      <p:sp>
        <p:nvSpPr>
          <p:cNvPr id="395" name="Google Shape;395;p45"/>
          <p:cNvSpPr txBox="1"/>
          <p:nvPr/>
        </p:nvSpPr>
        <p:spPr>
          <a:xfrm>
            <a:off x="2093912" y="47625"/>
            <a:ext cx="2930525" cy="138588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Zonder prikkels</a:t>
            </a:r>
            <a:endParaRPr/>
          </a:p>
          <a:p>
            <a:pPr marL="0" marR="0" lvl="0" indent="0" algn="l"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die samengaan met</a:t>
            </a:r>
            <a:endParaRPr/>
          </a:p>
          <a:p>
            <a:pPr marL="0" marR="0" lvl="0" indent="0" algn="l"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b-proces </a:t>
            </a:r>
            <a:endParaRPr/>
          </a:p>
        </p:txBody>
      </p:sp>
      <p:sp>
        <p:nvSpPr>
          <p:cNvPr id="396" name="Google Shape;396;p45"/>
          <p:cNvSpPr txBox="1"/>
          <p:nvPr/>
        </p:nvSpPr>
        <p:spPr>
          <a:xfrm>
            <a:off x="5527675" y="47625"/>
            <a:ext cx="2930525" cy="138588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Met prikkels</a:t>
            </a:r>
            <a:endParaRPr/>
          </a:p>
          <a:p>
            <a:pPr marL="0" marR="0" lvl="0" indent="0" algn="l"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die samengaan met</a:t>
            </a:r>
            <a:endParaRPr/>
          </a:p>
          <a:p>
            <a:pPr marL="0" marR="0" lvl="0" indent="0" algn="l"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b-proces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6"/>
          <p:cNvSpPr txBox="1">
            <a:spLocks noGrp="1"/>
          </p:cNvSpPr>
          <p:nvPr>
            <p:ph type="body" idx="1"/>
          </p:nvPr>
        </p:nvSpPr>
        <p:spPr>
          <a:xfrm>
            <a:off x="674550" y="466567"/>
            <a:ext cx="41169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600">
                <a:solidFill>
                  <a:srgbClr val="000000"/>
                </a:solidFill>
                <a:latin typeface="Arial"/>
                <a:ea typeface="Arial"/>
                <a:cs typeface="Arial"/>
                <a:sym typeface="Arial"/>
              </a:rPr>
              <a:t>Noteer in één minuut de belangrijkste dingen die je tijdens deze les hebt geleerd.</a:t>
            </a:r>
            <a:endParaRPr sz="3600">
              <a:solidFill>
                <a:srgbClr val="000000"/>
              </a:solidFill>
              <a:latin typeface="Arial"/>
              <a:ea typeface="Arial"/>
              <a:cs typeface="Arial"/>
              <a:sym typeface="Arial"/>
            </a:endParaRPr>
          </a:p>
          <a:p>
            <a:pPr marL="0" lvl="0" indent="0" algn="l" rtl="0">
              <a:lnSpc>
                <a:spcPct val="100000"/>
              </a:lnSpc>
              <a:spcBef>
                <a:spcPts val="360"/>
              </a:spcBef>
              <a:spcAft>
                <a:spcPts val="0"/>
              </a:spcAft>
              <a:buSzPts val="1800"/>
              <a:buNone/>
            </a:pPr>
            <a:endParaRPr>
              <a:solidFill>
                <a:srgbClr val="000000"/>
              </a:solidFill>
            </a:endParaRPr>
          </a:p>
        </p:txBody>
      </p:sp>
      <p:pic>
        <p:nvPicPr>
          <p:cNvPr id="402" name="Google Shape;402;p46">
            <a:hlinkClick r:id="rId3"/>
          </p:cNvPr>
          <p:cNvPicPr preferRelativeResize="0"/>
          <p:nvPr/>
        </p:nvPicPr>
        <p:blipFill rotWithShape="1">
          <a:blip r:embed="rId4">
            <a:alphaModFix/>
          </a:blip>
          <a:srcRect/>
          <a:stretch/>
        </p:blipFill>
        <p:spPr>
          <a:xfrm>
            <a:off x="0" y="5905500"/>
            <a:ext cx="9144000" cy="714375"/>
          </a:xfrm>
          <a:prstGeom prst="rect">
            <a:avLst/>
          </a:prstGeom>
          <a:noFill/>
          <a:ln>
            <a:noFill/>
          </a:ln>
        </p:spPr>
      </p:pic>
      <p:sp>
        <p:nvSpPr>
          <p:cNvPr id="403" name="Google Shape;403;p46">
            <a:hlinkClick r:id="rId5"/>
          </p:cNvPr>
          <p:cNvSpPr/>
          <p:nvPr/>
        </p:nvSpPr>
        <p:spPr>
          <a:xfrm>
            <a:off x="0" y="6942667"/>
            <a:ext cx="12600" cy="16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4" name="Google Shape;404;p46"/>
          <p:cNvPicPr preferRelativeResize="0"/>
          <p:nvPr/>
        </p:nvPicPr>
        <p:blipFill rotWithShape="1">
          <a:blip r:embed="rId6">
            <a:alphaModFix/>
          </a:blip>
          <a:srcRect/>
          <a:stretch/>
        </p:blipFill>
        <p:spPr>
          <a:xfrm>
            <a:off x="4574825" y="0"/>
            <a:ext cx="4276725" cy="62684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body" idx="1"/>
          </p:nvPr>
        </p:nvSpPr>
        <p:spPr>
          <a:xfrm>
            <a:off x="323850" y="476250"/>
            <a:ext cx="8134350" cy="56197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a:t>Oefenvraag 5: </a:t>
            </a:r>
            <a:r>
              <a:rPr lang="en-US" sz="2800" b="0" i="0" u="none">
                <a:solidFill>
                  <a:schemeClr val="dk1"/>
                </a:solidFill>
                <a:latin typeface="Times New Roman"/>
                <a:ea typeface="Times New Roman"/>
                <a:cs typeface="Times New Roman"/>
                <a:sym typeface="Times New Roman"/>
              </a:rPr>
              <a:t>Een patiënt lijdt aan hysterie omdat zij vroeger sexueel misbruikt werd door haar vader. Dit is een:</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1</a:t>
            </a:r>
            <a:r>
              <a:rPr lang="en-US" sz="2800"/>
              <a:t>.</a:t>
            </a:r>
            <a:r>
              <a:rPr lang="en-US" sz="2800" b="0" i="0" u="none">
                <a:solidFill>
                  <a:schemeClr val="dk1"/>
                </a:solidFill>
                <a:latin typeface="Times New Roman"/>
                <a:ea typeface="Times New Roman"/>
                <a:cs typeface="Times New Roman"/>
                <a:sym typeface="Times New Roman"/>
              </a:rPr>
              <a:t> functionele verklaring</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2</a:t>
            </a:r>
            <a:r>
              <a:rPr lang="en-US" sz="2800"/>
              <a:t>.</a:t>
            </a:r>
            <a:r>
              <a:rPr lang="en-US" sz="2800" b="0" i="0" u="none">
                <a:solidFill>
                  <a:schemeClr val="dk1"/>
                </a:solidFill>
                <a:latin typeface="Times New Roman"/>
                <a:ea typeface="Times New Roman"/>
                <a:cs typeface="Times New Roman"/>
                <a:sym typeface="Times New Roman"/>
              </a:rPr>
              <a:t> Freudiaanse verklaring</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3</a:t>
            </a:r>
            <a:r>
              <a:rPr lang="en-US" sz="2800"/>
              <a:t>.</a:t>
            </a:r>
            <a:r>
              <a:rPr lang="en-US" sz="2800" b="0" i="0" u="none">
                <a:solidFill>
                  <a:schemeClr val="dk1"/>
                </a:solidFill>
                <a:latin typeface="Times New Roman"/>
                <a:ea typeface="Times New Roman"/>
                <a:cs typeface="Times New Roman"/>
                <a:sym typeface="Times New Roman"/>
              </a:rPr>
              <a:t> cognitieve verklaring</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4</a:t>
            </a:r>
            <a:r>
              <a:rPr lang="en-US" sz="2800"/>
              <a:t>.</a:t>
            </a:r>
            <a:r>
              <a:rPr lang="en-US" sz="2800" b="0" i="0" u="none">
                <a:solidFill>
                  <a:schemeClr val="dk1"/>
                </a:solidFill>
                <a:latin typeface="Times New Roman"/>
                <a:ea typeface="Times New Roman"/>
                <a:cs typeface="Times New Roman"/>
                <a:sym typeface="Times New Roman"/>
              </a:rPr>
              <a:t> neurologische verklaring</a:t>
            </a:r>
            <a:endParaRPr/>
          </a:p>
        </p:txBody>
      </p:sp>
      <p:pic>
        <p:nvPicPr>
          <p:cNvPr id="109" name="Google Shape;109;p16">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110" name="Google Shape;110;p16">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body" idx="1"/>
          </p:nvPr>
        </p:nvSpPr>
        <p:spPr>
          <a:xfrm>
            <a:off x="685800" y="404812"/>
            <a:ext cx="7772400" cy="56911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a:t>Oefenvraag 6</a:t>
            </a:r>
            <a:r>
              <a:rPr lang="en-US" sz="2800" b="0" i="0" u="none">
                <a:solidFill>
                  <a:schemeClr val="dk1"/>
                </a:solidFill>
                <a:latin typeface="Times New Roman"/>
                <a:ea typeface="Times New Roman"/>
                <a:cs typeface="Times New Roman"/>
                <a:sym typeface="Times New Roman"/>
              </a:rPr>
              <a:t>. Welk van onderstaande alternatieven biedt een (mogelijke) functionele verklaring voor het feit dat Product A meer verkocht wordt dan Product B?</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1. Product A is in het geheugen sterker geassocieerd met positieve concepten dan Product B</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2. Product A voldoet beter aan de behoeftes van mensen dan Product B.</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3. Product A is vaker te zien op TV dan Product B.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4. Geen van bovenstaande </a:t>
            </a:r>
            <a:endParaRPr/>
          </a:p>
        </p:txBody>
      </p:sp>
      <p:pic>
        <p:nvPicPr>
          <p:cNvPr id="116" name="Google Shape;116;p17">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117" name="Google Shape;117;p17">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ctrTitle"/>
          </p:nvPr>
        </p:nvSpPr>
        <p:spPr>
          <a:xfrm>
            <a:off x="685800" y="1143000"/>
            <a:ext cx="7848600" cy="381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Hoofdstuk I</a:t>
            </a:r>
            <a:br>
              <a:rPr lang="en-US" sz="4400" b="0" i="0" u="none">
                <a:solidFill>
                  <a:schemeClr val="dk2"/>
                </a:solidFill>
                <a:latin typeface="Times New Roman"/>
                <a:ea typeface="Times New Roman"/>
                <a:cs typeface="Times New Roman"/>
                <a:sym typeface="Times New Roman"/>
              </a:rPr>
            </a:br>
            <a:r>
              <a:rPr lang="en-US" sz="4400" b="0" i="0" u="none">
                <a:solidFill>
                  <a:schemeClr val="dk2"/>
                </a:solidFill>
                <a:latin typeface="Times New Roman"/>
                <a:ea typeface="Times New Roman"/>
                <a:cs typeface="Times New Roman"/>
                <a:sym typeface="Times New Roman"/>
              </a:rPr>
              <a:t>EFFECTEN VAN</a:t>
            </a:r>
            <a:br>
              <a:rPr lang="en-US" sz="4400" b="0" i="0" u="none">
                <a:solidFill>
                  <a:schemeClr val="dk2"/>
                </a:solidFill>
                <a:latin typeface="Times New Roman"/>
                <a:ea typeface="Times New Roman"/>
                <a:cs typeface="Times New Roman"/>
                <a:sym typeface="Times New Roman"/>
              </a:rPr>
            </a:br>
            <a:r>
              <a:rPr lang="en-US" sz="4400" b="0" i="0" u="none">
                <a:solidFill>
                  <a:schemeClr val="dk2"/>
                </a:solidFill>
                <a:latin typeface="Times New Roman"/>
                <a:ea typeface="Times New Roman"/>
                <a:cs typeface="Times New Roman"/>
                <a:sym typeface="Times New Roman"/>
              </a:rPr>
              <a:t>NIET-CONTINGENTE PRIKKELAANBIEDING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body" idx="1"/>
          </p:nvPr>
        </p:nvSpPr>
        <p:spPr>
          <a:xfrm>
            <a:off x="157800" y="1044975"/>
            <a:ext cx="8828400" cy="52593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I.1.1. Aard van de stimuli</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1</a:t>
            </a:r>
            <a:r>
              <a:rPr lang="en-US" sz="2800"/>
              <a:t>)</a:t>
            </a:r>
            <a:r>
              <a:rPr lang="en-US" sz="2800" b="0" i="0" u="none">
                <a:solidFill>
                  <a:schemeClr val="dk1"/>
                </a:solidFill>
                <a:latin typeface="Times New Roman"/>
                <a:ea typeface="Times New Roman"/>
                <a:cs typeface="Times New Roman"/>
                <a:sym typeface="Times New Roman"/>
              </a:rPr>
              <a:t> algemeen: geluiden, visuele prikkels, … (vb., </a:t>
            </a:r>
            <a:r>
              <a:rPr lang="en-US" sz="2800" b="0" i="0" u="none">
                <a:solidFill>
                  <a:srgbClr val="FF0000"/>
                </a:solidFill>
                <a:latin typeface="Times New Roman"/>
                <a:ea typeface="Times New Roman"/>
                <a:cs typeface="Times New Roman"/>
                <a:sym typeface="Times New Roman"/>
              </a:rPr>
              <a:t>habituatie als effect</a:t>
            </a:r>
            <a:r>
              <a:rPr lang="en-US" sz="2800" b="0" i="0" u="none">
                <a:solidFill>
                  <a:schemeClr val="dk1"/>
                </a:solidFill>
                <a:latin typeface="Times New Roman"/>
                <a:ea typeface="Times New Roman"/>
                <a:cs typeface="Times New Roman"/>
                <a:sym typeface="Times New Roman"/>
              </a:rPr>
              <a:t>: VIDEO)</a:t>
            </a:r>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r>
              <a:rPr lang="en-US" sz="2800"/>
              <a:t>2) </a:t>
            </a:r>
            <a:r>
              <a:rPr lang="en-US" sz="2800" b="0" i="0" u="none">
                <a:solidFill>
                  <a:schemeClr val="dk1"/>
                </a:solidFill>
                <a:latin typeface="Times New Roman"/>
                <a:ea typeface="Times New Roman"/>
                <a:cs typeface="Times New Roman"/>
                <a:sym typeface="Times New Roman"/>
              </a:rPr>
              <a:t>maar toch invloed van aard van stimuli: </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a:t>
            </a:r>
            <a:r>
              <a:rPr lang="en-US" sz="2800" b="0" i="1" u="none">
                <a:solidFill>
                  <a:schemeClr val="dk1"/>
                </a:solidFill>
                <a:latin typeface="Times New Roman"/>
                <a:ea typeface="Times New Roman"/>
                <a:cs typeface="Times New Roman"/>
                <a:sym typeface="Times New Roman"/>
              </a:rPr>
              <a:t>snelheid van effect</a:t>
            </a:r>
            <a:r>
              <a:rPr lang="en-US" sz="2800" b="0" i="0" u="none">
                <a:solidFill>
                  <a:schemeClr val="dk1"/>
                </a:solidFill>
                <a:latin typeface="Times New Roman"/>
                <a:ea typeface="Times New Roman"/>
                <a:cs typeface="Times New Roman"/>
                <a:sym typeface="Times New Roman"/>
              </a:rPr>
              <a:t>: habituatie trager voor 	“significante” stimuli</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vb. affectieve vs neutrale beelden </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vb. angstkreet soortgenoot: s</a:t>
            </a:r>
            <a:r>
              <a:rPr lang="en-US" sz="2800"/>
              <a:t>neller herstel na habituatie</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(biologische significantie)</a:t>
            </a:r>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34290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p:txBody>
      </p:sp>
      <p:sp>
        <p:nvSpPr>
          <p:cNvPr id="128" name="Google Shape;128;p19"/>
          <p:cNvSpPr txBox="1"/>
          <p:nvPr/>
        </p:nvSpPr>
        <p:spPr>
          <a:xfrm>
            <a:off x="2066925" y="260350"/>
            <a:ext cx="4648200" cy="59055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90000"/>
              </a:lnSpc>
              <a:spcBef>
                <a:spcPts val="0"/>
              </a:spcBef>
              <a:spcAft>
                <a:spcPts val="0"/>
              </a:spcAft>
              <a:buClr>
                <a:schemeClr val="dk1"/>
              </a:buClr>
              <a:buSzPts val="3600"/>
              <a:buFont typeface="Times New Roman"/>
              <a:buNone/>
            </a:pPr>
            <a:r>
              <a:rPr lang="en-US" sz="3600" b="1" i="0" u="none">
                <a:solidFill>
                  <a:schemeClr val="dk1"/>
                </a:solidFill>
                <a:latin typeface="Times New Roman"/>
                <a:ea typeface="Times New Roman"/>
                <a:cs typeface="Times New Roman"/>
                <a:sym typeface="Times New Roman"/>
              </a:rPr>
              <a:t>I.1. Functionele kennis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cxnSp>
        <p:nvCxnSpPr>
          <p:cNvPr id="133" name="Google Shape;133;p20"/>
          <p:cNvCxnSpPr/>
          <p:nvPr/>
        </p:nvCxnSpPr>
        <p:spPr>
          <a:xfrm rot="10800000">
            <a:off x="1547812" y="1412875"/>
            <a:ext cx="0" cy="3959225"/>
          </a:xfrm>
          <a:prstGeom prst="straightConnector1">
            <a:avLst/>
          </a:prstGeom>
          <a:noFill/>
          <a:ln w="9525" cap="flat" cmpd="sng">
            <a:solidFill>
              <a:schemeClr val="dk1"/>
            </a:solidFill>
            <a:prstDash val="solid"/>
            <a:miter lim="800000"/>
            <a:headEnd type="none" w="med" len="med"/>
            <a:tailEnd type="triangle" w="med" len="med"/>
          </a:ln>
        </p:spPr>
      </p:cxnSp>
      <p:cxnSp>
        <p:nvCxnSpPr>
          <p:cNvPr id="134" name="Google Shape;134;p20"/>
          <p:cNvCxnSpPr/>
          <p:nvPr/>
        </p:nvCxnSpPr>
        <p:spPr>
          <a:xfrm>
            <a:off x="1547812" y="5373687"/>
            <a:ext cx="5113337" cy="1587"/>
          </a:xfrm>
          <a:prstGeom prst="straightConnector1">
            <a:avLst/>
          </a:prstGeom>
          <a:noFill/>
          <a:ln w="9525" cap="flat" cmpd="sng">
            <a:solidFill>
              <a:schemeClr val="dk1"/>
            </a:solidFill>
            <a:prstDash val="solid"/>
            <a:miter lim="800000"/>
            <a:headEnd type="none" w="med" len="med"/>
            <a:tailEnd type="triangle" w="med" len="med"/>
          </a:ln>
        </p:spPr>
      </p:cxnSp>
      <p:cxnSp>
        <p:nvCxnSpPr>
          <p:cNvPr id="135" name="Google Shape;135;p20"/>
          <p:cNvCxnSpPr/>
          <p:nvPr/>
        </p:nvCxnSpPr>
        <p:spPr>
          <a:xfrm>
            <a:off x="1547812" y="2420937"/>
            <a:ext cx="1655762" cy="2952750"/>
          </a:xfrm>
          <a:prstGeom prst="straightConnector1">
            <a:avLst/>
          </a:prstGeom>
          <a:noFill/>
          <a:ln w="38100" cap="flat" cmpd="sng">
            <a:solidFill>
              <a:srgbClr val="000000"/>
            </a:solidFill>
            <a:prstDash val="solid"/>
            <a:miter lim="800000"/>
            <a:headEnd type="none" w="med" len="med"/>
            <a:tailEnd type="none" w="med" len="med"/>
          </a:ln>
        </p:spPr>
      </p:cxnSp>
      <p:cxnSp>
        <p:nvCxnSpPr>
          <p:cNvPr id="136" name="Google Shape;136;p20"/>
          <p:cNvCxnSpPr/>
          <p:nvPr/>
        </p:nvCxnSpPr>
        <p:spPr>
          <a:xfrm>
            <a:off x="1547812" y="1989137"/>
            <a:ext cx="4752975" cy="1944687"/>
          </a:xfrm>
          <a:prstGeom prst="straightConnector1">
            <a:avLst/>
          </a:prstGeom>
          <a:noFill/>
          <a:ln w="38100" cap="flat" cmpd="sng">
            <a:solidFill>
              <a:srgbClr val="FF9900"/>
            </a:solidFill>
            <a:prstDash val="solid"/>
            <a:miter lim="800000"/>
            <a:headEnd type="none" w="med" len="med"/>
            <a:tailEnd type="none" w="med" len="med"/>
          </a:ln>
        </p:spPr>
      </p:cxnSp>
      <p:sp>
        <p:nvSpPr>
          <p:cNvPr id="137" name="Google Shape;137;p20"/>
          <p:cNvSpPr txBox="1"/>
          <p:nvPr/>
        </p:nvSpPr>
        <p:spPr>
          <a:xfrm>
            <a:off x="827087" y="1412875"/>
            <a:ext cx="538162" cy="396875"/>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OR</a:t>
            </a:r>
            <a:endParaRPr/>
          </a:p>
        </p:txBody>
      </p:sp>
      <p:sp>
        <p:nvSpPr>
          <p:cNvPr id="138" name="Google Shape;138;p20"/>
          <p:cNvSpPr txBox="1"/>
          <p:nvPr/>
        </p:nvSpPr>
        <p:spPr>
          <a:xfrm>
            <a:off x="5219700" y="5516550"/>
            <a:ext cx="2551200" cy="3969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 aanbiedingen</a:t>
            </a:r>
            <a:endParaRPr/>
          </a:p>
        </p:txBody>
      </p:sp>
      <p:sp>
        <p:nvSpPr>
          <p:cNvPr id="139" name="Google Shape;139;p20"/>
          <p:cNvSpPr txBox="1"/>
          <p:nvPr/>
        </p:nvSpPr>
        <p:spPr>
          <a:xfrm>
            <a:off x="5364146" y="1196975"/>
            <a:ext cx="2406900" cy="3969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Neutrale prikkel</a:t>
            </a:r>
            <a:endParaRPr/>
          </a:p>
        </p:txBody>
      </p:sp>
      <p:sp>
        <p:nvSpPr>
          <p:cNvPr id="140" name="Google Shape;140;p20"/>
          <p:cNvSpPr txBox="1"/>
          <p:nvPr/>
        </p:nvSpPr>
        <p:spPr>
          <a:xfrm>
            <a:off x="5392737" y="1860550"/>
            <a:ext cx="2049462" cy="40005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Affectieve prikkel</a:t>
            </a:r>
            <a:endParaRPr/>
          </a:p>
        </p:txBody>
      </p:sp>
      <p:cxnSp>
        <p:nvCxnSpPr>
          <p:cNvPr id="141" name="Google Shape;141;p20"/>
          <p:cNvCxnSpPr/>
          <p:nvPr/>
        </p:nvCxnSpPr>
        <p:spPr>
          <a:xfrm>
            <a:off x="4787900" y="1412875"/>
            <a:ext cx="504825" cy="0"/>
          </a:xfrm>
          <a:prstGeom prst="straightConnector1">
            <a:avLst/>
          </a:prstGeom>
          <a:noFill/>
          <a:ln w="38100" cap="flat" cmpd="sng">
            <a:solidFill>
              <a:schemeClr val="dk1"/>
            </a:solidFill>
            <a:prstDash val="solid"/>
            <a:miter lim="800000"/>
            <a:headEnd type="none" w="med" len="med"/>
            <a:tailEnd type="none" w="med" len="med"/>
          </a:ln>
        </p:spPr>
      </p:cxnSp>
      <p:cxnSp>
        <p:nvCxnSpPr>
          <p:cNvPr id="142" name="Google Shape;142;p20"/>
          <p:cNvCxnSpPr/>
          <p:nvPr/>
        </p:nvCxnSpPr>
        <p:spPr>
          <a:xfrm>
            <a:off x="4787900" y="2060575"/>
            <a:ext cx="504825" cy="0"/>
          </a:xfrm>
          <a:prstGeom prst="straightConnector1">
            <a:avLst/>
          </a:prstGeom>
          <a:noFill/>
          <a:ln w="38100" cap="flat" cmpd="sng">
            <a:solidFill>
              <a:srgbClr val="FF9900"/>
            </a:solidFill>
            <a:prstDash val="solid"/>
            <a:miter lim="800000"/>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body" idx="1"/>
          </p:nvPr>
        </p:nvSpPr>
        <p:spPr>
          <a:xfrm>
            <a:off x="381000" y="620712"/>
            <a:ext cx="8294687" cy="5832475"/>
          </a:xfrm>
          <a:prstGeom prst="rect">
            <a:avLst/>
          </a:prstGeom>
          <a:noFill/>
          <a:ln>
            <a:noFill/>
          </a:ln>
        </p:spPr>
        <p:txBody>
          <a:bodyPr spcFirstLastPara="1" wrap="square" lIns="91425" tIns="45700" rIns="91425" bIns="45700" anchor="t" anchorCtr="0">
            <a:noAutofit/>
          </a:bodyPr>
          <a:lstStyle/>
          <a:p>
            <a:pPr marL="812800" lvl="0" indent="-812800" algn="l"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a:t>
            </a:r>
            <a:r>
              <a:rPr lang="en-US" sz="2800" b="0" i="0" u="none">
                <a:solidFill>
                  <a:schemeClr val="dk1"/>
                </a:solidFill>
                <a:latin typeface="Times New Roman"/>
                <a:ea typeface="Times New Roman"/>
                <a:cs typeface="Times New Roman"/>
                <a:sym typeface="Times New Roman"/>
              </a:rPr>
              <a:t>	* </a:t>
            </a:r>
            <a:r>
              <a:rPr lang="en-US" sz="2800" b="0" i="1" u="none">
                <a:solidFill>
                  <a:schemeClr val="dk1"/>
                </a:solidFill>
                <a:latin typeface="Times New Roman"/>
                <a:ea typeface="Times New Roman"/>
                <a:cs typeface="Times New Roman"/>
                <a:sym typeface="Times New Roman"/>
              </a:rPr>
              <a:t>richting van effect</a:t>
            </a:r>
            <a:r>
              <a:rPr lang="en-US" sz="2800" b="0" i="0" u="none">
                <a:solidFill>
                  <a:schemeClr val="dk1"/>
                </a:solidFill>
                <a:latin typeface="Times New Roman"/>
                <a:ea typeface="Times New Roman"/>
                <a:cs typeface="Times New Roman"/>
                <a:sym typeface="Times New Roman"/>
              </a:rPr>
              <a:t>: zeer intense prikkels leiden tot sensitisatie = omgekeerd effect: toename intensiteit reactie (zie figuur)</a:t>
            </a:r>
            <a:endParaRPr/>
          </a:p>
          <a:p>
            <a:pPr marL="812800" lvl="0" indent="-8128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812800" lvl="0" indent="-812800" algn="l" rtl="0">
              <a:lnSpc>
                <a:spcPct val="100000"/>
              </a:lnSpc>
              <a:spcBef>
                <a:spcPts val="560"/>
              </a:spcBef>
              <a:spcAft>
                <a:spcPts val="0"/>
              </a:spcAft>
              <a:buClr>
                <a:schemeClr val="dk1"/>
              </a:buClr>
              <a:buSzPts val="2800"/>
              <a:buFont typeface="Times New Roman"/>
              <a:buNone/>
            </a:pPr>
            <a:r>
              <a:rPr lang="en-US" sz="2800"/>
              <a:t>3)</a:t>
            </a:r>
            <a:r>
              <a:rPr lang="en-US" sz="2800" b="0" i="0" u="none">
                <a:solidFill>
                  <a:schemeClr val="dk1"/>
                </a:solidFill>
                <a:latin typeface="Times New Roman"/>
                <a:ea typeface="Times New Roman"/>
                <a:cs typeface="Times New Roman"/>
                <a:sym typeface="Times New Roman"/>
              </a:rPr>
              <a:t> effect niet beperkt tot aangeboden prikkel =&gt; </a:t>
            </a:r>
            <a:r>
              <a:rPr lang="en-US" sz="2800" b="0" i="0" u="sng">
                <a:solidFill>
                  <a:schemeClr val="dk1"/>
                </a:solidFill>
                <a:latin typeface="Times New Roman"/>
                <a:ea typeface="Times New Roman"/>
                <a:cs typeface="Times New Roman"/>
                <a:sym typeface="Times New Roman"/>
              </a:rPr>
              <a:t>generalisatie</a:t>
            </a:r>
            <a:r>
              <a:rPr lang="en-US" sz="2800" b="0" i="0" u="none">
                <a:solidFill>
                  <a:schemeClr val="dk1"/>
                </a:solidFill>
                <a:latin typeface="Times New Roman"/>
                <a:ea typeface="Times New Roman"/>
                <a:cs typeface="Times New Roman"/>
                <a:sym typeface="Times New Roman"/>
              </a:rPr>
              <a:t>: aanbieding Stimulus A (vb., toon 100 Hz) heeft ook effect op reactie op gelijkende stimuli (vb., toon 80 Hz)	</a:t>
            </a:r>
            <a:endParaRPr/>
          </a:p>
        </p:txBody>
      </p:sp>
    </p:spTree>
  </p:cSld>
  <p:clrMapOvr>
    <a:masterClrMapping/>
  </p:clrMapOvr>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1608</Words>
  <Application>Microsoft Office PowerPoint</Application>
  <PresentationFormat>Diavoorstelling (4:3)</PresentationFormat>
  <Paragraphs>254</Paragraphs>
  <Slides>34</Slides>
  <Notes>34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34</vt:i4>
      </vt:variant>
    </vt:vector>
  </HeadingPairs>
  <TitlesOfParts>
    <vt:vector size="37" baseType="lpstr">
      <vt:lpstr>Arial</vt:lpstr>
      <vt:lpstr>Times New Roman</vt:lpstr>
      <vt:lpstr>Standaardontwerp</vt:lpstr>
      <vt:lpstr>PowerPoint-presentatie</vt:lpstr>
      <vt:lpstr>PowerPoint-presentatie</vt:lpstr>
      <vt:lpstr>PowerPoint-presentatie</vt:lpstr>
      <vt:lpstr>PowerPoint-presentatie</vt:lpstr>
      <vt:lpstr>PowerPoint-presentatie</vt:lpstr>
      <vt:lpstr>Hoofdstuk I EFFECTEN VAN NIET-CONTINGENTE PRIKKELAANBIEDING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 De Houwer</dc:creator>
  <cp:lastModifiedBy>Jan De Houwer</cp:lastModifiedBy>
  <cp:revision>1</cp:revision>
  <dcterms:modified xsi:type="dcterms:W3CDTF">2020-02-17T20:42:35Z</dcterms:modified>
</cp:coreProperties>
</file>