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430" y="4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575" cy="511175"/>
          </a:xfrm>
          <a:prstGeom prst="rect">
            <a:avLst/>
          </a:prstGeom>
          <a:noFill/>
          <a:ln>
            <a:noFill/>
          </a:ln>
        </p:spPr>
        <p:txBody>
          <a:bodyPr spcFirstLastPara="1" wrap="square" lIns="99025" tIns="49500" rIns="99025" bIns="49500" anchor="t"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4022725" y="0"/>
            <a:ext cx="3076575" cy="511175"/>
          </a:xfrm>
          <a:prstGeom prst="rect">
            <a:avLst/>
          </a:prstGeom>
          <a:noFill/>
          <a:ln>
            <a:noFill/>
          </a:ln>
        </p:spPr>
        <p:txBody>
          <a:bodyPr spcFirstLastPara="1" wrap="square" lIns="99025" tIns="49500" rIns="99025" bIns="49500" anchor="t"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990600" y="768350"/>
            <a:ext cx="5118100" cy="38369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46150" y="4860925"/>
            <a:ext cx="5207000" cy="4605337"/>
          </a:xfrm>
          <a:prstGeom prst="rect">
            <a:avLst/>
          </a:prstGeom>
          <a:noFill/>
          <a:ln>
            <a:noFill/>
          </a:ln>
        </p:spPr>
        <p:txBody>
          <a:bodyPr spcFirstLastPara="1" wrap="square" lIns="99025" tIns="49500" rIns="99025" bIns="495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9723437"/>
            <a:ext cx="3076575" cy="511175"/>
          </a:xfrm>
          <a:prstGeom prst="rect">
            <a:avLst/>
          </a:prstGeom>
          <a:noFill/>
          <a:ln>
            <a:noFill/>
          </a:ln>
        </p:spPr>
        <p:txBody>
          <a:bodyPr spcFirstLastPara="1" wrap="square" lIns="99025" tIns="49500" rIns="99025" bIns="49500" anchor="b" anchorCtr="0">
            <a:noAutofit/>
          </a:bodyPr>
          <a:lstStyle>
            <a:lvl1pPr marR="0" lvl="0"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4022725" y="9723437"/>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‹nr.›</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 name="Google Shape;86;p1:notes"/>
          <p:cNvSpPr txBox="1">
            <a:spLocks noGrp="1"/>
          </p:cNvSpPr>
          <p:nvPr>
            <p:ph type="body" idx="1"/>
          </p:nvPr>
        </p:nvSpPr>
        <p:spPr>
          <a:xfrm>
            <a:off x="946150" y="4860925"/>
            <a:ext cx="5207000" cy="46053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87" name="Google Shape;87;p1:notes"/>
          <p:cNvSpPr txBox="1"/>
          <p:nvPr/>
        </p:nvSpPr>
        <p:spPr>
          <a:xfrm>
            <a:off x="4022725" y="9723437"/>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 name="Google Shape;138;p10:notes"/>
          <p:cNvSpPr txBox="1">
            <a:spLocks noGrp="1"/>
          </p:cNvSpPr>
          <p:nvPr>
            <p:ph type="body" idx="1"/>
          </p:nvPr>
        </p:nvSpPr>
        <p:spPr>
          <a:xfrm>
            <a:off x="946150" y="4860925"/>
            <a:ext cx="5207000" cy="46053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39" name="Google Shape;139;p10:notes"/>
          <p:cNvSpPr txBox="1"/>
          <p:nvPr/>
        </p:nvSpPr>
        <p:spPr>
          <a:xfrm>
            <a:off x="4022725" y="9723437"/>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a:solidFill>
                  <a:srgbClr val="000000"/>
                </a:solidFill>
                <a:latin typeface="Times New Roman"/>
                <a:ea typeface="Times New Roman"/>
                <a:cs typeface="Times New Roman"/>
                <a:sym typeface="Times New Roman"/>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1:notes"/>
          <p:cNvSpPr txBox="1"/>
          <p:nvPr/>
        </p:nvSpPr>
        <p:spPr>
          <a:xfrm>
            <a:off x="4022725" y="9723437"/>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a:solidFill>
                  <a:srgbClr val="000000"/>
                </a:solidFill>
                <a:latin typeface="Times New Roman"/>
                <a:ea typeface="Times New Roman"/>
                <a:cs typeface="Times New Roman"/>
                <a:sym typeface="Times New Roman"/>
              </a:rPr>
              <a:t>11</a:t>
            </a:fld>
            <a:endParaRPr/>
          </a:p>
        </p:txBody>
      </p:sp>
      <p:sp>
        <p:nvSpPr>
          <p:cNvPr id="149" name="Google Shape;149;p1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11:notes"/>
          <p:cNvSpPr txBox="1">
            <a:spLocks noGrp="1"/>
          </p:cNvSpPr>
          <p:nvPr>
            <p:ph type="body" idx="1"/>
          </p:nvPr>
        </p:nvSpPr>
        <p:spPr>
          <a:xfrm>
            <a:off x="946150" y="4860925"/>
            <a:ext cx="5207000" cy="46053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SzPts val="1800"/>
              <a:buNone/>
            </a:pPr>
            <a:r>
              <a:rPr lang="en-US"/>
              <a:t>T=toon; L=licht; ooglid conditionering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e32bd5cdd_0_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e32bd5cdd_0_4:notes"/>
          <p:cNvSpPr txBox="1">
            <a:spLocks noGrp="1"/>
          </p:cNvSpPr>
          <p:nvPr>
            <p:ph type="body" idx="1"/>
          </p:nvPr>
        </p:nvSpPr>
        <p:spPr>
          <a:xfrm>
            <a:off x="946150" y="4860925"/>
            <a:ext cx="5207100" cy="46053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56" name="Google Shape;156;g7e32bd5cdd_0_4:notes"/>
          <p:cNvSpPr txBox="1">
            <a:spLocks noGrp="1"/>
          </p:cNvSpPr>
          <p:nvPr>
            <p:ph type="sldNum" idx="12"/>
          </p:nvPr>
        </p:nvSpPr>
        <p:spPr>
          <a:xfrm>
            <a:off x="4022725" y="9723437"/>
            <a:ext cx="3076500" cy="511200"/>
          </a:xfrm>
          <a:prstGeom prst="rect">
            <a:avLst/>
          </a:prstGeom>
        </p:spPr>
        <p:txBody>
          <a:bodyPr spcFirstLastPara="1" wrap="square" lIns="99025" tIns="49500" rIns="99025" bIns="49500" anchor="b" anchorCtr="0">
            <a:noAutofit/>
          </a:bodyPr>
          <a:lstStyle/>
          <a:p>
            <a:pPr marL="0" lvl="0" indent="0" algn="r" rtl="0">
              <a:spcBef>
                <a:spcPts val="0"/>
              </a:spcBef>
              <a:spcAft>
                <a:spcPts val="0"/>
              </a:spcAft>
              <a:buClr>
                <a:srgbClr val="000000"/>
              </a:buClr>
              <a:buSzPts val="1300"/>
              <a:buFont typeface="Times New Roman"/>
              <a:buNone/>
            </a:pPr>
            <a:fld id="{00000000-1234-1234-1234-123412341234}" type="slidenum">
              <a:rPr lang="en-US"/>
              <a:t>12</a:t>
            </a:fld>
            <a:endParaRPr sz="1400">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62" name="Google Shape;162;p1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3: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69" name="Google Shape;169;p1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4: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85" name="Google Shape;185;p1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5: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90" name="Google Shape;190;p1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6: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95" name="Google Shape;195;p1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00" name="Google Shape;200;p1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06" name="Google Shape;206;p1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7e32bd5cdd_0_18:notes"/>
          <p:cNvSpPr txBox="1">
            <a:spLocks noGrp="1"/>
          </p:cNvSpPr>
          <p:nvPr>
            <p:ph type="body" idx="1"/>
          </p:nvPr>
        </p:nvSpPr>
        <p:spPr>
          <a:xfrm>
            <a:off x="946150" y="4860925"/>
            <a:ext cx="5207100" cy="46053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12" name="Google Shape;212;g7e32bd5cdd_0_1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7e32bd5cdd_0_22:notes"/>
          <p:cNvSpPr txBox="1">
            <a:spLocks noGrp="1"/>
          </p:cNvSpPr>
          <p:nvPr>
            <p:ph type="body" idx="1"/>
          </p:nvPr>
        </p:nvSpPr>
        <p:spPr>
          <a:xfrm>
            <a:off x="946150" y="4860925"/>
            <a:ext cx="5207100" cy="46053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18" name="Google Shape;218;g7e32bd5cdd_0_2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e32bd5cdd_0_3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e32bd5cdd_0_30:notes"/>
          <p:cNvSpPr txBox="1">
            <a:spLocks noGrp="1"/>
          </p:cNvSpPr>
          <p:nvPr>
            <p:ph type="body" idx="1"/>
          </p:nvPr>
        </p:nvSpPr>
        <p:spPr>
          <a:xfrm>
            <a:off x="946150" y="4860925"/>
            <a:ext cx="5207100" cy="46053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r>
              <a:rPr lang="en-US"/>
              <a:t>🍐 This is a Pear Deck Multiple Choice Slide. Your current options are: A: zegt op zich niets over leren, B: biedt evidentie voor de rol van intrinsieke relaties in klassieke conditionering, C: is een voorbeeld van de dynamics of affect, D: biedt evidentie voor de rol van de aard van de CS in klassieke conditionering, </a:t>
            </a:r>
            <a:endParaRPr/>
          </a:p>
          <a:p>
            <a:pPr marL="0" lvl="0" indent="0" algn="l" rtl="0">
              <a:spcBef>
                <a:spcPts val="0"/>
              </a:spcBef>
              <a:spcAft>
                <a:spcPts val="0"/>
              </a:spcAft>
              <a:buNone/>
            </a:pPr>
            <a:r>
              <a:rPr lang="en-US"/>
              <a:t>🍐  To edit the type of question or choices, go back to the "Ask Students a Question" in the Pear Deck sidebar.</a:t>
            </a:r>
            <a:endParaRPr/>
          </a:p>
          <a:p>
            <a:pPr marL="0" lvl="0" indent="0" algn="l" rtl="0">
              <a:spcBef>
                <a:spcPts val="0"/>
              </a:spcBef>
              <a:spcAft>
                <a:spcPts val="0"/>
              </a:spcAft>
              <a:buNone/>
            </a:pPr>
            <a:endParaRPr/>
          </a:p>
        </p:txBody>
      </p:sp>
      <p:sp>
        <p:nvSpPr>
          <p:cNvPr id="225" name="Google Shape;225;g7e32bd5cdd_0_30:notes"/>
          <p:cNvSpPr txBox="1">
            <a:spLocks noGrp="1"/>
          </p:cNvSpPr>
          <p:nvPr>
            <p:ph type="sldNum" idx="12"/>
          </p:nvPr>
        </p:nvSpPr>
        <p:spPr>
          <a:xfrm>
            <a:off x="4022725" y="9723437"/>
            <a:ext cx="3076500" cy="511200"/>
          </a:xfrm>
          <a:prstGeom prst="rect">
            <a:avLst/>
          </a:prstGeom>
        </p:spPr>
        <p:txBody>
          <a:bodyPr spcFirstLastPara="1" wrap="square" lIns="99025" tIns="49500" rIns="99025" bIns="49500" anchor="b" anchorCtr="0">
            <a:noAutofit/>
          </a:bodyPr>
          <a:lstStyle/>
          <a:p>
            <a:pPr marL="0" lvl="0" indent="0" algn="r" rtl="0">
              <a:spcBef>
                <a:spcPts val="0"/>
              </a:spcBef>
              <a:spcAft>
                <a:spcPts val="0"/>
              </a:spcAft>
              <a:buClr>
                <a:srgbClr val="000000"/>
              </a:buClr>
              <a:buSzPts val="1300"/>
              <a:buFont typeface="Times New Roman"/>
              <a:buNone/>
            </a:pPr>
            <a:fld id="{00000000-1234-1234-1234-123412341234}" type="slidenum">
              <a:rPr lang="en-US"/>
              <a:t>22</a:t>
            </a:fld>
            <a:endParaRPr sz="14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7e32bd5cdd_0_3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7e32bd5cdd_0_37:notes"/>
          <p:cNvSpPr txBox="1">
            <a:spLocks noGrp="1"/>
          </p:cNvSpPr>
          <p:nvPr>
            <p:ph type="body" idx="1"/>
          </p:nvPr>
        </p:nvSpPr>
        <p:spPr>
          <a:xfrm>
            <a:off x="946150" y="4860925"/>
            <a:ext cx="5207100" cy="46053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r>
              <a:rPr lang="en-US"/>
              <a:t>🍐 This is a Pear Deck Multiple Choice Slide. Your current options are: A: een index van bewuste kennis, B: een index van bewuste of onbewuste kennis, C: een vorm van gedrag, D: een regelmatigheid in de omgeving, </a:t>
            </a:r>
            <a:endParaRPr/>
          </a:p>
          <a:p>
            <a:pPr marL="0" lvl="0" indent="0" algn="l" rtl="0">
              <a:spcBef>
                <a:spcPts val="0"/>
              </a:spcBef>
              <a:spcAft>
                <a:spcPts val="0"/>
              </a:spcAft>
              <a:buNone/>
            </a:pPr>
            <a:r>
              <a:rPr lang="en-US"/>
              <a:t>🍐  To edit the type of question or choices, go back to the "Ask Students a Question" in the Pear Deck sidebar.</a:t>
            </a:r>
            <a:endParaRPr/>
          </a:p>
          <a:p>
            <a:pPr marL="0" lvl="0" indent="0" algn="l" rtl="0">
              <a:spcBef>
                <a:spcPts val="0"/>
              </a:spcBef>
              <a:spcAft>
                <a:spcPts val="0"/>
              </a:spcAft>
              <a:buNone/>
            </a:pPr>
            <a:endParaRPr/>
          </a:p>
        </p:txBody>
      </p:sp>
      <p:sp>
        <p:nvSpPr>
          <p:cNvPr id="233" name="Google Shape;233;g7e32bd5cdd_0_37:notes"/>
          <p:cNvSpPr txBox="1">
            <a:spLocks noGrp="1"/>
          </p:cNvSpPr>
          <p:nvPr>
            <p:ph type="sldNum" idx="12"/>
          </p:nvPr>
        </p:nvSpPr>
        <p:spPr>
          <a:xfrm>
            <a:off x="4022725" y="9723437"/>
            <a:ext cx="3076500" cy="511200"/>
          </a:xfrm>
          <a:prstGeom prst="rect">
            <a:avLst/>
          </a:prstGeom>
        </p:spPr>
        <p:txBody>
          <a:bodyPr spcFirstLastPara="1" wrap="square" lIns="99025" tIns="49500" rIns="99025" bIns="49500" anchor="b" anchorCtr="0">
            <a:noAutofit/>
          </a:bodyPr>
          <a:lstStyle/>
          <a:p>
            <a:pPr marL="0" lvl="0" indent="0" algn="r" rtl="0">
              <a:spcBef>
                <a:spcPts val="0"/>
              </a:spcBef>
              <a:spcAft>
                <a:spcPts val="0"/>
              </a:spcAft>
              <a:buClr>
                <a:srgbClr val="000000"/>
              </a:buClr>
              <a:buSzPts val="1300"/>
              <a:buFont typeface="Times New Roman"/>
              <a:buNone/>
            </a:pPr>
            <a:fld id="{00000000-1234-1234-1234-123412341234}" type="slidenum">
              <a:rPr lang="en-US"/>
              <a:t>23</a:t>
            </a:fld>
            <a:endParaRPr sz="14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0: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40" name="Google Shape;240;p2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1: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45" name="Google Shape;245;p21: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50" name="Google Shape;250;p2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3: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55" name="Google Shape;255;p2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4: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60" name="Google Shape;260;p2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5: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66" name="Google Shape;266;p2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6: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71" name="Google Shape;271;p2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7: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77" name="Google Shape;277;p2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e32bd5cdd_0_0:notes"/>
          <p:cNvSpPr txBox="1">
            <a:spLocks noGrp="1"/>
          </p:cNvSpPr>
          <p:nvPr>
            <p:ph type="body" idx="1"/>
          </p:nvPr>
        </p:nvSpPr>
        <p:spPr>
          <a:xfrm>
            <a:off x="946150" y="4860925"/>
            <a:ext cx="5207100" cy="46053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82" name="Google Shape;282;g7e32bd5cdd_0_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8: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87" name="Google Shape;287;p2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9:notes"/>
          <p:cNvSpPr txBox="1">
            <a:spLocks noGrp="1"/>
          </p:cNvSpPr>
          <p:nvPr>
            <p:ph type="body" idx="1"/>
          </p:nvPr>
        </p:nvSpPr>
        <p:spPr>
          <a:xfrm>
            <a:off x="946150" y="4860925"/>
            <a:ext cx="5207100" cy="4605300"/>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297" name="Google Shape;297;p2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7e371c05f6_0_0: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g7e371c05f6_0_0:notes"/>
          <p:cNvSpPr txBox="1">
            <a:spLocks noGrp="1"/>
          </p:cNvSpPr>
          <p:nvPr>
            <p:ph type="body" idx="1"/>
          </p:nvPr>
        </p:nvSpPr>
        <p:spPr>
          <a:xfrm>
            <a:off x="709930" y="4861435"/>
            <a:ext cx="5679300" cy="4605600"/>
          </a:xfrm>
          <a:prstGeom prst="rect">
            <a:avLst/>
          </a:prstGeom>
          <a:noFill/>
          <a:ln>
            <a:noFill/>
          </a:ln>
        </p:spPr>
        <p:txBody>
          <a:bodyPr spcFirstLastPara="1" wrap="square" lIns="97200" tIns="97200" rIns="97200" bIns="97200" anchor="t" anchorCtr="0">
            <a:noAutofit/>
          </a:bodyPr>
          <a:lstStyle/>
          <a:p>
            <a:pPr marL="0" lvl="0" indent="0" algn="l" rtl="0">
              <a:lnSpc>
                <a:spcPct val="100000"/>
              </a:lnSpc>
              <a:spcBef>
                <a:spcPts val="0"/>
              </a:spcBef>
              <a:spcAft>
                <a:spcPts val="0"/>
              </a:spcAft>
              <a:buSzPts val="1200"/>
              <a:buNone/>
            </a:pPr>
            <a:r>
              <a:rPr lang="en-US"/>
              <a:t>🍐 This is a Pear Deck Text Slide </a:t>
            </a:r>
            <a:endParaRPr/>
          </a:p>
          <a:p>
            <a:pPr marL="0" lvl="0" indent="0" algn="l" rtl="0">
              <a:lnSpc>
                <a:spcPct val="100000"/>
              </a:lnSpc>
              <a:spcBef>
                <a:spcPts val="0"/>
              </a:spcBef>
              <a:spcAft>
                <a:spcPts val="0"/>
              </a:spcAft>
              <a:buSzPts val="1200"/>
              <a:buNone/>
            </a:pPr>
            <a:r>
              <a:rPr lang="en-US"/>
              <a:t>🍐 To edit the type of question, go back to the "Ask Students a Question" in the Pear Deck sidebar.</a:t>
            </a:r>
            <a:endParaRPr/>
          </a:p>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5: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p5:notes"/>
          <p:cNvSpPr txBox="1">
            <a:spLocks noGrp="1"/>
          </p:cNvSpPr>
          <p:nvPr>
            <p:ph type="body" idx="1"/>
          </p:nvPr>
        </p:nvSpPr>
        <p:spPr>
          <a:xfrm>
            <a:off x="946150" y="4860925"/>
            <a:ext cx="5207000" cy="46053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10" name="Google Shape;110;p5:notes"/>
          <p:cNvSpPr txBox="1"/>
          <p:nvPr/>
        </p:nvSpPr>
        <p:spPr>
          <a:xfrm>
            <a:off x="4022725" y="9723437"/>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6: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p6:notes"/>
          <p:cNvSpPr txBox="1">
            <a:spLocks noGrp="1"/>
          </p:cNvSpPr>
          <p:nvPr>
            <p:ph type="body" idx="1"/>
          </p:nvPr>
        </p:nvSpPr>
        <p:spPr>
          <a:xfrm>
            <a:off x="946150" y="4860925"/>
            <a:ext cx="5207000" cy="46053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16" name="Google Shape;116;p6:notes"/>
          <p:cNvSpPr txBox="1"/>
          <p:nvPr/>
        </p:nvSpPr>
        <p:spPr>
          <a:xfrm>
            <a:off x="4022725" y="9723437"/>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1" name="Google Shape;121;p7:notes"/>
          <p:cNvSpPr txBox="1">
            <a:spLocks noGrp="1"/>
          </p:cNvSpPr>
          <p:nvPr>
            <p:ph type="body" idx="1"/>
          </p:nvPr>
        </p:nvSpPr>
        <p:spPr>
          <a:xfrm>
            <a:off x="946150" y="4860925"/>
            <a:ext cx="5207000" cy="46053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22" name="Google Shape;122;p7:notes"/>
          <p:cNvSpPr txBox="1"/>
          <p:nvPr/>
        </p:nvSpPr>
        <p:spPr>
          <a:xfrm>
            <a:off x="4022725" y="9723437"/>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7" name="Google Shape;127;p8:notes"/>
          <p:cNvSpPr txBox="1">
            <a:spLocks noGrp="1"/>
          </p:cNvSpPr>
          <p:nvPr>
            <p:ph type="body" idx="1"/>
          </p:nvPr>
        </p:nvSpPr>
        <p:spPr>
          <a:xfrm>
            <a:off x="946150" y="4860925"/>
            <a:ext cx="5207000" cy="4605337"/>
          </a:xfrm>
          <a:prstGeom prst="rect">
            <a:avLst/>
          </a:prstGeom>
          <a:noFill/>
          <a:ln>
            <a:noFill/>
          </a:ln>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28" name="Google Shape;128;p8:notes"/>
          <p:cNvSpPr txBox="1"/>
          <p:nvPr/>
        </p:nvSpPr>
        <p:spPr>
          <a:xfrm>
            <a:off x="4022725" y="9723437"/>
            <a:ext cx="3076575" cy="511175"/>
          </a:xfrm>
          <a:prstGeom prst="rect">
            <a:avLst/>
          </a:prstGeom>
          <a:noFill/>
          <a:ln>
            <a:noFill/>
          </a:ln>
        </p:spPr>
        <p:txBody>
          <a:bodyPr spcFirstLastPara="1" wrap="square" lIns="99025" tIns="49500" rIns="99025" bIns="49500"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strike="noStrike" cap="none">
                <a:solidFill>
                  <a:srgbClr val="000000"/>
                </a:solidFill>
                <a:latin typeface="Times New Roman"/>
                <a:ea typeface="Times New Roman"/>
                <a:cs typeface="Times New Roman"/>
                <a:sym typeface="Times New Roman"/>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946150" y="4860925"/>
            <a:ext cx="5207000" cy="4605337"/>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imes New Roman"/>
              <a:buNone/>
              <a:defRPr/>
            </a:lvl1pPr>
            <a:lvl2pPr lvl="1" algn="ctr">
              <a:spcBef>
                <a:spcPts val="560"/>
              </a:spcBef>
              <a:spcAft>
                <a:spcPts val="0"/>
              </a:spcAft>
              <a:buClr>
                <a:schemeClr val="dk1"/>
              </a:buClr>
              <a:buSzPts val="2800"/>
              <a:buFont typeface="Times New Roman"/>
              <a:buNone/>
              <a:defRPr/>
            </a:lvl2pPr>
            <a:lvl3pPr lvl="2" algn="ctr">
              <a:spcBef>
                <a:spcPts val="480"/>
              </a:spcBef>
              <a:spcAft>
                <a:spcPts val="0"/>
              </a:spcAft>
              <a:buClr>
                <a:schemeClr val="dk1"/>
              </a:buClr>
              <a:buSzPts val="2400"/>
              <a:buFont typeface="Times New Roman"/>
              <a:buNone/>
              <a:defRPr/>
            </a:lvl3pPr>
            <a:lvl4pPr lvl="3" algn="ctr">
              <a:spcBef>
                <a:spcPts val="400"/>
              </a:spcBef>
              <a:spcAft>
                <a:spcPts val="0"/>
              </a:spcAft>
              <a:buClr>
                <a:schemeClr val="dk1"/>
              </a:buClr>
              <a:buSzPts val="2000"/>
              <a:buFont typeface="Times New Roman"/>
              <a:buNone/>
              <a:defRPr/>
            </a:lvl4pPr>
            <a:lvl5pPr lvl="4" algn="ctr">
              <a:spcBef>
                <a:spcPts val="400"/>
              </a:spcBef>
              <a:spcAft>
                <a:spcPts val="0"/>
              </a:spcAft>
              <a:buClr>
                <a:schemeClr val="dk1"/>
              </a:buClr>
              <a:buSzPts val="2000"/>
              <a:buFont typeface="Times New Roman"/>
              <a:buNone/>
              <a:defRPr/>
            </a:lvl5pPr>
            <a:lvl6pPr lvl="5" algn="ctr">
              <a:spcBef>
                <a:spcPts val="400"/>
              </a:spcBef>
              <a:spcAft>
                <a:spcPts val="0"/>
              </a:spcAft>
              <a:buClr>
                <a:schemeClr val="dk1"/>
              </a:buClr>
              <a:buSzPts val="2000"/>
              <a:buFont typeface="Times New Roman"/>
              <a:buNone/>
              <a:defRPr/>
            </a:lvl6pPr>
            <a:lvl7pPr lvl="6" algn="ctr">
              <a:spcBef>
                <a:spcPts val="400"/>
              </a:spcBef>
              <a:spcAft>
                <a:spcPts val="0"/>
              </a:spcAft>
              <a:buClr>
                <a:schemeClr val="dk1"/>
              </a:buClr>
              <a:buSzPts val="2000"/>
              <a:buFont typeface="Times New Roman"/>
              <a:buNone/>
              <a:defRPr/>
            </a:lvl7pPr>
            <a:lvl8pPr lvl="7" algn="ctr">
              <a:spcBef>
                <a:spcPts val="400"/>
              </a:spcBef>
              <a:spcAft>
                <a:spcPts val="0"/>
              </a:spcAft>
              <a:buClr>
                <a:schemeClr val="dk1"/>
              </a:buClr>
              <a:buSzPts val="2000"/>
              <a:buFont typeface="Times New Roman"/>
              <a:buNone/>
              <a:defRPr/>
            </a:lvl8pPr>
            <a:lvl9pPr lvl="8" algn="ctr">
              <a:spcBef>
                <a:spcPts val="400"/>
              </a:spcBef>
              <a:spcAft>
                <a:spcPts val="0"/>
              </a:spcAft>
              <a:buClr>
                <a:schemeClr val="dk1"/>
              </a:buClr>
              <a:buSzPts val="2000"/>
              <a:buFont typeface="Times New Roman"/>
              <a:buNone/>
              <a:defRPr/>
            </a:lvl9pPr>
          </a:lstStyle>
          <a:p>
            <a:endParaRPr/>
          </a:p>
        </p:txBody>
      </p:sp>
      <p:sp>
        <p:nvSpPr>
          <p:cNvPr id="18" name="Google Shape;18;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3" name="Google Shape;73;p11"/>
          <p:cNvSpPr txBox="1">
            <a:spLocks noGrp="1"/>
          </p:cNvSpPr>
          <p:nvPr>
            <p:ph type="body" idx="1"/>
          </p:nvPr>
        </p:nvSpPr>
        <p:spPr>
          <a:xfrm>
            <a:off x="6858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74" name="Google Shape;74;p11"/>
          <p:cNvSpPr txBox="1">
            <a:spLocks noGrp="1"/>
          </p:cNvSpPr>
          <p:nvPr>
            <p:ph type="body" idx="2"/>
          </p:nvPr>
        </p:nvSpPr>
        <p:spPr>
          <a:xfrm>
            <a:off x="4648200" y="1981200"/>
            <a:ext cx="38100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imes New Roman"/>
              <a:buChar char="•"/>
              <a:defRPr sz="2800"/>
            </a:lvl1pPr>
            <a:lvl2pPr marL="914400" lvl="1" indent="-381000" algn="l">
              <a:spcBef>
                <a:spcPts val="480"/>
              </a:spcBef>
              <a:spcAft>
                <a:spcPts val="0"/>
              </a:spcAft>
              <a:buClr>
                <a:schemeClr val="dk1"/>
              </a:buClr>
              <a:buSzPts val="2400"/>
              <a:buFont typeface="Times New Roman"/>
              <a:buChar char="–"/>
              <a:defRPr sz="2400"/>
            </a:lvl2pPr>
            <a:lvl3pPr marL="1371600" lvl="2" indent="-355600" algn="l">
              <a:spcBef>
                <a:spcPts val="400"/>
              </a:spcBef>
              <a:spcAft>
                <a:spcPts val="0"/>
              </a:spcAft>
              <a:buClr>
                <a:schemeClr val="dk1"/>
              </a:buClr>
              <a:buSzPts val="2000"/>
              <a:buFont typeface="Times New Roman"/>
              <a:buChar char="•"/>
              <a:defRPr sz="2000"/>
            </a:lvl3pPr>
            <a:lvl4pPr marL="1828800" lvl="3" indent="-342900" algn="l">
              <a:spcBef>
                <a:spcPts val="360"/>
              </a:spcBef>
              <a:spcAft>
                <a:spcPts val="0"/>
              </a:spcAft>
              <a:buClr>
                <a:schemeClr val="dk1"/>
              </a:buClr>
              <a:buSzPts val="1800"/>
              <a:buFont typeface="Times New Roman"/>
              <a:buChar char="–"/>
              <a:defRPr sz="1800"/>
            </a:lvl4pPr>
            <a:lvl5pPr marL="2286000" lvl="4" indent="-342900" algn="l">
              <a:spcBef>
                <a:spcPts val="360"/>
              </a:spcBef>
              <a:spcAft>
                <a:spcPts val="0"/>
              </a:spcAft>
              <a:buClr>
                <a:schemeClr val="dk1"/>
              </a:buClr>
              <a:buSzPts val="1800"/>
              <a:buFont typeface="Times New Roman"/>
              <a:buChar char="»"/>
              <a:defRPr sz="1800"/>
            </a:lvl5pPr>
            <a:lvl6pPr marL="2743200" lvl="5" indent="-342900" algn="l">
              <a:spcBef>
                <a:spcPts val="360"/>
              </a:spcBef>
              <a:spcAft>
                <a:spcPts val="0"/>
              </a:spcAft>
              <a:buClr>
                <a:schemeClr val="dk1"/>
              </a:buClr>
              <a:buSzPts val="1800"/>
              <a:buFont typeface="Times New Roman"/>
              <a:buChar char="»"/>
              <a:defRPr sz="1800"/>
            </a:lvl6pPr>
            <a:lvl7pPr marL="3200400" lvl="6" indent="-342900" algn="l">
              <a:spcBef>
                <a:spcPts val="360"/>
              </a:spcBef>
              <a:spcAft>
                <a:spcPts val="0"/>
              </a:spcAft>
              <a:buClr>
                <a:schemeClr val="dk1"/>
              </a:buClr>
              <a:buSzPts val="1800"/>
              <a:buFont typeface="Times New Roman"/>
              <a:buChar char="»"/>
              <a:defRPr sz="1800"/>
            </a:lvl7pPr>
            <a:lvl8pPr marL="3657600" lvl="7" indent="-342900" algn="l">
              <a:spcBef>
                <a:spcPts val="360"/>
              </a:spcBef>
              <a:spcAft>
                <a:spcPts val="0"/>
              </a:spcAft>
              <a:buClr>
                <a:schemeClr val="dk1"/>
              </a:buClr>
              <a:buSzPts val="1800"/>
              <a:buFont typeface="Times New Roman"/>
              <a:buChar char="»"/>
              <a:defRPr sz="1800"/>
            </a:lvl8pPr>
            <a:lvl9pPr marL="4114800" lvl="8" indent="-342900" algn="l">
              <a:spcBef>
                <a:spcPts val="360"/>
              </a:spcBef>
              <a:spcAft>
                <a:spcPts val="0"/>
              </a:spcAft>
              <a:buClr>
                <a:schemeClr val="dk1"/>
              </a:buClr>
              <a:buSzPts val="1800"/>
              <a:buFont typeface="Times New Roman"/>
              <a:buChar char="»"/>
              <a:defRPr sz="1800"/>
            </a:lvl9pPr>
          </a:lstStyle>
          <a:p>
            <a:endParaRPr/>
          </a:p>
        </p:txBody>
      </p:sp>
      <p:sp>
        <p:nvSpPr>
          <p:cNvPr id="75" name="Google Shape;75;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imes New Roman"/>
              <a:buNone/>
              <a:defRPr sz="2000"/>
            </a:lvl1pPr>
            <a:lvl2pPr marL="914400" lvl="1" indent="-228600" algn="l">
              <a:spcBef>
                <a:spcPts val="360"/>
              </a:spcBef>
              <a:spcAft>
                <a:spcPts val="0"/>
              </a:spcAft>
              <a:buClr>
                <a:schemeClr val="dk1"/>
              </a:buClr>
              <a:buSzPts val="1800"/>
              <a:buFont typeface="Times New Roman"/>
              <a:buNone/>
              <a:defRPr sz="1800"/>
            </a:lvl2pPr>
            <a:lvl3pPr marL="1371600" lvl="2" indent="-228600" algn="l">
              <a:spcBef>
                <a:spcPts val="320"/>
              </a:spcBef>
              <a:spcAft>
                <a:spcPts val="0"/>
              </a:spcAft>
              <a:buClr>
                <a:schemeClr val="dk1"/>
              </a:buClr>
              <a:buSzPts val="1600"/>
              <a:buFont typeface="Times New Roman"/>
              <a:buNone/>
              <a:defRPr sz="1600"/>
            </a:lvl3pPr>
            <a:lvl4pPr marL="1828800" lvl="3" indent="-228600" algn="l">
              <a:spcBef>
                <a:spcPts val="280"/>
              </a:spcBef>
              <a:spcAft>
                <a:spcPts val="0"/>
              </a:spcAft>
              <a:buClr>
                <a:schemeClr val="dk1"/>
              </a:buClr>
              <a:buSzPts val="1400"/>
              <a:buFont typeface="Times New Roman"/>
              <a:buNone/>
              <a:defRPr sz="1400"/>
            </a:lvl4pPr>
            <a:lvl5pPr marL="2286000" lvl="4" indent="-228600" algn="l">
              <a:spcBef>
                <a:spcPts val="280"/>
              </a:spcBef>
              <a:spcAft>
                <a:spcPts val="0"/>
              </a:spcAft>
              <a:buClr>
                <a:schemeClr val="dk1"/>
              </a:buClr>
              <a:buSzPts val="1400"/>
              <a:buFont typeface="Times New Roman"/>
              <a:buNone/>
              <a:defRPr sz="1400"/>
            </a:lvl5pPr>
            <a:lvl6pPr marL="2743200" lvl="5" indent="-228600" algn="l">
              <a:spcBef>
                <a:spcPts val="280"/>
              </a:spcBef>
              <a:spcAft>
                <a:spcPts val="0"/>
              </a:spcAft>
              <a:buClr>
                <a:schemeClr val="dk1"/>
              </a:buClr>
              <a:buSzPts val="1400"/>
              <a:buFont typeface="Times New Roman"/>
              <a:buNone/>
              <a:defRPr sz="1400"/>
            </a:lvl6pPr>
            <a:lvl7pPr marL="3200400" lvl="6" indent="-228600" algn="l">
              <a:spcBef>
                <a:spcPts val="280"/>
              </a:spcBef>
              <a:spcAft>
                <a:spcPts val="0"/>
              </a:spcAft>
              <a:buClr>
                <a:schemeClr val="dk1"/>
              </a:buClr>
              <a:buSzPts val="1400"/>
              <a:buFont typeface="Times New Roman"/>
              <a:buNone/>
              <a:defRPr sz="1400"/>
            </a:lvl7pPr>
            <a:lvl8pPr marL="3657600" lvl="7" indent="-228600" algn="l">
              <a:spcBef>
                <a:spcPts val="280"/>
              </a:spcBef>
              <a:spcAft>
                <a:spcPts val="0"/>
              </a:spcAft>
              <a:buClr>
                <a:schemeClr val="dk1"/>
              </a:buClr>
              <a:buSzPts val="1400"/>
              <a:buFont typeface="Times New Roman"/>
              <a:buNone/>
              <a:defRPr sz="1400"/>
            </a:lvl8pPr>
            <a:lvl9pPr marL="4114800" lvl="8" indent="-228600" algn="l">
              <a:spcBef>
                <a:spcPts val="280"/>
              </a:spcBef>
              <a:spcAft>
                <a:spcPts val="0"/>
              </a:spcAft>
              <a:buClr>
                <a:schemeClr val="dk1"/>
              </a:buClr>
              <a:buSzPts val="1400"/>
              <a:buFont typeface="Times New Roman"/>
              <a:buNone/>
              <a:defRPr sz="1400"/>
            </a:lvl9pPr>
          </a:lstStyle>
          <a:p>
            <a:endParaRPr/>
          </a:p>
        </p:txBody>
      </p:sp>
      <p:sp>
        <p:nvSpPr>
          <p:cNvPr id="81" name="Google Shape;81;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rot="5400000">
            <a:off x="4743450" y="2381250"/>
            <a:ext cx="5486400" cy="1943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5"/>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 name="Google Shape;41;p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Times New Roman"/>
              <a:buNone/>
              <a:defRPr sz="3200">
                <a:solidFill>
                  <a:schemeClr val="dk1"/>
                </a:solidFill>
                <a:latin typeface="Times New Roman"/>
                <a:ea typeface="Times New Roman"/>
                <a:cs typeface="Times New Roman"/>
                <a:sym typeface="Times New Roman"/>
              </a:defRPr>
            </a:lvl1pPr>
            <a:lvl2pPr marR="0" lvl="1" algn="l"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l"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43" name="Google Shape;43;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imes New Roman"/>
              <a:buChar char="•"/>
              <a:defRPr sz="3200"/>
            </a:lvl1pPr>
            <a:lvl2pPr marL="914400" lvl="1" indent="-406400" algn="l">
              <a:spcBef>
                <a:spcPts val="560"/>
              </a:spcBef>
              <a:spcAft>
                <a:spcPts val="0"/>
              </a:spcAft>
              <a:buClr>
                <a:schemeClr val="dk1"/>
              </a:buClr>
              <a:buSzPts val="2800"/>
              <a:buFont typeface="Times New Roman"/>
              <a:buChar char="–"/>
              <a:defRPr sz="2800"/>
            </a:lvl2pPr>
            <a:lvl3pPr marL="1371600" lvl="2" indent="-381000" algn="l">
              <a:spcBef>
                <a:spcPts val="480"/>
              </a:spcBef>
              <a:spcAft>
                <a:spcPts val="0"/>
              </a:spcAft>
              <a:buClr>
                <a:schemeClr val="dk1"/>
              </a:buClr>
              <a:buSzPts val="2400"/>
              <a:buFont typeface="Times New Roman"/>
              <a:buChar char="•"/>
              <a:defRPr sz="2400"/>
            </a:lvl3pPr>
            <a:lvl4pPr marL="1828800" lvl="3" indent="-355600" algn="l">
              <a:spcBef>
                <a:spcPts val="400"/>
              </a:spcBef>
              <a:spcAft>
                <a:spcPts val="0"/>
              </a:spcAft>
              <a:buClr>
                <a:schemeClr val="dk1"/>
              </a:buClr>
              <a:buSzPts val="2000"/>
              <a:buFont typeface="Times New Roman"/>
              <a:buChar char="–"/>
              <a:defRPr sz="2000"/>
            </a:lvl4pPr>
            <a:lvl5pPr marL="2286000" lvl="4" indent="-355600" algn="l">
              <a:spcBef>
                <a:spcPts val="400"/>
              </a:spcBef>
              <a:spcAft>
                <a:spcPts val="0"/>
              </a:spcAft>
              <a:buClr>
                <a:schemeClr val="dk1"/>
              </a:buClr>
              <a:buSzPts val="2000"/>
              <a:buFont typeface="Times New Roman"/>
              <a:buChar char="»"/>
              <a:defRPr sz="2000"/>
            </a:lvl5pPr>
            <a:lvl6pPr marL="2743200" lvl="5" indent="-355600" algn="l">
              <a:spcBef>
                <a:spcPts val="400"/>
              </a:spcBef>
              <a:spcAft>
                <a:spcPts val="0"/>
              </a:spcAft>
              <a:buClr>
                <a:schemeClr val="dk1"/>
              </a:buClr>
              <a:buSzPts val="2000"/>
              <a:buFont typeface="Times New Roman"/>
              <a:buChar char="»"/>
              <a:defRPr sz="2000"/>
            </a:lvl6pPr>
            <a:lvl7pPr marL="3200400" lvl="6" indent="-355600" algn="l">
              <a:spcBef>
                <a:spcPts val="400"/>
              </a:spcBef>
              <a:spcAft>
                <a:spcPts val="0"/>
              </a:spcAft>
              <a:buClr>
                <a:schemeClr val="dk1"/>
              </a:buClr>
              <a:buSzPts val="2000"/>
              <a:buFont typeface="Times New Roman"/>
              <a:buChar char="»"/>
              <a:defRPr sz="2000"/>
            </a:lvl7pPr>
            <a:lvl8pPr marL="3657600" lvl="7" indent="-355600" algn="l">
              <a:spcBef>
                <a:spcPts val="400"/>
              </a:spcBef>
              <a:spcAft>
                <a:spcPts val="0"/>
              </a:spcAft>
              <a:buClr>
                <a:schemeClr val="dk1"/>
              </a:buClr>
              <a:buSzPts val="2000"/>
              <a:buFont typeface="Times New Roman"/>
              <a:buChar char="»"/>
              <a:defRPr sz="2000"/>
            </a:lvl8pPr>
            <a:lvl9pPr marL="4114800" lvl="8" indent="-355600" algn="l">
              <a:spcBef>
                <a:spcPts val="400"/>
              </a:spcBef>
              <a:spcAft>
                <a:spcPts val="0"/>
              </a:spcAft>
              <a:buClr>
                <a:schemeClr val="dk1"/>
              </a:buClr>
              <a:buSzPts val="2000"/>
              <a:buFont typeface="Times New Roman"/>
              <a:buChar char="»"/>
              <a:defRPr sz="2000"/>
            </a:lvl9pPr>
          </a:lstStyle>
          <a:p>
            <a:endParaRPr/>
          </a:p>
        </p:txBody>
      </p:sp>
      <p:sp>
        <p:nvSpPr>
          <p:cNvPr id="49" name="Google Shape;49;p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imes New Roman"/>
              <a:buNone/>
              <a:defRPr sz="1400"/>
            </a:lvl1pPr>
            <a:lvl2pPr marL="914400" lvl="1" indent="-228600" algn="l">
              <a:spcBef>
                <a:spcPts val="240"/>
              </a:spcBef>
              <a:spcAft>
                <a:spcPts val="0"/>
              </a:spcAft>
              <a:buClr>
                <a:schemeClr val="dk1"/>
              </a:buClr>
              <a:buSzPts val="1200"/>
              <a:buFont typeface="Times New Roman"/>
              <a:buNone/>
              <a:defRPr sz="1200"/>
            </a:lvl2pPr>
            <a:lvl3pPr marL="1371600" lvl="2" indent="-228600" algn="l">
              <a:spcBef>
                <a:spcPts val="200"/>
              </a:spcBef>
              <a:spcAft>
                <a:spcPts val="0"/>
              </a:spcAft>
              <a:buClr>
                <a:schemeClr val="dk1"/>
              </a:buClr>
              <a:buSzPts val="1000"/>
              <a:buFont typeface="Times New Roman"/>
              <a:buNone/>
              <a:defRPr sz="1000"/>
            </a:lvl3pPr>
            <a:lvl4pPr marL="1828800" lvl="3" indent="-228600" algn="l">
              <a:spcBef>
                <a:spcPts val="180"/>
              </a:spcBef>
              <a:spcAft>
                <a:spcPts val="0"/>
              </a:spcAft>
              <a:buClr>
                <a:schemeClr val="dk1"/>
              </a:buClr>
              <a:buSzPts val="900"/>
              <a:buFont typeface="Times New Roman"/>
              <a:buNone/>
              <a:defRPr sz="900"/>
            </a:lvl4pPr>
            <a:lvl5pPr marL="2286000" lvl="4" indent="-228600" algn="l">
              <a:spcBef>
                <a:spcPts val="180"/>
              </a:spcBef>
              <a:spcAft>
                <a:spcPts val="0"/>
              </a:spcAft>
              <a:buClr>
                <a:schemeClr val="dk1"/>
              </a:buClr>
              <a:buSzPts val="900"/>
              <a:buFont typeface="Times New Roman"/>
              <a:buNone/>
              <a:defRPr sz="900"/>
            </a:lvl5pPr>
            <a:lvl6pPr marL="2743200" lvl="5" indent="-228600" algn="l">
              <a:spcBef>
                <a:spcPts val="180"/>
              </a:spcBef>
              <a:spcAft>
                <a:spcPts val="0"/>
              </a:spcAft>
              <a:buClr>
                <a:schemeClr val="dk1"/>
              </a:buClr>
              <a:buSzPts val="900"/>
              <a:buFont typeface="Times New Roman"/>
              <a:buNone/>
              <a:defRPr sz="900"/>
            </a:lvl6pPr>
            <a:lvl7pPr marL="3200400" lvl="6" indent="-228600" algn="l">
              <a:spcBef>
                <a:spcPts val="180"/>
              </a:spcBef>
              <a:spcAft>
                <a:spcPts val="0"/>
              </a:spcAft>
              <a:buClr>
                <a:schemeClr val="dk1"/>
              </a:buClr>
              <a:buSzPts val="900"/>
              <a:buFont typeface="Times New Roman"/>
              <a:buNone/>
              <a:defRPr sz="900"/>
            </a:lvl7pPr>
            <a:lvl8pPr marL="3657600" lvl="7" indent="-228600" algn="l">
              <a:spcBef>
                <a:spcPts val="180"/>
              </a:spcBef>
              <a:spcAft>
                <a:spcPts val="0"/>
              </a:spcAft>
              <a:buClr>
                <a:schemeClr val="dk1"/>
              </a:buClr>
              <a:buSzPts val="900"/>
              <a:buFont typeface="Times New Roman"/>
              <a:buNone/>
              <a:defRPr sz="900"/>
            </a:lvl8pPr>
            <a:lvl9pPr marL="4114800" lvl="8" indent="-228600" algn="l">
              <a:spcBef>
                <a:spcPts val="180"/>
              </a:spcBef>
              <a:spcAft>
                <a:spcPts val="0"/>
              </a:spcAft>
              <a:buClr>
                <a:schemeClr val="dk1"/>
              </a:buClr>
              <a:buSzPts val="900"/>
              <a:buFont typeface="Times New Roman"/>
              <a:buNone/>
              <a:defRPr sz="900"/>
            </a:lvl9pPr>
          </a:lstStyle>
          <a:p>
            <a:endParaRPr/>
          </a:p>
        </p:txBody>
      </p:sp>
      <p:sp>
        <p:nvSpPr>
          <p:cNvPr id="50" name="Google Shape;50;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4" name="Google Shape;64;p1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5" name="Google Shape;65;p1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6" name="Google Shape;66;p1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imes New Roman"/>
              <a:buNone/>
              <a:defRPr sz="2400" b="1"/>
            </a:lvl1pPr>
            <a:lvl2pPr marL="914400" lvl="1" indent="-228600" algn="l">
              <a:spcBef>
                <a:spcPts val="400"/>
              </a:spcBef>
              <a:spcAft>
                <a:spcPts val="0"/>
              </a:spcAft>
              <a:buClr>
                <a:schemeClr val="dk1"/>
              </a:buClr>
              <a:buSzPts val="2000"/>
              <a:buFont typeface="Times New Roman"/>
              <a:buNone/>
              <a:defRPr sz="2000" b="1"/>
            </a:lvl2pPr>
            <a:lvl3pPr marL="1371600" lvl="2" indent="-228600" algn="l">
              <a:spcBef>
                <a:spcPts val="360"/>
              </a:spcBef>
              <a:spcAft>
                <a:spcPts val="0"/>
              </a:spcAft>
              <a:buClr>
                <a:schemeClr val="dk1"/>
              </a:buClr>
              <a:buSzPts val="1800"/>
              <a:buFont typeface="Times New Roman"/>
              <a:buNone/>
              <a:defRPr sz="1800" b="1"/>
            </a:lvl3pPr>
            <a:lvl4pPr marL="1828800" lvl="3" indent="-228600" algn="l">
              <a:spcBef>
                <a:spcPts val="320"/>
              </a:spcBef>
              <a:spcAft>
                <a:spcPts val="0"/>
              </a:spcAft>
              <a:buClr>
                <a:schemeClr val="dk1"/>
              </a:buClr>
              <a:buSzPts val="1600"/>
              <a:buFont typeface="Times New Roman"/>
              <a:buNone/>
              <a:defRPr sz="1600" b="1"/>
            </a:lvl4pPr>
            <a:lvl5pPr marL="2286000" lvl="4" indent="-228600" algn="l">
              <a:spcBef>
                <a:spcPts val="320"/>
              </a:spcBef>
              <a:spcAft>
                <a:spcPts val="0"/>
              </a:spcAft>
              <a:buClr>
                <a:schemeClr val="dk1"/>
              </a:buClr>
              <a:buSzPts val="1600"/>
              <a:buFont typeface="Times New Roman"/>
              <a:buNone/>
              <a:defRPr sz="1600" b="1"/>
            </a:lvl5pPr>
            <a:lvl6pPr marL="2743200" lvl="5" indent="-228600" algn="l">
              <a:spcBef>
                <a:spcPts val="320"/>
              </a:spcBef>
              <a:spcAft>
                <a:spcPts val="0"/>
              </a:spcAft>
              <a:buClr>
                <a:schemeClr val="dk1"/>
              </a:buClr>
              <a:buSzPts val="1600"/>
              <a:buFont typeface="Times New Roman"/>
              <a:buNone/>
              <a:defRPr sz="1600" b="1"/>
            </a:lvl6pPr>
            <a:lvl7pPr marL="3200400" lvl="6" indent="-228600" algn="l">
              <a:spcBef>
                <a:spcPts val="320"/>
              </a:spcBef>
              <a:spcAft>
                <a:spcPts val="0"/>
              </a:spcAft>
              <a:buClr>
                <a:schemeClr val="dk1"/>
              </a:buClr>
              <a:buSzPts val="1600"/>
              <a:buFont typeface="Times New Roman"/>
              <a:buNone/>
              <a:defRPr sz="1600" b="1"/>
            </a:lvl7pPr>
            <a:lvl8pPr marL="3657600" lvl="7" indent="-228600" algn="l">
              <a:spcBef>
                <a:spcPts val="320"/>
              </a:spcBef>
              <a:spcAft>
                <a:spcPts val="0"/>
              </a:spcAft>
              <a:buClr>
                <a:schemeClr val="dk1"/>
              </a:buClr>
              <a:buSzPts val="1600"/>
              <a:buFont typeface="Times New Roman"/>
              <a:buNone/>
              <a:defRPr sz="1600" b="1"/>
            </a:lvl8pPr>
            <a:lvl9pPr marL="4114800" lvl="8" indent="-228600" algn="l">
              <a:spcBef>
                <a:spcPts val="320"/>
              </a:spcBef>
              <a:spcAft>
                <a:spcPts val="0"/>
              </a:spcAft>
              <a:buClr>
                <a:schemeClr val="dk1"/>
              </a:buClr>
              <a:buSzPts val="1600"/>
              <a:buFont typeface="Times New Roman"/>
              <a:buNone/>
              <a:defRPr sz="1600" b="1"/>
            </a:lvl9pPr>
          </a:lstStyle>
          <a:p>
            <a:endParaRPr/>
          </a:p>
        </p:txBody>
      </p:sp>
      <p:sp>
        <p:nvSpPr>
          <p:cNvPr id="67" name="Google Shape;67;p1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imes New Roman"/>
              <a:buChar char="•"/>
              <a:defRPr sz="2400"/>
            </a:lvl1pPr>
            <a:lvl2pPr marL="914400" lvl="1" indent="-355600" algn="l">
              <a:spcBef>
                <a:spcPts val="400"/>
              </a:spcBef>
              <a:spcAft>
                <a:spcPts val="0"/>
              </a:spcAft>
              <a:buClr>
                <a:schemeClr val="dk1"/>
              </a:buClr>
              <a:buSzPts val="2000"/>
              <a:buFont typeface="Times New Roman"/>
              <a:buChar char="–"/>
              <a:defRPr sz="2000"/>
            </a:lvl2pPr>
            <a:lvl3pPr marL="1371600" lvl="2" indent="-342900" algn="l">
              <a:spcBef>
                <a:spcPts val="360"/>
              </a:spcBef>
              <a:spcAft>
                <a:spcPts val="0"/>
              </a:spcAft>
              <a:buClr>
                <a:schemeClr val="dk1"/>
              </a:buClr>
              <a:buSzPts val="1800"/>
              <a:buFont typeface="Times New Roman"/>
              <a:buChar char="•"/>
              <a:defRPr sz="1800"/>
            </a:lvl3pPr>
            <a:lvl4pPr marL="1828800" lvl="3" indent="-330200" algn="l">
              <a:spcBef>
                <a:spcPts val="320"/>
              </a:spcBef>
              <a:spcAft>
                <a:spcPts val="0"/>
              </a:spcAft>
              <a:buClr>
                <a:schemeClr val="dk1"/>
              </a:buClr>
              <a:buSzPts val="1600"/>
              <a:buFont typeface="Times New Roman"/>
              <a:buChar char="–"/>
              <a:defRPr sz="1600"/>
            </a:lvl4pPr>
            <a:lvl5pPr marL="2286000" lvl="4" indent="-330200" algn="l">
              <a:spcBef>
                <a:spcPts val="320"/>
              </a:spcBef>
              <a:spcAft>
                <a:spcPts val="0"/>
              </a:spcAft>
              <a:buClr>
                <a:schemeClr val="dk1"/>
              </a:buClr>
              <a:buSzPts val="1600"/>
              <a:buFont typeface="Times New Roman"/>
              <a:buChar char="»"/>
              <a:defRPr sz="1600"/>
            </a:lvl5pPr>
            <a:lvl6pPr marL="2743200" lvl="5" indent="-330200" algn="l">
              <a:spcBef>
                <a:spcPts val="320"/>
              </a:spcBef>
              <a:spcAft>
                <a:spcPts val="0"/>
              </a:spcAft>
              <a:buClr>
                <a:schemeClr val="dk1"/>
              </a:buClr>
              <a:buSzPts val="1600"/>
              <a:buFont typeface="Times New Roman"/>
              <a:buChar char="»"/>
              <a:defRPr sz="1600"/>
            </a:lvl6pPr>
            <a:lvl7pPr marL="3200400" lvl="6" indent="-330200" algn="l">
              <a:spcBef>
                <a:spcPts val="320"/>
              </a:spcBef>
              <a:spcAft>
                <a:spcPts val="0"/>
              </a:spcAft>
              <a:buClr>
                <a:schemeClr val="dk1"/>
              </a:buClr>
              <a:buSzPts val="1600"/>
              <a:buFont typeface="Times New Roman"/>
              <a:buChar char="»"/>
              <a:defRPr sz="1600"/>
            </a:lvl7pPr>
            <a:lvl8pPr marL="3657600" lvl="7" indent="-330200" algn="l">
              <a:spcBef>
                <a:spcPts val="320"/>
              </a:spcBef>
              <a:spcAft>
                <a:spcPts val="0"/>
              </a:spcAft>
              <a:buClr>
                <a:schemeClr val="dk1"/>
              </a:buClr>
              <a:buSzPts val="1600"/>
              <a:buFont typeface="Times New Roman"/>
              <a:buChar char="»"/>
              <a:defRPr sz="1600"/>
            </a:lvl8pPr>
            <a:lvl9pPr marL="4114800" lvl="8" indent="-330200" algn="l">
              <a:spcBef>
                <a:spcPts val="320"/>
              </a:spcBef>
              <a:spcAft>
                <a:spcPts val="0"/>
              </a:spcAft>
              <a:buClr>
                <a:schemeClr val="dk1"/>
              </a:buClr>
              <a:buSzPts val="1600"/>
              <a:buFont typeface="Times New Roman"/>
              <a:buChar char="»"/>
              <a:defRPr sz="1600"/>
            </a:lvl9pPr>
          </a:lstStyle>
          <a:p>
            <a:endParaRPr/>
          </a:p>
        </p:txBody>
      </p:sp>
      <p:sp>
        <p:nvSpPr>
          <p:cNvPr id="68" name="Google Shape;68;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‹nr.›</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nplZ3Qgb3AgemljaCBuaWV0cyBvdmVyIGxlcmVuIiwiYmllZHQgZXZpZGVudGllIHZvb3IgZGUgcm9sIHZhbiBpbnRyaW5zaWVrZSByZWxhdGllcyBpbiBrbGFzc2lla2UgY29uZGl0aW9uZXJpbmciLCJpcyBlZW4gdm9vcmJlZWxkIHZhbiBkZSBkeW5hbWljcyBvZiBhZmZlY3QiLCJiaWVkdCBldmlkZW50aWUgdm9vciBkZSByb2wgdmFuIGRlIGFhcmQgdmFuIGRlIENTIGluIGtsYXNzaWVrZSBjb25kaXRpb25lcmluZyJdfQ==pearId=magic-pear-shape-identifier"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dontchangethislink.peardeckmagic.zone?eyJ0eXBlIjoiZ29vZ2xlLXNsaWRlcy1hZGRvbi1yZXNwb25zZS1mb290ZXIiLCJsYXN0RWRpdGVkQnkiOiIxMTY2MzI2ODcxNjE5NDEwNTQ2MDMiLCJwcmVzZW50YXRpb25JZCI6IjEtNGZ0MnVLelZnc3hyUC0yS3Jvbk9ZMF9tYnE1eGN2azBXRkNNNVc0TmNVIiwiY29udGVudElkIjoiY3VzdG9tLXJlc3BvbnNlLW11bHRpcGxlQ2hvaWNlIiwic2xpZGVJZCI6Imc3ZTMyYmQ1Y2RkXzBfMzAiLCJjb250ZW50SW5zdGFuY2VJZCI6IjEtNGZ0MnVLelZnc3hyUC0yS3Jvbk9ZMF9tYnE1eGN2azBXRkNNNVc0TmNVLzBmY2U1MDM1LTFkMTQtNDk1MC1iNDhiLTkwM2ViOGNmYjhkMCJ9pearId=magic-pear-metadata-identifier" TargetMode="Externa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dontchangethislink.peardeckmagic.zone?eyJ0eXBlIjoibXVsdGlwbGVDaG9pY2UiLCJkcmFnZ2FibGVzIjpbeyJpZCI6ImRyYWdnYWJsZTAiLCJ0eXBlIjoiaWNvbiIsImljb24iOnsiaWQiOiJkZWZhdWx0LWNpcmNsZSJ9LCJjb2xvciI6IiNENTFEMjgifV0sImRyYWdnYWJsZVNpemUiOjEyLjU1LCJlbWJlZGRhYmxlVXJsIjoiaHR0cHM6Ly8iLCJhbnN3ZXJzIjpbImVlbiBpbmRleCB2YW4gYmV3dXN0ZSBrZW5uaXMiLCJlZW4gaW5kZXggdmFuIGJld3VzdGUgb2Ygb25iZXd1c3RlIGtlbm5pcyIsImVlbiB2b3JtIHZhbiBnZWRyYWciLCJlZW4gcmVnZWxtYXRpZ2hlaWQgaW4gZGUgb21nZXZpbmciXX0=pearId=magic-pear-shape-identifier"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dontchangethislink.peardeckmagic.zone?eyJ0eXBlIjoiZ29vZ2xlLXNsaWRlcy1hZGRvbi1yZXNwb25zZS1mb290ZXIiLCJsYXN0RWRpdGVkQnkiOiIxMTY2MzI2ODcxNjE5NDEwNTQ2MDMiLCJwcmVzZW50YXRpb25JZCI6IjEtNGZ0MnVLelZnc3hyUC0yS3Jvbk9ZMF9tYnE1eGN2azBXRkNNNVc0TmNVIiwiY29udGVudElkIjoiY3VzdG9tLXJlc3BvbnNlLW11bHRpcGxlQ2hvaWNlIiwic2xpZGVJZCI6Imc3ZTMyYmQ1Y2RkXzBfMzciLCJjb250ZW50SW5zdGFuY2VJZCI6IjEtNGZ0MnVLelZnc3hyUC0yS3Jvbk9ZMF9tYnE1eGN2azBXRkNNNVc0TmNVLzk3YWE1N2Y3LWVhYWEtNGMyYi04M2I1LWNmN2ZkNWJkMTM5NyJ9pearId=magic-pear-metadata-identifier" TargetMode="Externa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dontchangethislink.peardeckmagic.zone?eyJ0eXBlIjoiZnJlZVJlc3BvbnNlLXRleHQiLCJkcmFnZ2FibGVzIjpbeyJpZCI6ImRyYWdnYWJsZTAiLCJ0eXBlIjoiaWNvbiIsImljb24iOnsiaWQiOiJkZWZhdWx0LWNpcmNsZSJ9LCJjb2xvciI6IiNENTFEMjgifV0sImRyYWdnYWJsZVNpemUiOjEyLjU1LCJlbWJlZGRhYmxlVXJsIjoiaHR0cHM6Ly8iLCJhbnN3ZXJzIjpbXX0=pearId=magic-pear-shape-identifier"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dontchangethislink.peardeckmagic.zone?eyJ0eXBlIjoiZ29vZ2xlLXNsaWRlcy1hZGRvbi1yZXNwb25zZS1mb290ZXIiLCJsYXN0RWRpdGVkQnkiOiIxMTY2MzI2ODcxNjE5NDEwNTQ2MDMiLCJwcmVzZW50YXRpb25JZCI6IjE3bWdjeVAzY21ySU5STl9oVXhDSDJHUDJ0MGtuRkdqY3JyakZ3aV9Pb1lJIiwiY29udGVudElkIjoiY3VzdG9tLXJlc3BvbnNlLWZyZWVSZXNwb25zZS10ZXh0Iiwic2xpZGVJZCI6Imc3ZDg4ODMzMzlkXzFfMjQiLCJjb250ZW50SW5zdGFuY2VJZCI6IjE3bWdjeVAzY21ySU5STl9oVXhDSDJHUDJ0MGtuRkdqY3JyakZ3aV9Pb1lJLzgyYWY3YmYyLTc4NTItNDM4Mi04NTc5LWE0MTcxOTNlYzlkNyJ9pearId=magic-pear-metadata-identifier" TargetMode="Externa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381000" y="1143000"/>
            <a:ext cx="8763000" cy="1752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Times New Roman"/>
              <a:buNone/>
            </a:pPr>
            <a:r>
              <a:rPr lang="en-US" sz="4400" b="0" i="0" u="none">
                <a:solidFill>
                  <a:schemeClr val="dk2"/>
                </a:solidFill>
                <a:latin typeface="Times New Roman"/>
                <a:ea typeface="Times New Roman"/>
                <a:cs typeface="Times New Roman"/>
                <a:sym typeface="Times New Roman"/>
              </a:rPr>
              <a:t>HOOFDSTUK II.</a:t>
            </a:r>
            <a:br>
              <a:rPr lang="en-US" sz="4400" b="0" i="0" u="none">
                <a:solidFill>
                  <a:schemeClr val="dk2"/>
                </a:solidFill>
                <a:latin typeface="Times New Roman"/>
                <a:ea typeface="Times New Roman"/>
                <a:cs typeface="Times New Roman"/>
                <a:sym typeface="Times New Roman"/>
              </a:rPr>
            </a:br>
            <a:r>
              <a:rPr lang="en-US" sz="4400" b="0" i="0" u="none">
                <a:solidFill>
                  <a:schemeClr val="dk2"/>
                </a:solidFill>
                <a:latin typeface="Times New Roman"/>
                <a:ea typeface="Times New Roman"/>
                <a:cs typeface="Times New Roman"/>
                <a:sym typeface="Times New Roman"/>
              </a:rPr>
              <a:t>KLASSIEKE CONDITIONERING</a:t>
            </a:r>
            <a:endParaRPr/>
          </a:p>
        </p:txBody>
      </p:sp>
      <p:sp>
        <p:nvSpPr>
          <p:cNvPr id="90" name="Google Shape;90;p1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HET EFFECT VAN VERBANDEN TUSSEN PRIKKELS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2"/>
          <p:cNvPicPr preferRelativeResize="0"/>
          <p:nvPr/>
        </p:nvPicPr>
        <p:blipFill rotWithShape="1">
          <a:blip r:embed="rId3">
            <a:alphaModFix/>
          </a:blip>
          <a:srcRect/>
          <a:stretch/>
        </p:blipFill>
        <p:spPr>
          <a:xfrm>
            <a:off x="827087" y="1125537"/>
            <a:ext cx="3440112" cy="2574925"/>
          </a:xfrm>
          <a:prstGeom prst="rect">
            <a:avLst/>
          </a:prstGeom>
          <a:noFill/>
          <a:ln>
            <a:noFill/>
          </a:ln>
        </p:spPr>
      </p:pic>
      <p:pic>
        <p:nvPicPr>
          <p:cNvPr id="142" name="Google Shape;142;p22"/>
          <p:cNvPicPr preferRelativeResize="0"/>
          <p:nvPr/>
        </p:nvPicPr>
        <p:blipFill rotWithShape="1">
          <a:blip r:embed="rId4">
            <a:alphaModFix/>
          </a:blip>
          <a:srcRect/>
          <a:stretch/>
        </p:blipFill>
        <p:spPr>
          <a:xfrm>
            <a:off x="5940425" y="1052512"/>
            <a:ext cx="2592387" cy="2592387"/>
          </a:xfrm>
          <a:prstGeom prst="rect">
            <a:avLst/>
          </a:prstGeom>
          <a:noFill/>
          <a:ln>
            <a:noFill/>
          </a:ln>
        </p:spPr>
      </p:pic>
      <p:sp>
        <p:nvSpPr>
          <p:cNvPr id="143" name="Google Shape;143;p22"/>
          <p:cNvSpPr txBox="1"/>
          <p:nvPr/>
        </p:nvSpPr>
        <p:spPr>
          <a:xfrm>
            <a:off x="1547812" y="549275"/>
            <a:ext cx="1320800" cy="5222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Quokka</a:t>
            </a:r>
            <a:endParaRPr/>
          </a:p>
        </p:txBody>
      </p:sp>
      <p:sp>
        <p:nvSpPr>
          <p:cNvPr id="144" name="Google Shape;144;p22"/>
          <p:cNvSpPr txBox="1"/>
          <p:nvPr/>
        </p:nvSpPr>
        <p:spPr>
          <a:xfrm>
            <a:off x="6443662" y="549275"/>
            <a:ext cx="1141412" cy="5222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Quolls</a:t>
            </a:r>
            <a:endParaRPr/>
          </a:p>
        </p:txBody>
      </p:sp>
      <p:sp>
        <p:nvSpPr>
          <p:cNvPr id="145" name="Google Shape;145;p22"/>
          <p:cNvSpPr txBox="1"/>
          <p:nvPr/>
        </p:nvSpPr>
        <p:spPr>
          <a:xfrm>
            <a:off x="684212" y="3789362"/>
            <a:ext cx="3195637"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Askew et al. (2014) </a:t>
            </a:r>
            <a:endParaRPr/>
          </a:p>
        </p:txBody>
      </p:sp>
      <p:sp>
        <p:nvSpPr>
          <p:cNvPr id="146" name="Google Shape;146;p22"/>
          <p:cNvSpPr txBox="1"/>
          <p:nvPr/>
        </p:nvSpPr>
        <p:spPr>
          <a:xfrm>
            <a:off x="468312" y="4581525"/>
            <a:ext cx="7256462" cy="22463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Sociaal leren: Effect van regelmatigheid waarvan</a:t>
            </a:r>
            <a:endParaRPr/>
          </a:p>
          <a:p>
            <a:pPr marL="0" marR="0" lvl="0" indent="-177800" algn="l" rtl="0">
              <a:lnSpc>
                <a:spcPct val="100000"/>
              </a:lnSpc>
              <a:spcBef>
                <a:spcPts val="0"/>
              </a:spcBef>
              <a:spcAft>
                <a:spcPts val="0"/>
              </a:spcAft>
              <a:buClr>
                <a:schemeClr val="dk1"/>
              </a:buClr>
              <a:buSzPts val="2800"/>
              <a:buFont typeface="Times New Roman"/>
              <a:buChar char="-"/>
            </a:pPr>
            <a:r>
              <a:rPr lang="en-US" sz="2800" b="0" i="0" u="none" strike="noStrike" cap="none">
                <a:solidFill>
                  <a:schemeClr val="dk1"/>
                </a:solidFill>
                <a:latin typeface="Times New Roman"/>
                <a:ea typeface="Times New Roman"/>
                <a:cs typeface="Times New Roman"/>
                <a:sym typeface="Times New Roman"/>
              </a:rPr>
              <a:t>gedrag van andere (socius) 1 element is</a:t>
            </a:r>
            <a:endParaRPr/>
          </a:p>
          <a:p>
            <a:pPr marL="0" marR="0" lvl="0" indent="-177800" algn="l" rtl="0">
              <a:lnSpc>
                <a:spcPct val="100000"/>
              </a:lnSpc>
              <a:spcBef>
                <a:spcPts val="0"/>
              </a:spcBef>
              <a:spcAft>
                <a:spcPts val="0"/>
              </a:spcAft>
              <a:buClr>
                <a:schemeClr val="dk1"/>
              </a:buClr>
              <a:buSzPts val="2800"/>
              <a:buFont typeface="Times New Roman"/>
              <a:buChar char="-"/>
            </a:pPr>
            <a:r>
              <a:rPr lang="en-US" sz="2800" b="0" i="0" u="none" strike="noStrike" cap="none">
                <a:solidFill>
                  <a:schemeClr val="dk1"/>
                </a:solidFill>
                <a:latin typeface="Times New Roman"/>
                <a:ea typeface="Times New Roman"/>
                <a:cs typeface="Times New Roman"/>
                <a:sym typeface="Times New Roman"/>
              </a:rPr>
              <a:t>gedrag observator geen element is</a:t>
            </a:r>
            <a:endParaRPr/>
          </a:p>
          <a:p>
            <a:pPr marL="0" marR="0" lvl="0" indent="0" algn="l" rtl="0">
              <a:lnSpc>
                <a:spcPct val="100000"/>
              </a:lnSpc>
              <a:spcBef>
                <a:spcPts val="0"/>
              </a:spcBef>
              <a:spcAft>
                <a:spcPts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 is leren door andere (niet over anderen)</a:t>
            </a:r>
            <a:endParaRPr/>
          </a:p>
          <a:p>
            <a:pPr marL="0" marR="0" lvl="0" indent="0" algn="l" rtl="0">
              <a:lnSpc>
                <a:spcPct val="100000"/>
              </a:lnSpc>
              <a:spcBef>
                <a:spcPts val="0"/>
              </a:spcBef>
              <a:spcAft>
                <a:spcPts val="0"/>
              </a:spcAft>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body" idx="1"/>
          </p:nvPr>
        </p:nvSpPr>
        <p:spPr>
          <a:xfrm>
            <a:off x="323850" y="260350"/>
            <a:ext cx="8640762" cy="6248400"/>
          </a:xfrm>
          <a:prstGeom prst="rect">
            <a:avLst/>
          </a:prstGeom>
          <a:noFill/>
          <a:ln>
            <a:noFill/>
          </a:ln>
        </p:spPr>
        <p:txBody>
          <a:bodyPr spcFirstLastPara="1" wrap="square" lIns="91425" tIns="45700" rIns="91425" bIns="45700" anchor="t" anchorCtr="0">
            <a:noAutofit/>
          </a:bodyPr>
          <a:lstStyle/>
          <a:p>
            <a:pPr marL="609600" lvl="0" indent="-609600" algn="l" rtl="0">
              <a:lnSpc>
                <a:spcPct val="9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conditionering via instructies: verbale stimuli</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vb. “driehoek zal gevolgd worden door schok”</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angst voor driehoek</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effecten lijken sterk op die van CS-US paring</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wellicht meer dan samen voorkomen van woorden</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(zie Hoofdstuk 4 over complex leren)</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I.1.1.2. De invloed van de eigenschappen van de CS, US, en de relatie tussen de CS en US </a:t>
            </a:r>
            <a:r>
              <a:rPr lang="en-US" sz="2800" b="0" i="0" u="none">
                <a:solidFill>
                  <a:schemeClr val="dk1"/>
                </a:solidFill>
                <a:latin typeface="Times New Roman"/>
                <a:ea typeface="Times New Roman"/>
                <a:cs typeface="Times New Roman"/>
                <a:sym typeface="Times New Roman"/>
              </a:rPr>
              <a:t/>
            </a:r>
            <a:br>
              <a:rPr lang="en-US" sz="2800" b="0" i="0" u="none">
                <a:solidFill>
                  <a:schemeClr val="dk1"/>
                </a:solidFill>
                <a:latin typeface="Times New Roman"/>
                <a:ea typeface="Times New Roman"/>
                <a:cs typeface="Times New Roman"/>
                <a:sym typeface="Times New Roman"/>
              </a:rPr>
            </a:br>
            <a:r>
              <a:rPr lang="en-US" sz="2800" b="0" i="0" u="none">
                <a:solidFill>
                  <a:schemeClr val="dk1"/>
                </a:solidFill>
                <a:latin typeface="Times New Roman"/>
                <a:ea typeface="Times New Roman"/>
                <a:cs typeface="Times New Roman"/>
                <a:sym typeface="Times New Roman"/>
              </a:rPr>
              <a:t>	- saillantie (intensiteit, relevantie) CS en US</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intrinsieke relaties: INTERACTIE CS x US</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anekdote Seligman: aversieleren</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toont selectiviteit in welke relaties geleerd worden</a:t>
            </a:r>
            <a:endParaRPr/>
          </a:p>
          <a:p>
            <a:pPr marL="609600" lvl="0" indent="-6096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body" idx="1"/>
          </p:nvPr>
        </p:nvSpPr>
        <p:spPr>
          <a:xfrm>
            <a:off x="685800" y="314075"/>
            <a:ext cx="7772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Aversion learning in chemotherapy</a:t>
            </a:r>
            <a:endParaRPr/>
          </a:p>
        </p:txBody>
      </p:sp>
      <p:pic>
        <p:nvPicPr>
          <p:cNvPr id="159" name="Google Shape;159;p24"/>
          <p:cNvPicPr preferRelativeResize="0"/>
          <p:nvPr/>
        </p:nvPicPr>
        <p:blipFill>
          <a:blip r:embed="rId3">
            <a:alphaModFix/>
          </a:blip>
          <a:stretch>
            <a:fillRect/>
          </a:stretch>
        </p:blipFill>
        <p:spPr>
          <a:xfrm>
            <a:off x="685800" y="1114375"/>
            <a:ext cx="6858000" cy="5591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body" idx="1"/>
          </p:nvPr>
        </p:nvSpPr>
        <p:spPr>
          <a:xfrm>
            <a:off x="685800" y="304800"/>
            <a:ext cx="8099425" cy="5791200"/>
          </a:xfrm>
          <a:prstGeom prst="rect">
            <a:avLst/>
          </a:prstGeom>
          <a:noFill/>
          <a:ln>
            <a:noFill/>
          </a:ln>
        </p:spPr>
        <p:txBody>
          <a:bodyPr spcFirstLastPara="1" wrap="square" lIns="91425" tIns="45700" rIns="91425" bIns="45700" anchor="t" anchorCtr="0">
            <a:noAutofit/>
          </a:bodyPr>
          <a:lstStyle/>
          <a:p>
            <a:pPr marL="609600" lvl="0" indent="-609600" algn="l" rtl="0">
              <a:lnSpc>
                <a:spcPct val="8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Garcia &amp; Koelling (1966)</a:t>
            </a:r>
            <a:endParaRPr/>
          </a:p>
          <a:p>
            <a:pPr marL="609600" lvl="0" indent="-6096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leer: Taste en Light/Noise (CSs)</a:t>
            </a:r>
            <a:endParaRPr/>
          </a:p>
          <a:p>
            <a:pPr marL="1066800" lvl="0" indent="-6096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Cond 1: US = lithium chloride (poison)		Cond 2: US = Schok</a:t>
            </a:r>
            <a:endParaRPr/>
          </a:p>
          <a:p>
            <a:pPr marL="609600" lvl="0" indent="-6096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test: drinken met smaak (K?) OF light/noise (L?)</a:t>
            </a:r>
            <a:endParaRPr/>
          </a:p>
          <a:p>
            <a:pPr marL="609600" lvl="0" indent="-6096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resultaat: </a:t>
            </a:r>
            <a:r>
              <a:rPr lang="en-US" sz="2800" b="0" i="0" u="none">
                <a:solidFill>
                  <a:srgbClr val="FF0000"/>
                </a:solidFill>
                <a:latin typeface="Times New Roman"/>
                <a:ea typeface="Times New Roman"/>
                <a:cs typeface="Times New Roman"/>
                <a:sym typeface="Times New Roman"/>
              </a:rPr>
              <a:t>interactie</a:t>
            </a:r>
            <a:r>
              <a:rPr lang="en-US" sz="2800" b="0" i="0" u="none">
                <a:solidFill>
                  <a:schemeClr val="dk1"/>
                </a:solidFill>
                <a:latin typeface="Times New Roman"/>
                <a:ea typeface="Times New Roman"/>
                <a:cs typeface="Times New Roman"/>
                <a:sym typeface="Times New Roman"/>
              </a:rPr>
              <a:t> aard CS en aard US</a:t>
            </a:r>
            <a:endParaRPr/>
          </a:p>
        </p:txBody>
      </p:sp>
      <p:pic>
        <p:nvPicPr>
          <p:cNvPr id="165" name="Google Shape;165;p25" descr="FIG17"/>
          <p:cNvPicPr preferRelativeResize="0"/>
          <p:nvPr/>
        </p:nvPicPr>
        <p:blipFill rotWithShape="1">
          <a:blip r:embed="rId3">
            <a:alphaModFix/>
          </a:blip>
          <a:srcRect/>
          <a:stretch/>
        </p:blipFill>
        <p:spPr>
          <a:xfrm>
            <a:off x="179387" y="3141662"/>
            <a:ext cx="8763000" cy="3660775"/>
          </a:xfrm>
          <a:prstGeom prst="rect">
            <a:avLst/>
          </a:prstGeom>
          <a:noFill/>
          <a:ln>
            <a:noFill/>
          </a:ln>
        </p:spPr>
      </p:pic>
      <p:sp>
        <p:nvSpPr>
          <p:cNvPr id="166" name="Google Shape;166;p25"/>
          <p:cNvSpPr txBox="1"/>
          <p:nvPr/>
        </p:nvSpPr>
        <p:spPr>
          <a:xfrm>
            <a:off x="6372225" y="620712"/>
            <a:ext cx="1157287" cy="5238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KL+</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body" idx="1"/>
          </p:nvPr>
        </p:nvSpPr>
        <p:spPr>
          <a:xfrm>
            <a:off x="250825" y="184150"/>
            <a:ext cx="8751600" cy="65247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II.1.1.3. De impact van de aard van de US op de aard van de CR</a:t>
            </a:r>
            <a:r>
              <a:rPr lang="en-US" sz="2800" b="0" i="0" u="none">
                <a:solidFill>
                  <a:schemeClr val="dk1"/>
                </a:solidFill>
                <a:latin typeface="Times New Roman"/>
                <a:ea typeface="Times New Roman"/>
                <a:cs typeface="Times New Roman"/>
                <a:sym typeface="Times New Roman"/>
              </a:rPr>
              <a:t> </a:t>
            </a:r>
            <a:br>
              <a:rPr lang="en-US" sz="2800" b="0" i="0" u="none">
                <a:solidFill>
                  <a:schemeClr val="dk1"/>
                </a:solidFill>
                <a:latin typeface="Times New Roman"/>
                <a:ea typeface="Times New Roman"/>
                <a:cs typeface="Times New Roman"/>
                <a:sym typeface="Times New Roman"/>
              </a:rPr>
            </a:br>
            <a:r>
              <a:rPr lang="en-US" sz="2800" b="0" i="0" u="none">
                <a:solidFill>
                  <a:schemeClr val="dk1"/>
                </a:solidFill>
                <a:latin typeface="Times New Roman"/>
                <a:ea typeface="Times New Roman"/>
                <a:cs typeface="Times New Roman"/>
                <a:sym typeface="Times New Roman"/>
              </a:rPr>
              <a:t>- </a:t>
            </a:r>
            <a:r>
              <a:rPr lang="en-US" sz="2800" b="0" i="0" u="none">
                <a:solidFill>
                  <a:srgbClr val="FF0000"/>
                </a:solidFill>
                <a:latin typeface="Times New Roman"/>
                <a:ea typeface="Times New Roman"/>
                <a:cs typeface="Times New Roman"/>
                <a:sym typeface="Times New Roman"/>
              </a:rPr>
              <a:t>appetitieve</a:t>
            </a:r>
            <a:r>
              <a:rPr lang="en-US" sz="2800" b="0" i="0" u="none">
                <a:solidFill>
                  <a:schemeClr val="dk1"/>
                </a:solidFill>
                <a:latin typeface="Times New Roman"/>
                <a:ea typeface="Times New Roman"/>
                <a:cs typeface="Times New Roman"/>
                <a:sym typeface="Times New Roman"/>
              </a:rPr>
              <a:t> US =&gt; appetitieve CR (vb., salivatie)</a:t>
            </a:r>
            <a:endParaRPr/>
          </a:p>
          <a:p>
            <a:pPr marL="342900" lvl="0" indent="-3429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r>
              <a:rPr lang="en-US" sz="2800" b="0" i="0" u="none">
                <a:solidFill>
                  <a:srgbClr val="FF0000"/>
                </a:solidFill>
                <a:latin typeface="Times New Roman"/>
                <a:ea typeface="Times New Roman"/>
                <a:cs typeface="Times New Roman"/>
                <a:sym typeface="Times New Roman"/>
              </a:rPr>
              <a:t>aversieve</a:t>
            </a:r>
            <a:r>
              <a:rPr lang="en-US" sz="2800" b="0" i="0" u="none">
                <a:solidFill>
                  <a:schemeClr val="dk1"/>
                </a:solidFill>
                <a:latin typeface="Times New Roman"/>
                <a:ea typeface="Times New Roman"/>
                <a:cs typeface="Times New Roman"/>
                <a:sym typeface="Times New Roman"/>
              </a:rPr>
              <a:t> US =&gt; defensieve CR (vb., freezing)</a:t>
            </a:r>
            <a:endParaRPr/>
          </a:p>
          <a:p>
            <a:pPr marL="800100" lvl="0" indent="-3429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r>
              <a:rPr lang="en-US" sz="2800"/>
              <a:t>!!</a:t>
            </a:r>
            <a:r>
              <a:rPr lang="en-US" sz="2800" b="0" i="0" u="none">
                <a:solidFill>
                  <a:schemeClr val="dk1"/>
                </a:solidFill>
                <a:latin typeface="Times New Roman"/>
                <a:ea typeface="Times New Roman"/>
                <a:cs typeface="Times New Roman"/>
                <a:sym typeface="Times New Roman"/>
              </a:rPr>
              <a:t>maar CR kan verschillen van UR; vb., angst, drugs</a:t>
            </a:r>
            <a:r>
              <a:rPr lang="en-US" sz="2800"/>
              <a:t>; </a:t>
            </a:r>
            <a:r>
              <a:rPr lang="en-US" sz="2800" b="0" i="0" u="none">
                <a:solidFill>
                  <a:schemeClr val="dk1"/>
                </a:solidFill>
                <a:latin typeface="Times New Roman"/>
                <a:ea typeface="Times New Roman"/>
                <a:cs typeface="Times New Roman"/>
                <a:sym typeface="Times New Roman"/>
              </a:rPr>
              <a:t>zie ook </a:t>
            </a:r>
            <a:r>
              <a:rPr lang="en-US" sz="2800"/>
              <a:t>VIDEO conditioned suppression!!</a:t>
            </a:r>
            <a:endParaRPr/>
          </a:p>
          <a:p>
            <a:pPr marL="342900" lvl="0" indent="-342900" algn="l" rtl="0">
              <a:lnSpc>
                <a:spcPct val="8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8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8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8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8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342900" lvl="0" indent="-3429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verandering in US:</a:t>
            </a:r>
            <a:endParaRPr/>
          </a:p>
          <a:p>
            <a:pPr marL="800100" lvl="0" indent="-3429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*valentie US: </a:t>
            </a:r>
            <a:r>
              <a:rPr lang="en-US" sz="2800" b="0" i="0" u="none">
                <a:solidFill>
                  <a:srgbClr val="FF0000"/>
                </a:solidFill>
                <a:latin typeface="Times New Roman"/>
                <a:ea typeface="Times New Roman"/>
                <a:cs typeface="Times New Roman"/>
                <a:sym typeface="Times New Roman"/>
              </a:rPr>
              <a:t>US-revaluatie</a:t>
            </a:r>
            <a:r>
              <a:rPr lang="en-US" sz="2800" b="0" i="0" u="none">
                <a:solidFill>
                  <a:schemeClr val="dk1"/>
                </a:solidFill>
                <a:latin typeface="Times New Roman"/>
                <a:ea typeface="Times New Roman"/>
                <a:cs typeface="Times New Roman"/>
                <a:sym typeface="Times New Roman"/>
              </a:rPr>
              <a:t> (vb., eten slecht maken)</a:t>
            </a:r>
            <a:endParaRPr/>
          </a:p>
          <a:p>
            <a:pPr marL="800100" lvl="0" indent="-3429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*soort US: </a:t>
            </a:r>
            <a:r>
              <a:rPr lang="en-US" sz="2800" b="0" i="0" u="none">
                <a:solidFill>
                  <a:srgbClr val="FF0000"/>
                </a:solidFill>
                <a:latin typeface="Times New Roman"/>
                <a:ea typeface="Times New Roman"/>
                <a:cs typeface="Times New Roman"/>
                <a:sym typeface="Times New Roman"/>
              </a:rPr>
              <a:t>contraconditionering</a:t>
            </a:r>
            <a:r>
              <a:rPr lang="en-US" sz="2800" b="0" i="0" u="none">
                <a:solidFill>
                  <a:schemeClr val="dk1"/>
                </a:solidFill>
                <a:latin typeface="Times New Roman"/>
                <a:ea typeface="Times New Roman"/>
                <a:cs typeface="Times New Roman"/>
                <a:sym typeface="Times New Roman"/>
              </a:rPr>
              <a:t>: CS-schok dan CS-voedsel</a:t>
            </a:r>
            <a:endParaRPr/>
          </a:p>
        </p:txBody>
      </p:sp>
      <p:grpSp>
        <p:nvGrpSpPr>
          <p:cNvPr id="172" name="Google Shape;172;p26"/>
          <p:cNvGrpSpPr/>
          <p:nvPr/>
        </p:nvGrpSpPr>
        <p:grpSpPr>
          <a:xfrm>
            <a:off x="3601775" y="2610387"/>
            <a:ext cx="3889375" cy="2447925"/>
            <a:chOff x="3240" y="4016"/>
            <a:chExt cx="3345" cy="2160"/>
          </a:xfrm>
        </p:grpSpPr>
        <p:sp>
          <p:nvSpPr>
            <p:cNvPr id="173" name="Google Shape;173;p26"/>
            <p:cNvSpPr txBox="1"/>
            <p:nvPr/>
          </p:nvSpPr>
          <p:spPr>
            <a:xfrm>
              <a:off x="3544" y="4016"/>
              <a:ext cx="719" cy="5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CS</a:t>
              </a:r>
              <a:endParaRPr/>
            </a:p>
          </p:txBody>
        </p:sp>
        <p:sp>
          <p:nvSpPr>
            <p:cNvPr id="174" name="Google Shape;174;p26"/>
            <p:cNvSpPr txBox="1"/>
            <p:nvPr/>
          </p:nvSpPr>
          <p:spPr>
            <a:xfrm>
              <a:off x="3600" y="5276"/>
              <a:ext cx="720" cy="5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US</a:t>
              </a:r>
              <a:endParaRPr/>
            </a:p>
          </p:txBody>
        </p:sp>
        <p:sp>
          <p:nvSpPr>
            <p:cNvPr id="175" name="Google Shape;175;p26"/>
            <p:cNvSpPr txBox="1"/>
            <p:nvPr/>
          </p:nvSpPr>
          <p:spPr>
            <a:xfrm>
              <a:off x="5746" y="5109"/>
              <a:ext cx="720" cy="5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Times New Roman"/>
                <a:buNone/>
              </a:pPr>
              <a:endParaRPr sz="1200" b="0" i="0" u="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UR</a:t>
              </a:r>
              <a:endParaRPr/>
            </a:p>
          </p:txBody>
        </p:sp>
        <p:sp>
          <p:nvSpPr>
            <p:cNvPr id="176" name="Google Shape;176;p26"/>
            <p:cNvSpPr txBox="1"/>
            <p:nvPr/>
          </p:nvSpPr>
          <p:spPr>
            <a:xfrm>
              <a:off x="5685" y="4917"/>
              <a:ext cx="900" cy="5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(CR)</a:t>
              </a:r>
              <a:endParaRPr/>
            </a:p>
          </p:txBody>
        </p:sp>
        <p:cxnSp>
          <p:nvCxnSpPr>
            <p:cNvPr id="177" name="Google Shape;177;p26"/>
            <p:cNvCxnSpPr/>
            <p:nvPr/>
          </p:nvCxnSpPr>
          <p:spPr>
            <a:xfrm>
              <a:off x="4140" y="4298"/>
              <a:ext cx="1594" cy="759"/>
            </a:xfrm>
            <a:prstGeom prst="straightConnector1">
              <a:avLst/>
            </a:prstGeom>
            <a:noFill/>
            <a:ln w="9525" cap="flat" cmpd="sng">
              <a:solidFill>
                <a:srgbClr val="000000"/>
              </a:solidFill>
              <a:prstDash val="solid"/>
              <a:miter lim="800000"/>
              <a:headEnd type="none" w="med" len="med"/>
              <a:tailEnd type="triangle" w="med" len="med"/>
            </a:ln>
          </p:spPr>
        </p:cxnSp>
        <p:cxnSp>
          <p:nvCxnSpPr>
            <p:cNvPr id="178" name="Google Shape;178;p26"/>
            <p:cNvCxnSpPr/>
            <p:nvPr/>
          </p:nvCxnSpPr>
          <p:spPr>
            <a:xfrm>
              <a:off x="3904" y="4388"/>
              <a:ext cx="0" cy="952"/>
            </a:xfrm>
            <a:prstGeom prst="straightConnector1">
              <a:avLst/>
            </a:prstGeom>
            <a:noFill/>
            <a:ln w="9525" cap="flat" cmpd="sng">
              <a:solidFill>
                <a:srgbClr val="000000"/>
              </a:solidFill>
              <a:prstDash val="solid"/>
              <a:miter lim="800000"/>
              <a:headEnd type="none" w="med" len="med"/>
              <a:tailEnd type="none" w="med" len="med"/>
            </a:ln>
          </p:spPr>
        </p:cxnSp>
        <p:cxnSp>
          <p:nvCxnSpPr>
            <p:cNvPr id="179" name="Google Shape;179;p26"/>
            <p:cNvCxnSpPr/>
            <p:nvPr/>
          </p:nvCxnSpPr>
          <p:spPr>
            <a:xfrm>
              <a:off x="4170" y="5487"/>
              <a:ext cx="1633" cy="1"/>
            </a:xfrm>
            <a:prstGeom prst="straightConnector1">
              <a:avLst/>
            </a:prstGeom>
            <a:noFill/>
            <a:ln w="9525" cap="flat" cmpd="sng">
              <a:solidFill>
                <a:srgbClr val="000000"/>
              </a:solidFill>
              <a:prstDash val="solid"/>
              <a:miter lim="800000"/>
              <a:headEnd type="none" w="med" len="med"/>
              <a:tailEnd type="triangle" w="med" len="med"/>
            </a:ln>
          </p:spPr>
        </p:cxnSp>
        <p:sp>
          <p:nvSpPr>
            <p:cNvPr id="180" name="Google Shape;180;p26"/>
            <p:cNvSpPr txBox="1"/>
            <p:nvPr/>
          </p:nvSpPr>
          <p:spPr>
            <a:xfrm>
              <a:off x="3240" y="4556"/>
              <a:ext cx="720" cy="5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(2)</a:t>
              </a:r>
              <a:endParaRPr/>
            </a:p>
          </p:txBody>
        </p:sp>
        <p:sp>
          <p:nvSpPr>
            <p:cNvPr id="181" name="Google Shape;181;p26"/>
            <p:cNvSpPr txBox="1"/>
            <p:nvPr/>
          </p:nvSpPr>
          <p:spPr>
            <a:xfrm>
              <a:off x="5400" y="4376"/>
              <a:ext cx="720" cy="5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(3)</a:t>
              </a:r>
              <a:endParaRPr/>
            </a:p>
          </p:txBody>
        </p:sp>
        <p:sp>
          <p:nvSpPr>
            <p:cNvPr id="182" name="Google Shape;182;p26"/>
            <p:cNvSpPr txBox="1"/>
            <p:nvPr/>
          </p:nvSpPr>
          <p:spPr>
            <a:xfrm>
              <a:off x="4500" y="5636"/>
              <a:ext cx="720" cy="5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(1)</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7"/>
          <p:cNvSpPr txBox="1">
            <a:spLocks noGrp="1"/>
          </p:cNvSpPr>
          <p:nvPr>
            <p:ph type="body" idx="1"/>
          </p:nvPr>
        </p:nvSpPr>
        <p:spPr>
          <a:xfrm>
            <a:off x="684212" y="260350"/>
            <a:ext cx="7772400" cy="54752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US revaluatie-effect:</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Faze 1: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bel (CS) – voedsel (US)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bel ontlokt nadien salivatie</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Faze 2:</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voedsel – misselijkheid</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voedsel wordt aversief</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Test: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bel</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bel ontlokt geen salivatie meer</a:t>
            </a:r>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8"/>
          <p:cNvSpPr txBox="1">
            <a:spLocks noGrp="1"/>
          </p:cNvSpPr>
          <p:nvPr>
            <p:ph type="body" idx="1"/>
          </p:nvPr>
        </p:nvSpPr>
        <p:spPr>
          <a:xfrm>
            <a:off x="755650" y="404812"/>
            <a:ext cx="7772400" cy="54752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Contraconditioneringseffect:</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Faze 1: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bel (CS) – voedsel (US)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bel ontlokt nadien salivatie</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Faze 2:</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bel (CS) – schock (US)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bel ontlokt nadien geen salivatie meer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29"/>
          <p:cNvSpPr txBox="1">
            <a:spLocks noGrp="1"/>
          </p:cNvSpPr>
          <p:nvPr>
            <p:ph type="body" idx="1"/>
          </p:nvPr>
        </p:nvSpPr>
        <p:spPr>
          <a:xfrm>
            <a:off x="685800" y="620712"/>
            <a:ext cx="7772400" cy="54752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Besluit ivm rol van aard van prikkels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KC treedt op met veel prikkels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toch sneller / sterker met bepaalde CS, US, en CS-US combinaties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(veranderingen in) aard US heeft invloed op aard van CR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body" idx="1"/>
          </p:nvPr>
        </p:nvSpPr>
        <p:spPr>
          <a:xfrm>
            <a:off x="539750" y="333375"/>
            <a:ext cx="7772400" cy="561975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II.1.2. De aard van het geobserveerde gedrag</a:t>
            </a:r>
            <a:br>
              <a:rPr lang="en-US" sz="2800" b="0" i="0" u="none">
                <a:solidFill>
                  <a:schemeClr val="dk1"/>
                </a:solidFill>
                <a:latin typeface="Times New Roman"/>
                <a:ea typeface="Times New Roman"/>
                <a:cs typeface="Times New Roman"/>
                <a:sym typeface="Times New Roman"/>
              </a:rPr>
            </a:br>
            <a:r>
              <a:rPr lang="en-US" sz="2800" b="0" i="1" u="none">
                <a:solidFill>
                  <a:schemeClr val="dk1"/>
                </a:solidFill>
                <a:latin typeface="Times New Roman"/>
                <a:ea typeface="Times New Roman"/>
                <a:cs typeface="Times New Roman"/>
                <a:sym typeface="Times New Roman"/>
              </a:rPr>
              <a:t>II.1.2.1. Invloeden op onwillekeurig én willekeurig gedrag</a:t>
            </a:r>
            <a:r>
              <a:rPr lang="en-US" sz="2800" b="0" i="0" u="none">
                <a:solidFill>
                  <a:schemeClr val="dk1"/>
                </a:solidFill>
                <a:latin typeface="Times New Roman"/>
                <a:ea typeface="Times New Roman"/>
                <a:cs typeface="Times New Roman"/>
                <a:sym typeface="Times New Roman"/>
              </a:rPr>
              <a:t> </a:t>
            </a:r>
            <a:br>
              <a:rPr lang="en-US" sz="2800" b="0" i="0" u="none">
                <a:solidFill>
                  <a:schemeClr val="dk1"/>
                </a:solidFill>
                <a:latin typeface="Times New Roman"/>
                <a:ea typeface="Times New Roman"/>
                <a:cs typeface="Times New Roman"/>
                <a:sym typeface="Times New Roman"/>
              </a:rPr>
            </a:br>
            <a:r>
              <a:rPr lang="en-US" sz="2800" b="0" i="0" u="none">
                <a:solidFill>
                  <a:schemeClr val="dk1"/>
                </a:solidFill>
                <a:latin typeface="Times New Roman"/>
                <a:ea typeface="Times New Roman"/>
                <a:cs typeface="Times New Roman"/>
                <a:sym typeface="Times New Roman"/>
              </a:rPr>
              <a:t>- autoshaping: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licht – voedsel =&gt; verandering in pikken VIDEO</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dysfunctioneel / niet instrumenteel (licht als voedsel? =&gt; VIDEOs)</a:t>
            </a:r>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pic>
        <p:nvPicPr>
          <p:cNvPr id="203" name="Google Shape;203;p30" descr="FIG3"/>
          <p:cNvPicPr preferRelativeResize="0"/>
          <p:nvPr/>
        </p:nvPicPr>
        <p:blipFill rotWithShape="1">
          <a:blip r:embed="rId3">
            <a:alphaModFix/>
          </a:blip>
          <a:srcRect/>
          <a:stretch/>
        </p:blipFill>
        <p:spPr>
          <a:xfrm>
            <a:off x="82550" y="3486150"/>
            <a:ext cx="8686800" cy="335756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1"/>
          <p:cNvSpPr txBox="1">
            <a:spLocks noGrp="1"/>
          </p:cNvSpPr>
          <p:nvPr>
            <p:ph type="body" idx="1"/>
          </p:nvPr>
        </p:nvSpPr>
        <p:spPr>
          <a:xfrm>
            <a:off x="685800" y="333375"/>
            <a:ext cx="8062912" cy="57626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II.1.2.2. Drie types van gedrag</a:t>
            </a:r>
            <a:r>
              <a:rPr lang="en-US" sz="2800" b="0" i="0" u="none">
                <a:solidFill>
                  <a:schemeClr val="dk1"/>
                </a:solidFill>
                <a:latin typeface="Times New Roman"/>
                <a:ea typeface="Times New Roman"/>
                <a:cs typeface="Times New Roman"/>
                <a:sym typeface="Times New Roman"/>
              </a:rPr>
              <a:t> </a:t>
            </a:r>
            <a:br>
              <a:rPr lang="en-US" sz="2800" b="0" i="0" u="none">
                <a:solidFill>
                  <a:schemeClr val="dk1"/>
                </a:solidFill>
                <a:latin typeface="Times New Roman"/>
                <a:ea typeface="Times New Roman"/>
                <a:cs typeface="Times New Roman"/>
                <a:sym typeface="Times New Roman"/>
              </a:rPr>
            </a:br>
            <a:r>
              <a:rPr lang="en-US" sz="2800" b="1" i="0" u="none">
                <a:solidFill>
                  <a:schemeClr val="dk1"/>
                </a:solidFill>
                <a:latin typeface="Times New Roman"/>
                <a:ea typeface="Times New Roman"/>
                <a:cs typeface="Times New Roman"/>
                <a:sym typeface="Times New Roman"/>
              </a:rPr>
              <a:t>- preparatorische</a:t>
            </a:r>
            <a:r>
              <a:rPr lang="en-US" sz="2800" b="0" i="0" u="none">
                <a:solidFill>
                  <a:schemeClr val="dk1"/>
                </a:solidFill>
                <a:latin typeface="Times New Roman"/>
                <a:ea typeface="Times New Roman"/>
                <a:cs typeface="Times New Roman"/>
                <a:sym typeface="Times New Roman"/>
              </a:rPr>
              <a:t> / consumatorische responsen: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voorbereiden op US (maar niet steeds nuttig)</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vb. Hond van Pavlov, phobias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a:t>
            </a:r>
            <a:endParaRPr sz="2800" b="0" i="0" u="none">
              <a:solidFill>
                <a:schemeClr val="dk1"/>
              </a:solidFill>
              <a:latin typeface="Times New Roman"/>
              <a:ea typeface="Times New Roman"/>
              <a:cs typeface="Times New Roman"/>
              <a:sym typeface="Times New Roman"/>
            </a:endParaRPr>
          </a:p>
        </p:txBody>
      </p:sp>
      <p:pic>
        <p:nvPicPr>
          <p:cNvPr id="209" name="Google Shape;209;p31"/>
          <p:cNvPicPr preferRelativeResize="0"/>
          <p:nvPr/>
        </p:nvPicPr>
        <p:blipFill>
          <a:blip r:embed="rId3">
            <a:alphaModFix/>
          </a:blip>
          <a:stretch>
            <a:fillRect/>
          </a:stretch>
        </p:blipFill>
        <p:spPr>
          <a:xfrm>
            <a:off x="1416125" y="2824172"/>
            <a:ext cx="7332575" cy="3666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title"/>
          </p:nvPr>
        </p:nvSpPr>
        <p:spPr>
          <a:xfrm>
            <a:off x="395287" y="115887"/>
            <a:ext cx="8229600" cy="7254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Times New Roman"/>
              <a:buNone/>
            </a:pPr>
            <a:r>
              <a:rPr lang="en-US" sz="4000" b="0" i="0" u="none">
                <a:solidFill>
                  <a:schemeClr val="dk2"/>
                </a:solidFill>
                <a:latin typeface="Times New Roman"/>
                <a:ea typeface="Times New Roman"/>
                <a:cs typeface="Times New Roman"/>
                <a:sym typeface="Times New Roman"/>
              </a:rPr>
              <a:t>Overzicht cursus:</a:t>
            </a:r>
            <a:endParaRPr/>
          </a:p>
        </p:txBody>
      </p:sp>
      <p:sp>
        <p:nvSpPr>
          <p:cNvPr id="96" name="Google Shape;96;p14"/>
          <p:cNvSpPr txBox="1">
            <a:spLocks noGrp="1"/>
          </p:cNvSpPr>
          <p:nvPr>
            <p:ph type="body" idx="1"/>
          </p:nvPr>
        </p:nvSpPr>
        <p:spPr>
          <a:xfrm>
            <a:off x="457200" y="981075"/>
            <a:ext cx="8229600" cy="554355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lt2"/>
              </a:buClr>
              <a:buSzPts val="2400"/>
              <a:buFont typeface="Times New Roman"/>
              <a:buNone/>
            </a:pPr>
            <a:r>
              <a:rPr lang="en-US" sz="2400" b="0" i="0" u="none">
                <a:solidFill>
                  <a:schemeClr val="lt2"/>
                </a:solidFill>
                <a:latin typeface="Times New Roman"/>
                <a:ea typeface="Times New Roman"/>
                <a:cs typeface="Times New Roman"/>
                <a:sym typeface="Times New Roman"/>
              </a:rPr>
              <a:t>0. Inleidend hoofdstuk: Wat is leren en hoe kan men leren bestuderen?</a:t>
            </a:r>
            <a:endParaRPr/>
          </a:p>
          <a:p>
            <a:pPr marL="342900" lvl="0" indent="-342900" algn="l" rtl="0">
              <a:lnSpc>
                <a:spcPct val="90000"/>
              </a:lnSpc>
              <a:spcBef>
                <a:spcPts val="480"/>
              </a:spcBef>
              <a:spcAft>
                <a:spcPts val="0"/>
              </a:spcAft>
              <a:buClr>
                <a:schemeClr val="lt2"/>
              </a:buClr>
              <a:buSzPts val="2400"/>
              <a:buFont typeface="Times New Roman"/>
              <a:buNone/>
            </a:pPr>
            <a:r>
              <a:rPr lang="en-US" sz="2400" b="0" i="0" u="none">
                <a:solidFill>
                  <a:schemeClr val="lt2"/>
                </a:solidFill>
                <a:latin typeface="Times New Roman"/>
                <a:ea typeface="Times New Roman"/>
                <a:cs typeface="Times New Roman"/>
                <a:sym typeface="Times New Roman"/>
              </a:rPr>
              <a:t>I. Effecten van niet-contingente prikkelaanbieding</a:t>
            </a:r>
            <a:endParaRPr/>
          </a:p>
          <a:p>
            <a:pPr marL="342900" lvl="0" indent="-342900" algn="l" rtl="0">
              <a:lnSpc>
                <a:spcPct val="90000"/>
              </a:lnSpc>
              <a:spcBef>
                <a:spcPts val="480"/>
              </a:spcBef>
              <a:spcAft>
                <a:spcPts val="0"/>
              </a:spcAft>
              <a:buClr>
                <a:schemeClr val="lt2"/>
              </a:buClr>
              <a:buSzPts val="2400"/>
              <a:buFont typeface="Times New Roman"/>
              <a:buNone/>
            </a:pPr>
            <a:r>
              <a:rPr lang="en-US" sz="2400" b="0" i="0" u="none">
                <a:solidFill>
                  <a:schemeClr val="lt2"/>
                </a:solidFill>
                <a:latin typeface="Times New Roman"/>
                <a:ea typeface="Times New Roman"/>
                <a:cs typeface="Times New Roman"/>
                <a:sym typeface="Times New Roman"/>
              </a:rPr>
              <a:t>	I.1. Functionele kennis</a:t>
            </a:r>
            <a:endParaRPr/>
          </a:p>
          <a:p>
            <a:pPr marL="342900" lvl="0" indent="-342900" algn="l" rtl="0">
              <a:lnSpc>
                <a:spcPct val="90000"/>
              </a:lnSpc>
              <a:spcBef>
                <a:spcPts val="480"/>
              </a:spcBef>
              <a:spcAft>
                <a:spcPts val="0"/>
              </a:spcAft>
              <a:buClr>
                <a:schemeClr val="lt2"/>
              </a:buClr>
              <a:buSzPts val="2400"/>
              <a:buFont typeface="Times New Roman"/>
              <a:buNone/>
            </a:pPr>
            <a:r>
              <a:rPr lang="en-US" sz="2400" b="0" i="0" u="none">
                <a:solidFill>
                  <a:schemeClr val="lt2"/>
                </a:solidFill>
                <a:latin typeface="Times New Roman"/>
                <a:ea typeface="Times New Roman"/>
                <a:cs typeface="Times New Roman"/>
                <a:sym typeface="Times New Roman"/>
              </a:rPr>
              <a:t>	I.2. Mentale proces theorieën</a:t>
            </a:r>
            <a:endParaRPr/>
          </a:p>
          <a:p>
            <a:pPr marL="342900" lvl="0" indent="-342900" algn="l" rtl="0">
              <a:lnSpc>
                <a:spcPct val="90000"/>
              </a:lnSpc>
              <a:spcBef>
                <a:spcPts val="480"/>
              </a:spcBef>
              <a:spcAft>
                <a:spcPts val="0"/>
              </a:spcAft>
              <a:buClr>
                <a:srgbClr val="FF0000"/>
              </a:buClr>
              <a:buSzPts val="2400"/>
              <a:buFont typeface="Times New Roman"/>
              <a:buNone/>
            </a:pPr>
            <a:r>
              <a:rPr lang="en-US" sz="2400" b="0" i="0" u="none">
                <a:solidFill>
                  <a:srgbClr val="FF0000"/>
                </a:solidFill>
                <a:latin typeface="Times New Roman"/>
                <a:ea typeface="Times New Roman"/>
                <a:cs typeface="Times New Roman"/>
                <a:sym typeface="Times New Roman"/>
              </a:rPr>
              <a:t>II. Klassieke conditionering</a:t>
            </a:r>
            <a:endParaRPr/>
          </a:p>
          <a:p>
            <a:pPr marL="342900" lvl="0" indent="-342900" algn="l" rtl="0">
              <a:lnSpc>
                <a:spcPct val="90000"/>
              </a:lnSpc>
              <a:spcBef>
                <a:spcPts val="480"/>
              </a:spcBef>
              <a:spcAft>
                <a:spcPts val="0"/>
              </a:spcAft>
              <a:buClr>
                <a:schemeClr val="lt2"/>
              </a:buClr>
              <a:buSzPts val="2400"/>
              <a:buFont typeface="Times New Roman"/>
              <a:buNone/>
            </a:pPr>
            <a:r>
              <a:rPr lang="en-US" sz="2400" b="0" i="0" u="none">
                <a:solidFill>
                  <a:schemeClr val="lt2"/>
                </a:solidFill>
                <a:latin typeface="Times New Roman"/>
                <a:ea typeface="Times New Roman"/>
                <a:cs typeface="Times New Roman"/>
                <a:sym typeface="Times New Roman"/>
              </a:rPr>
              <a:t>	</a:t>
            </a:r>
            <a:r>
              <a:rPr lang="en-US" sz="2400" b="0" i="0" u="none">
                <a:solidFill>
                  <a:srgbClr val="FF3300"/>
                </a:solidFill>
                <a:latin typeface="Times New Roman"/>
                <a:ea typeface="Times New Roman"/>
                <a:cs typeface="Times New Roman"/>
                <a:sym typeface="Times New Roman"/>
              </a:rPr>
              <a:t>II.1. Functionele kennis</a:t>
            </a:r>
            <a:endParaRPr/>
          </a:p>
          <a:p>
            <a:pPr marL="342900" lvl="0" indent="-342900" algn="l" rtl="0">
              <a:lnSpc>
                <a:spcPct val="90000"/>
              </a:lnSpc>
              <a:spcBef>
                <a:spcPts val="48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a:t>
            </a:r>
            <a:r>
              <a:rPr lang="en-US" sz="2400" b="0" i="0" u="none">
                <a:solidFill>
                  <a:schemeClr val="lt2"/>
                </a:solidFill>
                <a:latin typeface="Times New Roman"/>
                <a:ea typeface="Times New Roman"/>
                <a:cs typeface="Times New Roman"/>
                <a:sym typeface="Times New Roman"/>
              </a:rPr>
              <a:t>II.2. Mentale proces theorieën</a:t>
            </a:r>
            <a:endParaRPr/>
          </a:p>
          <a:p>
            <a:pPr marL="342900" lvl="0" indent="-342900" algn="l" rtl="0">
              <a:lnSpc>
                <a:spcPct val="90000"/>
              </a:lnSpc>
              <a:spcBef>
                <a:spcPts val="480"/>
              </a:spcBef>
              <a:spcAft>
                <a:spcPts val="0"/>
              </a:spcAft>
              <a:buClr>
                <a:schemeClr val="lt2"/>
              </a:buClr>
              <a:buSzPts val="2400"/>
              <a:buFont typeface="Times New Roman"/>
              <a:buNone/>
            </a:pPr>
            <a:r>
              <a:rPr lang="en-US" sz="2400" b="0" i="0" u="none">
                <a:solidFill>
                  <a:schemeClr val="lt2"/>
                </a:solidFill>
                <a:latin typeface="Times New Roman"/>
                <a:ea typeface="Times New Roman"/>
                <a:cs typeface="Times New Roman"/>
                <a:sym typeface="Times New Roman"/>
              </a:rPr>
              <a:t>III. Operante conditionering</a:t>
            </a:r>
            <a:endParaRPr/>
          </a:p>
          <a:p>
            <a:pPr marL="342900" lvl="0" indent="-342900" algn="l" rtl="0">
              <a:lnSpc>
                <a:spcPct val="90000"/>
              </a:lnSpc>
              <a:spcBef>
                <a:spcPts val="480"/>
              </a:spcBef>
              <a:spcAft>
                <a:spcPts val="0"/>
              </a:spcAft>
              <a:buClr>
                <a:schemeClr val="lt2"/>
              </a:buClr>
              <a:buSzPts val="2400"/>
              <a:buFont typeface="Times New Roman"/>
              <a:buNone/>
            </a:pPr>
            <a:r>
              <a:rPr lang="en-US" sz="2400" b="0" i="0" u="none">
                <a:solidFill>
                  <a:schemeClr val="lt2"/>
                </a:solidFill>
                <a:latin typeface="Times New Roman"/>
                <a:ea typeface="Times New Roman"/>
                <a:cs typeface="Times New Roman"/>
                <a:sym typeface="Times New Roman"/>
              </a:rPr>
              <a:t>	III.1. Functionele kennis</a:t>
            </a:r>
            <a:endParaRPr/>
          </a:p>
          <a:p>
            <a:pPr marL="342900" lvl="0" indent="-342900" algn="l" rtl="0">
              <a:lnSpc>
                <a:spcPct val="90000"/>
              </a:lnSpc>
              <a:spcBef>
                <a:spcPts val="480"/>
              </a:spcBef>
              <a:spcAft>
                <a:spcPts val="0"/>
              </a:spcAft>
              <a:buClr>
                <a:schemeClr val="lt2"/>
              </a:buClr>
              <a:buSzPts val="2400"/>
              <a:buFont typeface="Times New Roman"/>
              <a:buNone/>
            </a:pPr>
            <a:r>
              <a:rPr lang="en-US" sz="2400" b="0" i="0" u="none">
                <a:solidFill>
                  <a:schemeClr val="lt2"/>
                </a:solidFill>
                <a:latin typeface="Times New Roman"/>
                <a:ea typeface="Times New Roman"/>
                <a:cs typeface="Times New Roman"/>
                <a:sym typeface="Times New Roman"/>
              </a:rPr>
              <a:t>	III.2. Mentale process theorieën</a:t>
            </a:r>
            <a:endParaRPr/>
          </a:p>
          <a:p>
            <a:pPr marL="342900" lvl="0" indent="-342900" algn="l" rtl="0">
              <a:lnSpc>
                <a:spcPct val="90000"/>
              </a:lnSpc>
              <a:spcBef>
                <a:spcPts val="480"/>
              </a:spcBef>
              <a:spcAft>
                <a:spcPts val="0"/>
              </a:spcAft>
              <a:buClr>
                <a:schemeClr val="lt2"/>
              </a:buClr>
              <a:buSzPts val="2400"/>
              <a:buFont typeface="Times New Roman"/>
              <a:buNone/>
            </a:pPr>
            <a:r>
              <a:rPr lang="en-US" sz="2400" b="0" i="0" u="none">
                <a:solidFill>
                  <a:schemeClr val="lt2"/>
                </a:solidFill>
                <a:latin typeface="Times New Roman"/>
                <a:ea typeface="Times New Roman"/>
                <a:cs typeface="Times New Roman"/>
                <a:sym typeface="Times New Roman"/>
              </a:rPr>
              <a:t>IV. Complexe vormen van leren</a:t>
            </a:r>
            <a:endParaRPr/>
          </a:p>
          <a:p>
            <a:pPr marL="342900" lvl="0" indent="-342900" algn="l" rtl="0">
              <a:lnSpc>
                <a:spcPct val="90000"/>
              </a:lnSpc>
              <a:spcBef>
                <a:spcPts val="480"/>
              </a:spcBef>
              <a:spcAft>
                <a:spcPts val="0"/>
              </a:spcAft>
              <a:buClr>
                <a:schemeClr val="lt2"/>
              </a:buClr>
              <a:buSzPts val="2400"/>
              <a:buFont typeface="Times New Roman"/>
              <a:buNone/>
            </a:pPr>
            <a:r>
              <a:rPr lang="en-US" sz="2400" b="0" i="0" u="none">
                <a:solidFill>
                  <a:schemeClr val="lt2"/>
                </a:solidFill>
                <a:latin typeface="Times New Roman"/>
                <a:ea typeface="Times New Roman"/>
                <a:cs typeface="Times New Roman"/>
                <a:sym typeface="Times New Roman"/>
              </a:rPr>
              <a:t>V. Toegepaste Leerpsychologie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2"/>
          <p:cNvSpPr txBox="1">
            <a:spLocks noGrp="1"/>
          </p:cNvSpPr>
          <p:nvPr>
            <p:ph type="body" idx="1"/>
          </p:nvPr>
        </p:nvSpPr>
        <p:spPr>
          <a:xfrm>
            <a:off x="685800" y="333375"/>
            <a:ext cx="8062800" cy="57627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56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 contingentie-oordelen</a:t>
            </a:r>
            <a:r>
              <a:rPr lang="en-US" sz="2800" b="0" i="0" u="none">
                <a:solidFill>
                  <a:schemeClr val="dk1"/>
                </a:solidFill>
                <a:latin typeface="Times New Roman"/>
                <a:ea typeface="Times New Roman"/>
                <a:cs typeface="Times New Roman"/>
                <a:sym typeface="Times New Roman"/>
              </a:rPr>
              <a:t>: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vb. Voedsel-allergie</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“Mr X. eet aardbeien (CS) en krijgt allergie (US)”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oordeel over verband aarbeien-allergie (CR)</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a:t>
            </a:r>
            <a:endParaRPr sz="2800" b="0" i="0" u="none">
              <a:solidFill>
                <a:schemeClr val="dk1"/>
              </a:solidFill>
              <a:latin typeface="Times New Roman"/>
              <a:ea typeface="Times New Roman"/>
              <a:cs typeface="Times New Roman"/>
              <a:sym typeface="Times New Roman"/>
            </a:endParaRPr>
          </a:p>
        </p:txBody>
      </p:sp>
      <p:pic>
        <p:nvPicPr>
          <p:cNvPr id="215" name="Google Shape;215;p32"/>
          <p:cNvPicPr preferRelativeResize="0"/>
          <p:nvPr/>
        </p:nvPicPr>
        <p:blipFill>
          <a:blip r:embed="rId3">
            <a:alphaModFix/>
          </a:blip>
          <a:stretch>
            <a:fillRect/>
          </a:stretch>
        </p:blipFill>
        <p:spPr>
          <a:xfrm>
            <a:off x="2675425" y="2510500"/>
            <a:ext cx="5474600" cy="39554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3"/>
          <p:cNvSpPr txBox="1">
            <a:spLocks noGrp="1"/>
          </p:cNvSpPr>
          <p:nvPr>
            <p:ph type="body" idx="1"/>
          </p:nvPr>
        </p:nvSpPr>
        <p:spPr>
          <a:xfrm>
            <a:off x="685800" y="333375"/>
            <a:ext cx="8062800" cy="57627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evaluatieve reponsen</a:t>
            </a:r>
            <a:r>
              <a:rPr lang="en-US" sz="2800" b="0" i="0" u="none">
                <a:solidFill>
                  <a:schemeClr val="dk1"/>
                </a:solidFill>
                <a:latin typeface="Times New Roman"/>
                <a:ea typeface="Times New Roman"/>
                <a:cs typeface="Times New Roman"/>
                <a:sym typeface="Times New Roman"/>
              </a:rPr>
              <a:t>: Evaluatieve conditionering</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vb. Foto-foto, smaak-smaak  </a:t>
            </a:r>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pic>
        <p:nvPicPr>
          <p:cNvPr id="221" name="Google Shape;221;p33"/>
          <p:cNvPicPr preferRelativeResize="0"/>
          <p:nvPr/>
        </p:nvPicPr>
        <p:blipFill>
          <a:blip r:embed="rId3">
            <a:alphaModFix/>
          </a:blip>
          <a:stretch>
            <a:fillRect/>
          </a:stretch>
        </p:blipFill>
        <p:spPr>
          <a:xfrm>
            <a:off x="2960223" y="1696500"/>
            <a:ext cx="4526725" cy="4781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txBox="1">
            <a:spLocks noGrp="1"/>
          </p:cNvSpPr>
          <p:nvPr>
            <p:ph type="body" idx="1"/>
          </p:nvPr>
        </p:nvSpPr>
        <p:spPr>
          <a:xfrm>
            <a:off x="478650" y="325050"/>
            <a:ext cx="81867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400"/>
              <a:t>Oefenvraag 8: Stel dat een toon en licht samen worden aangeboden en steeds gevolgd worden door een elektrische schok. Men stelt vast dat deze paringen meer impact hebben op de angst die ontlokt wordt door de toon dan de angst die ontlokt wordt door het lichtje. Deze vaststelling</a:t>
            </a:r>
            <a:endParaRPr sz="2400"/>
          </a:p>
          <a:p>
            <a:pPr marL="0" lvl="0" indent="-228600" algn="l" rtl="0">
              <a:lnSpc>
                <a:spcPct val="115000"/>
              </a:lnSpc>
              <a:spcBef>
                <a:spcPts val="1200"/>
              </a:spcBef>
              <a:spcAft>
                <a:spcPts val="0"/>
              </a:spcAft>
              <a:buNone/>
            </a:pPr>
            <a:r>
              <a:rPr lang="en-US" sz="2400"/>
              <a:t>A. zegt op zich niets over leren</a:t>
            </a:r>
            <a:endParaRPr sz="2400"/>
          </a:p>
          <a:p>
            <a:pPr marL="0" lvl="0" indent="-228600" algn="l" rtl="0">
              <a:lnSpc>
                <a:spcPct val="115000"/>
              </a:lnSpc>
              <a:spcBef>
                <a:spcPts val="1200"/>
              </a:spcBef>
              <a:spcAft>
                <a:spcPts val="0"/>
              </a:spcAft>
              <a:buNone/>
            </a:pPr>
            <a:r>
              <a:rPr lang="en-US" sz="2400"/>
              <a:t>B. biedt evidentie voor de rol van intrinsieke relaties in klassieke conditionering</a:t>
            </a:r>
            <a:endParaRPr sz="2400"/>
          </a:p>
          <a:p>
            <a:pPr marL="0" lvl="0" indent="-228600" algn="l" rtl="0">
              <a:lnSpc>
                <a:spcPct val="115000"/>
              </a:lnSpc>
              <a:spcBef>
                <a:spcPts val="1200"/>
              </a:spcBef>
              <a:spcAft>
                <a:spcPts val="0"/>
              </a:spcAft>
              <a:buNone/>
            </a:pPr>
            <a:r>
              <a:rPr lang="en-US" sz="2400"/>
              <a:t>C. is een voorbeeld van de dynamics of affect</a:t>
            </a:r>
            <a:endParaRPr sz="2400"/>
          </a:p>
          <a:p>
            <a:pPr marL="0" lvl="0" indent="-228600" algn="l" rtl="0">
              <a:lnSpc>
                <a:spcPct val="115000"/>
              </a:lnSpc>
              <a:spcBef>
                <a:spcPts val="1200"/>
              </a:spcBef>
              <a:spcAft>
                <a:spcPts val="0"/>
              </a:spcAft>
              <a:buNone/>
            </a:pPr>
            <a:r>
              <a:rPr lang="en-US" sz="2400"/>
              <a:t>D. biedt evidentie voor de rol van de aard van de CS in klassieke conditionering</a:t>
            </a:r>
            <a:endParaRPr sz="2400"/>
          </a:p>
          <a:p>
            <a:pPr marL="0" lvl="0" indent="-228600" algn="l" rtl="0">
              <a:lnSpc>
                <a:spcPct val="115000"/>
              </a:lnSpc>
              <a:spcBef>
                <a:spcPts val="1200"/>
              </a:spcBef>
              <a:spcAft>
                <a:spcPts val="0"/>
              </a:spcAft>
              <a:buClr>
                <a:schemeClr val="dk1"/>
              </a:buClr>
              <a:buSzPts val="1100"/>
              <a:buFont typeface="Arial"/>
              <a:buNone/>
            </a:pPr>
            <a:endParaRPr sz="2400"/>
          </a:p>
          <a:p>
            <a:pPr marL="0" lvl="0" indent="0" algn="l" rtl="0">
              <a:spcBef>
                <a:spcPts val="1200"/>
              </a:spcBef>
              <a:spcAft>
                <a:spcPts val="0"/>
              </a:spcAft>
              <a:buNone/>
            </a:pPr>
            <a:endParaRPr sz="2400"/>
          </a:p>
        </p:txBody>
      </p:sp>
      <p:pic>
        <p:nvPicPr>
          <p:cNvPr id="228" name="Google Shape;228;p34">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229" name="Google Shape;229;p34">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5"/>
          <p:cNvSpPr txBox="1">
            <a:spLocks noGrp="1"/>
          </p:cNvSpPr>
          <p:nvPr>
            <p:ph type="body" idx="1"/>
          </p:nvPr>
        </p:nvSpPr>
        <p:spPr>
          <a:xfrm>
            <a:off x="685800" y="169425"/>
            <a:ext cx="7772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400"/>
              <a:t>Oefenvraag 9: Vanuit een functioneel leerpsychologisch standpunt zijn contingentie oordelen</a:t>
            </a:r>
            <a:endParaRPr sz="2400"/>
          </a:p>
          <a:p>
            <a:pPr marL="457200" lvl="0" indent="-381000" algn="l" rtl="0">
              <a:lnSpc>
                <a:spcPct val="115000"/>
              </a:lnSpc>
              <a:spcBef>
                <a:spcPts val="1200"/>
              </a:spcBef>
              <a:spcAft>
                <a:spcPts val="0"/>
              </a:spcAft>
              <a:buSzPts val="2400"/>
              <a:buAutoNum type="alphaUcPeriod"/>
            </a:pPr>
            <a:r>
              <a:rPr lang="en-US" sz="2400"/>
              <a:t>een index van bewuste kennis</a:t>
            </a:r>
            <a:endParaRPr sz="2400"/>
          </a:p>
          <a:p>
            <a:pPr marL="457200" lvl="0" indent="-381000" algn="l" rtl="0">
              <a:lnSpc>
                <a:spcPct val="115000"/>
              </a:lnSpc>
              <a:spcBef>
                <a:spcPts val="0"/>
              </a:spcBef>
              <a:spcAft>
                <a:spcPts val="0"/>
              </a:spcAft>
              <a:buSzPts val="2400"/>
              <a:buAutoNum type="alphaUcPeriod"/>
            </a:pPr>
            <a:r>
              <a:rPr lang="en-US" sz="2400"/>
              <a:t>een index van bewuste of onbewuste kennis</a:t>
            </a:r>
            <a:endParaRPr sz="2400"/>
          </a:p>
          <a:p>
            <a:pPr marL="457200" lvl="0" indent="-381000" algn="l" rtl="0">
              <a:lnSpc>
                <a:spcPct val="115000"/>
              </a:lnSpc>
              <a:spcBef>
                <a:spcPts val="0"/>
              </a:spcBef>
              <a:spcAft>
                <a:spcPts val="0"/>
              </a:spcAft>
              <a:buSzPts val="2400"/>
              <a:buAutoNum type="alphaUcPeriod"/>
            </a:pPr>
            <a:r>
              <a:rPr lang="en-US" sz="2400"/>
              <a:t>een vorm van gedrag</a:t>
            </a:r>
            <a:endParaRPr sz="2400"/>
          </a:p>
          <a:p>
            <a:pPr marL="457200" lvl="0" indent="-381000" algn="l" rtl="0">
              <a:spcBef>
                <a:spcPts val="0"/>
              </a:spcBef>
              <a:spcAft>
                <a:spcPts val="0"/>
              </a:spcAft>
              <a:buSzPts val="2400"/>
              <a:buAutoNum type="alphaUcPeriod"/>
            </a:pPr>
            <a:r>
              <a:rPr lang="en-US" sz="2400"/>
              <a:t>een regelmatigheid in de omgeving</a:t>
            </a:r>
            <a:endParaRPr sz="2400"/>
          </a:p>
        </p:txBody>
      </p:sp>
      <p:pic>
        <p:nvPicPr>
          <p:cNvPr id="236" name="Google Shape;236;p35">
            <a:hlinkClick r:id="rId3"/>
          </p:cNvPr>
          <p:cNvPicPr preferRelativeResize="0"/>
          <p:nvPr/>
        </p:nvPicPr>
        <p:blipFill>
          <a:blip r:embed="rId4">
            <a:alphaModFix/>
          </a:blip>
          <a:stretch>
            <a:fillRect/>
          </a:stretch>
        </p:blipFill>
        <p:spPr>
          <a:xfrm>
            <a:off x="0" y="6143625"/>
            <a:ext cx="9144000" cy="714375"/>
          </a:xfrm>
          <a:prstGeom prst="rect">
            <a:avLst/>
          </a:prstGeom>
          <a:noFill/>
          <a:ln>
            <a:noFill/>
          </a:ln>
        </p:spPr>
      </p:pic>
      <p:sp>
        <p:nvSpPr>
          <p:cNvPr id="237" name="Google Shape;237;p35">
            <a:hlinkClick r:id="rId5"/>
          </p:cNvPr>
          <p:cNvSpPr/>
          <p:nvPr/>
        </p:nvSpPr>
        <p:spPr>
          <a:xfrm>
            <a:off x="0" y="5207000"/>
            <a:ext cx="12600" cy="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6"/>
          <p:cNvSpPr txBox="1">
            <a:spLocks noGrp="1"/>
          </p:cNvSpPr>
          <p:nvPr>
            <p:ph type="body" idx="1"/>
          </p:nvPr>
        </p:nvSpPr>
        <p:spPr>
          <a:xfrm>
            <a:off x="395287" y="333375"/>
            <a:ext cx="8424862" cy="57626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Box 2.2. Respondente vs. klassieke conditionering</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Functionele psychologen:</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a:t>
            </a:r>
            <a:r>
              <a:rPr lang="en-US" sz="2800" b="0" i="0" u="none">
                <a:solidFill>
                  <a:schemeClr val="dk1"/>
                </a:solidFill>
                <a:latin typeface="Times New Roman"/>
                <a:ea typeface="Times New Roman"/>
                <a:cs typeface="Times New Roman"/>
                <a:sym typeface="Times New Roman"/>
              </a:rPr>
              <a:t>spreken over respondente conditionering</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Respondent gedrag = ENKEL functie van antecedenten</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Operant gedrag = functie van consequenten</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Respondente conditionering = impact van S-S relatie op respondent gedrag</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operant gedrag is dus uitgesloten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heel weinig gedrag is puur respondent</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DUS respondente conditionering niet belangrijk</a:t>
            </a:r>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7"/>
          <p:cNvSpPr txBox="1">
            <a:spLocks noGrp="1"/>
          </p:cNvSpPr>
          <p:nvPr>
            <p:ph type="body" idx="1"/>
          </p:nvPr>
        </p:nvSpPr>
        <p:spPr>
          <a:xfrm>
            <a:off x="420575" y="333375"/>
            <a:ext cx="8589000" cy="57627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Cognitieve psychologen</a:t>
            </a:r>
            <a:r>
              <a:rPr lang="en-US" sz="2800" b="0" i="0" u="none">
                <a:solidFill>
                  <a:schemeClr val="dk1"/>
                </a:solidFill>
                <a:latin typeface="Times New Roman"/>
                <a:ea typeface="Times New Roman"/>
                <a:cs typeface="Times New Roman"/>
                <a:sym typeface="Times New Roman"/>
              </a:rPr>
              <a:t>: Klassieke conditionering is het leren kennen van relaties en dus voorspellen omgeving</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crucia</a:t>
            </a:r>
            <a:r>
              <a:rPr lang="en-US" sz="2800"/>
              <a:t>al mentaal proces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makkelijker te bestuderen dan operante cond.</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Klassieke conditionering is heel belangrijk </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Functioneel-Cognitief kader</a:t>
            </a:r>
            <a:r>
              <a:rPr lang="en-US" sz="2800" b="0" i="0" u="none">
                <a:solidFill>
                  <a:schemeClr val="dk1"/>
                </a:solidFill>
                <a:latin typeface="Times New Roman"/>
                <a:ea typeface="Times New Roman"/>
                <a:cs typeface="Times New Roman"/>
                <a:sym typeface="Times New Roman"/>
              </a:rPr>
              <a:t>: Klassieke cond is impact S-S relatie ongeacht type van gedrag: </a:t>
            </a:r>
            <a:r>
              <a:rPr lang="en-US" sz="2800" b="0" i="0" u="sng">
                <a:solidFill>
                  <a:schemeClr val="dk1"/>
                </a:solidFill>
                <a:latin typeface="Times New Roman"/>
                <a:ea typeface="Times New Roman"/>
                <a:cs typeface="Times New Roman"/>
                <a:sym typeface="Times New Roman"/>
              </a:rPr>
              <a:t>regelmatigheid</a:t>
            </a:r>
            <a:r>
              <a:rPr lang="en-US" sz="2800" b="0" i="0" u="none">
                <a:solidFill>
                  <a:schemeClr val="dk1"/>
                </a:solidFill>
                <a:latin typeface="Times New Roman"/>
                <a:ea typeface="Times New Roman"/>
                <a:cs typeface="Times New Roman"/>
                <a:sym typeface="Times New Roman"/>
              </a:rPr>
              <a:t> staat centraal en dus niet beperkt tot puur respondent gedrag</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	</a:t>
            </a:r>
            <a:r>
              <a:rPr lang="en-US" sz="2800" b="0" i="0" u="none">
                <a:solidFill>
                  <a:schemeClr val="dk1"/>
                </a:solidFill>
                <a:latin typeface="Times New Roman"/>
                <a:ea typeface="Times New Roman"/>
                <a:cs typeface="Times New Roman"/>
                <a:sym typeface="Times New Roman"/>
              </a:rPr>
              <a:t>=&gt; vb. Contingentie oordelen = is operant maar inhoud kan bepaald zijn door S-S relatie</a:t>
            </a:r>
            <a:endParaRPr sz="2800" b="1" i="0" u="none">
              <a:solidFill>
                <a:schemeClr val="dk1"/>
              </a:solidFill>
              <a:latin typeface="Times New Roman"/>
              <a:ea typeface="Times New Roman"/>
              <a:cs typeface="Times New Roman"/>
              <a:sym typeface="Times New Roman"/>
            </a:endParaRPr>
          </a:p>
          <a:p>
            <a:pPr marL="342900" lvl="0" indent="-165100" algn="l" rtl="0">
              <a:spcBef>
                <a:spcPts val="560"/>
              </a:spcBef>
              <a:spcAft>
                <a:spcPts val="0"/>
              </a:spcAft>
              <a:buClr>
                <a:schemeClr val="dk1"/>
              </a:buClr>
              <a:buSzPts val="2800"/>
              <a:buFont typeface="Times New Roman"/>
              <a:buNone/>
            </a:pPr>
            <a:endParaRPr sz="2800" b="1"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body" idx="1"/>
          </p:nvPr>
        </p:nvSpPr>
        <p:spPr>
          <a:xfrm>
            <a:off x="79575" y="333375"/>
            <a:ext cx="8922900" cy="57627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II.1.2.3. Onbewust leren: De samenhang tussen verschillende geconditioneerde veranderingen</a:t>
            </a:r>
            <a:endParaRPr sz="2800" b="0" i="1" u="none">
              <a:solidFill>
                <a:schemeClr val="dk1"/>
              </a:solidFill>
              <a:latin typeface="Times New Roman"/>
              <a:ea typeface="Times New Roman"/>
              <a:cs typeface="Times New Roman"/>
              <a:sym typeface="Times New Roman"/>
            </a:endParaRPr>
          </a:p>
          <a:p>
            <a:pPr marL="342900" lvl="0" indent="-342900" algn="l" rtl="0">
              <a:lnSpc>
                <a:spcPct val="100000"/>
              </a:lnSpc>
              <a:spcBef>
                <a:spcPts val="0"/>
              </a:spcBef>
              <a:spcAft>
                <a:spcPts val="0"/>
              </a:spcAft>
              <a:buClr>
                <a:schemeClr val="dk1"/>
              </a:buClr>
              <a:buSzPts val="2800"/>
              <a:buFont typeface="Times New Roman"/>
              <a:buNone/>
            </a:pPr>
            <a:endParaRPr sz="2800"/>
          </a:p>
          <a:p>
            <a:pPr marL="342900" lvl="0" indent="-342900" algn="l" rtl="0">
              <a:spcBef>
                <a:spcPts val="560"/>
              </a:spcBef>
              <a:spcAft>
                <a:spcPts val="0"/>
              </a:spcAft>
              <a:buClr>
                <a:schemeClr val="dk1"/>
              </a:buClr>
              <a:buSzPts val="2800"/>
              <a:buFont typeface="Times New Roman"/>
              <a:buNone/>
            </a:pPr>
            <a:r>
              <a:rPr lang="en-US" sz="2800"/>
              <a:t>	Functionele benadering: niet over onbewust mentaal proces maar impact op oordeel vs. ander gedrag</a:t>
            </a:r>
            <a:endParaRPr/>
          </a:p>
          <a:p>
            <a:pPr marL="800100" lvl="0" indent="-3429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=&gt; eerst verandering in oordeel, pas dan andere CRs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r>
              <a:rPr lang="en-US" sz="2800"/>
              <a:t> </a:t>
            </a:r>
            <a:r>
              <a:rPr lang="en-US" sz="2800" b="0" i="0" u="none">
                <a:solidFill>
                  <a:schemeClr val="dk1"/>
                </a:solidFill>
                <a:latin typeface="Times New Roman"/>
                <a:ea typeface="Times New Roman"/>
                <a:cs typeface="Times New Roman"/>
                <a:sym typeface="Times New Roman"/>
              </a:rPr>
              <a:t>=&gt; vb. Dawson: toon-shock =&gt; pas verandering in huidgeleiding als bewust van toon-shock relatie</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Dus: geen onbewust leren?!: </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a:t>
            </a:r>
            <a:r>
              <a:rPr lang="en-US" sz="2800"/>
              <a:t>D</a:t>
            </a:r>
            <a:r>
              <a:rPr lang="en-US" sz="2800" b="0" i="0" u="none">
                <a:solidFill>
                  <a:schemeClr val="dk1"/>
                </a:solidFill>
                <a:latin typeface="Times New Roman"/>
                <a:ea typeface="Times New Roman"/>
                <a:cs typeface="Times New Roman"/>
                <a:sym typeface="Times New Roman"/>
              </a:rPr>
              <a:t>iscussie over “onbewust” leren blijft bestaan</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9"/>
          <p:cNvSpPr txBox="1">
            <a:spLocks noGrp="1"/>
          </p:cNvSpPr>
          <p:nvPr>
            <p:ph type="body" idx="1"/>
          </p:nvPr>
        </p:nvSpPr>
        <p:spPr>
          <a:xfrm>
            <a:off x="611187" y="1125537"/>
            <a:ext cx="7772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Times New Roman"/>
              <a:buNone/>
            </a:pPr>
            <a:r>
              <a:rPr lang="en-US" sz="3200" b="1" i="0" u="none" strike="noStrike" cap="none">
                <a:solidFill>
                  <a:schemeClr val="dk1"/>
                </a:solidFill>
                <a:latin typeface="Times New Roman"/>
                <a:ea typeface="Times New Roman"/>
                <a:cs typeface="Times New Roman"/>
                <a:sym typeface="Times New Roman"/>
              </a:rPr>
              <a:t>Besluit II.</a:t>
            </a:r>
            <a:r>
              <a:rPr lang="en-US" b="1"/>
              <a:t>1.2 Invloed aard van gedrag</a:t>
            </a:r>
            <a:r>
              <a:rPr lang="en-US" sz="3200" b="0" i="0" u="none" strike="noStrike" cap="none">
                <a:solidFill>
                  <a:schemeClr val="dk1"/>
                </a:solidFill>
                <a:latin typeface="Times New Roman"/>
                <a:ea typeface="Times New Roman"/>
                <a:cs typeface="Times New Roman"/>
                <a:sym typeface="Times New Roman"/>
              </a:rPr>
              <a:t>: </a:t>
            </a:r>
            <a:endParaRPr sz="32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3200"/>
              <a:buFont typeface="Times New Roman"/>
              <a:buNone/>
            </a:pPr>
            <a:endParaRPr/>
          </a:p>
          <a:p>
            <a:pPr marL="0" marR="0" lvl="0" indent="0" algn="l" rtl="0">
              <a:lnSpc>
                <a:spcPct val="100000"/>
              </a:lnSpc>
              <a:spcBef>
                <a:spcPts val="0"/>
              </a:spcBef>
              <a:spcAft>
                <a:spcPts val="0"/>
              </a:spcAft>
              <a:buClr>
                <a:schemeClr val="dk1"/>
              </a:buClr>
              <a:buSzPts val="3200"/>
              <a:buFont typeface="Times New Roman"/>
              <a:buNone/>
            </a:pPr>
            <a:r>
              <a:rPr lang="en-US" sz="3200" b="0" i="0" u="none" strike="noStrike" cap="none">
                <a:solidFill>
                  <a:schemeClr val="dk1"/>
                </a:solidFill>
                <a:latin typeface="Times New Roman"/>
                <a:ea typeface="Times New Roman"/>
                <a:cs typeface="Times New Roman"/>
                <a:sym typeface="Times New Roman"/>
              </a:rPr>
              <a:t>KC is algemeen: onwillekeurig én willekeurig gedrag, verschillende types gedrag, maar enkel pas na bewust oordeel.</a:t>
            </a:r>
            <a:endParaRPr/>
          </a:p>
          <a:p>
            <a:pPr marL="342900" marR="0" lvl="0" indent="-139700" algn="l" rtl="0">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0"/>
          <p:cNvSpPr txBox="1">
            <a:spLocks noGrp="1"/>
          </p:cNvSpPr>
          <p:nvPr>
            <p:ph type="body" idx="1"/>
          </p:nvPr>
        </p:nvSpPr>
        <p:spPr>
          <a:xfrm>
            <a:off x="174300" y="116300"/>
            <a:ext cx="7772400" cy="59769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II.1.3. De eigenschappen van het organisme</a:t>
            </a:r>
            <a:r>
              <a:rPr lang="en-US" sz="2800" b="0" i="0" u="none">
                <a:solidFill>
                  <a:schemeClr val="dk1"/>
                </a:solidFill>
                <a:latin typeface="Times New Roman"/>
                <a:ea typeface="Times New Roman"/>
                <a:cs typeface="Times New Roman"/>
                <a:sym typeface="Times New Roman"/>
              </a:rPr>
              <a:t> </a:t>
            </a:r>
            <a:endParaRPr/>
          </a:p>
          <a:p>
            <a:pPr marL="342900" lvl="0" indent="-342900" algn="l" rtl="0">
              <a:lnSpc>
                <a:spcPct val="80000"/>
              </a:lnSpc>
              <a:spcBef>
                <a:spcPts val="56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algemeen (mensen tot wormen)  VIDEO</a:t>
            </a:r>
            <a:endParaRPr/>
          </a:p>
          <a:p>
            <a:pPr marL="342900" lvl="0" indent="-3429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maar elk op eigen manier: </a:t>
            </a:r>
            <a:r>
              <a:rPr lang="en-US" sz="2800" b="0" i="0" u="none">
                <a:solidFill>
                  <a:srgbClr val="FF0000"/>
                </a:solidFill>
                <a:latin typeface="Times New Roman"/>
                <a:ea typeface="Times New Roman"/>
                <a:cs typeface="Times New Roman"/>
                <a:sym typeface="Times New Roman"/>
              </a:rPr>
              <a:t>convergente evolutie</a:t>
            </a:r>
            <a:endParaRPr>
              <a:solidFill>
                <a:srgbClr val="FF0000"/>
              </a:solidFill>
            </a:endParaRPr>
          </a:p>
          <a:p>
            <a:pPr marL="342900" lvl="0" indent="-342900" algn="l" rtl="0">
              <a:lnSpc>
                <a:spcPct val="8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80000"/>
              </a:lnSpc>
              <a:spcBef>
                <a:spcPts val="56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maar aard organisme bepaalt welke verbanden (snel) geleerd worden (vb., zoogdieren: smaak-misselijkheid; vogels: kleur-misselijkheid)</a:t>
            </a:r>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pic>
        <p:nvPicPr>
          <p:cNvPr id="263" name="Google Shape;263;p40"/>
          <p:cNvPicPr preferRelativeResize="0"/>
          <p:nvPr/>
        </p:nvPicPr>
        <p:blipFill>
          <a:blip r:embed="rId3">
            <a:alphaModFix/>
          </a:blip>
          <a:stretch>
            <a:fillRect/>
          </a:stretch>
        </p:blipFill>
        <p:spPr>
          <a:xfrm>
            <a:off x="1990975" y="3106650"/>
            <a:ext cx="7025811" cy="368855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1"/>
          <p:cNvSpPr txBox="1">
            <a:spLocks noGrp="1"/>
          </p:cNvSpPr>
          <p:nvPr>
            <p:ph type="body" idx="1"/>
          </p:nvPr>
        </p:nvSpPr>
        <p:spPr>
          <a:xfrm>
            <a:off x="685800" y="476250"/>
            <a:ext cx="7772400" cy="5976937"/>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0" lvl="0" indent="-177800" algn="l" rtl="0">
              <a:lnSpc>
                <a:spcPct val="80000"/>
              </a:lnSpc>
              <a:spcBef>
                <a:spcPts val="560"/>
              </a:spcBef>
              <a:spcAft>
                <a:spcPts val="0"/>
              </a:spcAft>
              <a:buClr>
                <a:schemeClr val="dk1"/>
              </a:buClr>
              <a:buSzPts val="2800"/>
              <a:buFont typeface="Times New Roman"/>
              <a:buChar char="-"/>
            </a:pPr>
            <a:r>
              <a:rPr lang="en-US" sz="2800" b="0" i="0" u="none">
                <a:solidFill>
                  <a:schemeClr val="dk1"/>
                </a:solidFill>
                <a:latin typeface="Times New Roman"/>
                <a:ea typeface="Times New Roman"/>
                <a:cs typeface="Times New Roman"/>
                <a:sym typeface="Times New Roman"/>
              </a:rPr>
              <a:t>conditionering als </a:t>
            </a:r>
            <a:r>
              <a:rPr lang="en-US" sz="2800" b="0" i="0" u="none">
                <a:solidFill>
                  <a:srgbClr val="FF0000"/>
                </a:solidFill>
                <a:latin typeface="Times New Roman"/>
                <a:ea typeface="Times New Roman"/>
                <a:cs typeface="Times New Roman"/>
                <a:sym typeface="Times New Roman"/>
              </a:rPr>
              <a:t>adaptieve adaptatie</a:t>
            </a:r>
            <a:r>
              <a:rPr lang="en-US" sz="2800" b="0" i="0" u="none">
                <a:solidFill>
                  <a:schemeClr val="dk1"/>
                </a:solidFill>
                <a:latin typeface="Times New Roman"/>
                <a:ea typeface="Times New Roman"/>
                <a:cs typeface="Times New Roman"/>
                <a:sym typeface="Times New Roman"/>
              </a:rPr>
              <a:t>: </a:t>
            </a:r>
            <a:endParaRPr sz="2800" b="0" i="0" u="none">
              <a:solidFill>
                <a:schemeClr val="dk1"/>
              </a:solidFill>
              <a:latin typeface="Times New Roman"/>
              <a:ea typeface="Times New Roman"/>
              <a:cs typeface="Times New Roman"/>
              <a:sym typeface="Times New Roman"/>
            </a:endParaRPr>
          </a:p>
          <a:p>
            <a:pPr marL="342900" lvl="0" indent="0" algn="l" rtl="0">
              <a:lnSpc>
                <a:spcPct val="80000"/>
              </a:lnSpc>
              <a:spcBef>
                <a:spcPts val="560"/>
              </a:spcBef>
              <a:spcAft>
                <a:spcPts val="0"/>
              </a:spcAft>
              <a:buNone/>
            </a:pPr>
            <a:r>
              <a:rPr lang="en-US" sz="2800" b="1" i="0" u="sng">
                <a:solidFill>
                  <a:schemeClr val="dk1"/>
                </a:solidFill>
                <a:latin typeface="Times New Roman"/>
                <a:ea typeface="Times New Roman"/>
                <a:cs typeface="Times New Roman"/>
                <a:sym typeface="Times New Roman"/>
              </a:rPr>
              <a:t>Evolutionaire visie</a:t>
            </a:r>
            <a:endParaRPr/>
          </a:p>
          <a:p>
            <a:pPr marL="0" lvl="0" indent="0" algn="l" rtl="0">
              <a:lnSpc>
                <a:spcPct val="8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742950" lvl="1" indent="-28575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1. Visie: conditionering staat in functie van overleving en voorplanting</a:t>
            </a:r>
            <a:endParaRPr/>
          </a:p>
          <a:p>
            <a:pPr marL="742950" lvl="1" indent="-28575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=&gt; is adaptief effect dat voorkomt in natuurlijke situaties </a:t>
            </a:r>
            <a:endParaRPr/>
          </a:p>
          <a:p>
            <a:pPr marL="0" lvl="0" indent="0" algn="l" rtl="0">
              <a:lnSpc>
                <a:spcPct val="8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742950" lvl="1" indent="-28575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2. Gevolg van visie:</a:t>
            </a:r>
            <a:endParaRPr/>
          </a:p>
          <a:p>
            <a:pPr marL="742950" lvl="1" indent="-28575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 Werk met « ecologische CSn »: CSn die in natuurlijke situaties met US kunnen voorkomen</a:t>
            </a:r>
            <a:endParaRPr/>
          </a:p>
          <a:p>
            <a:pPr marL="742950" lvl="1" indent="-28575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b) Ga op zoek naar adaptieve effecten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body" idx="1"/>
          </p:nvPr>
        </p:nvSpPr>
        <p:spPr>
          <a:xfrm>
            <a:off x="685800" y="381000"/>
            <a:ext cx="8305800" cy="5715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1" i="0" u="sng">
                <a:solidFill>
                  <a:schemeClr val="dk1"/>
                </a:solidFill>
                <a:latin typeface="Times New Roman"/>
                <a:ea typeface="Times New Roman"/>
                <a:cs typeface="Times New Roman"/>
                <a:sym typeface="Times New Roman"/>
              </a:rPr>
              <a:t>II.0: Enkele basistermen en procedures</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sng">
                <a:solidFill>
                  <a:schemeClr val="dk1"/>
                </a:solidFill>
                <a:latin typeface="Times New Roman"/>
                <a:ea typeface="Times New Roman"/>
                <a:cs typeface="Times New Roman"/>
                <a:sym typeface="Times New Roman"/>
              </a:rPr>
              <a:t>II.0.1. Basistermen</a:t>
            </a:r>
            <a:r>
              <a:rPr lang="en-US" sz="2400" b="0" i="0" u="none">
                <a:solidFill>
                  <a:schemeClr val="dk1"/>
                </a:solidFill>
                <a:latin typeface="Times New Roman"/>
                <a:ea typeface="Times New Roman"/>
                <a:cs typeface="Times New Roman"/>
                <a:sym typeface="Times New Roman"/>
              </a:rPr>
              <a:t>     </a:t>
            </a:r>
            <a:endParaRPr/>
          </a:p>
          <a:p>
            <a:pPr marL="342900" lvl="0" indent="-342900" algn="l" rtl="0">
              <a:lnSpc>
                <a:spcPct val="100000"/>
              </a:lnSpc>
              <a:spcBef>
                <a:spcPts val="480"/>
              </a:spcBef>
              <a:spcAft>
                <a:spcPts val="0"/>
              </a:spcAft>
              <a:buClr>
                <a:schemeClr val="dk1"/>
              </a:buClr>
              <a:buSzPts val="2400"/>
              <a:buFont typeface="Times New Roman"/>
              <a:buNone/>
            </a:pPr>
            <a:endParaRPr sz="24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48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CS, VP, NP,	     			US, OP,		      	CR, VR,</a:t>
            </a:r>
            <a:endParaRPr/>
          </a:p>
          <a:p>
            <a:pPr marL="342900" lvl="0" indent="-342900" algn="l" rtl="0">
              <a:lnSpc>
                <a:spcPct val="100000"/>
              </a:lnSpc>
              <a:spcBef>
                <a:spcPts val="48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cue, A, X, T….    	     AP, outcome…	      	ER, oordeel </a:t>
            </a:r>
            <a:endParaRPr/>
          </a:p>
          <a:p>
            <a:pPr marL="342900" lvl="0" indent="-342900" algn="l" rtl="0">
              <a:lnSpc>
                <a:spcPct val="100000"/>
              </a:lnSpc>
              <a:spcBef>
                <a:spcPts val="1320"/>
              </a:spcBef>
              <a:spcAft>
                <a:spcPts val="0"/>
              </a:spcAft>
              <a:buClr>
                <a:schemeClr val="dk1"/>
              </a:buClr>
              <a:buSzPts val="6600"/>
              <a:buFont typeface="Times New Roman"/>
              <a:buNone/>
            </a:pPr>
            <a:r>
              <a:rPr lang="en-US" sz="6600" b="0" i="0" u="none">
                <a:solidFill>
                  <a:schemeClr val="dk1"/>
                </a:solidFill>
                <a:latin typeface="Times New Roman"/>
                <a:ea typeface="Times New Roman"/>
                <a:cs typeface="Times New Roman"/>
                <a:sym typeface="Times New Roman"/>
              </a:rPr>
              <a:t>	 S -------- S   =&gt;   R</a:t>
            </a:r>
            <a:endParaRPr/>
          </a:p>
          <a:p>
            <a:pPr marL="342900" lvl="0" indent="-342900" algn="l" rtl="0">
              <a:lnSpc>
                <a:spcPct val="100000"/>
              </a:lnSpc>
              <a:spcBef>
                <a:spcPts val="48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 toon		         		- voedsel				- salivatie</a:t>
            </a:r>
            <a:endParaRPr/>
          </a:p>
          <a:p>
            <a:pPr marL="342900" lvl="0" indent="-342900" algn="l" rtl="0">
              <a:lnSpc>
                <a:spcPct val="100000"/>
              </a:lnSpc>
              <a:spcBef>
                <a:spcPts val="48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 licht					- schok					- GSR</a:t>
            </a:r>
            <a:endParaRPr/>
          </a:p>
          <a:p>
            <a:pPr marL="342900" lvl="0" indent="-342900" algn="l" rtl="0">
              <a:lnSpc>
                <a:spcPct val="100000"/>
              </a:lnSpc>
              <a:spcBef>
                <a:spcPts val="48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 oorzaak				- gevolg				- oordeel</a:t>
            </a:r>
            <a:endParaRPr/>
          </a:p>
          <a:p>
            <a:pPr marL="342900" lvl="0" indent="-342900" algn="l" rtl="0">
              <a:lnSpc>
                <a:spcPct val="100000"/>
              </a:lnSpc>
              <a:spcBef>
                <a:spcPts val="48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 voorspeller			- gebeurtenis			- oordeel</a:t>
            </a:r>
            <a:endParaRPr/>
          </a:p>
          <a:p>
            <a:pPr marL="342900" lvl="0" indent="-342900" algn="l" rtl="0">
              <a:lnSpc>
                <a:spcPct val="100000"/>
              </a:lnSpc>
              <a:spcBef>
                <a:spcPts val="48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 foto					- foto					- evaluatie</a:t>
            </a:r>
            <a:endParaRPr/>
          </a:p>
          <a:p>
            <a:pPr marL="342900" lvl="0" indent="-342900" algn="l" rtl="0">
              <a:lnSpc>
                <a:spcPct val="100000"/>
              </a:lnSpc>
              <a:spcBef>
                <a:spcPts val="480"/>
              </a:spcBef>
              <a:spcAft>
                <a:spcPts val="0"/>
              </a:spcAft>
              <a:buClr>
                <a:schemeClr val="dk1"/>
              </a:buClr>
              <a:buSzPts val="2400"/>
              <a:buFont typeface="Times New Roman"/>
              <a:buNone/>
            </a:pPr>
            <a:r>
              <a:rPr lang="en-US" sz="2400" b="0" i="0" u="none">
                <a:solidFill>
                  <a:schemeClr val="dk1"/>
                </a:solidFill>
                <a:latin typeface="Times New Roman"/>
                <a:ea typeface="Times New Roman"/>
                <a:cs typeface="Times New Roman"/>
                <a:sym typeface="Times New Roman"/>
              </a:rPr>
              <a:t>	……. 					……					……</a:t>
            </a:r>
            <a:endParaRPr/>
          </a:p>
          <a:p>
            <a:pPr marL="342900" lvl="0" indent="-190500" algn="l" rtl="0">
              <a:spcBef>
                <a:spcPts val="480"/>
              </a:spcBef>
              <a:spcAft>
                <a:spcPts val="0"/>
              </a:spcAft>
              <a:buClr>
                <a:schemeClr val="dk1"/>
              </a:buClr>
              <a:buSzPts val="2400"/>
              <a:buFont typeface="Times New Roman"/>
              <a:buNone/>
            </a:pPr>
            <a:endParaRPr sz="24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2"/>
          <p:cNvSpPr txBox="1">
            <a:spLocks noGrp="1"/>
          </p:cNvSpPr>
          <p:nvPr>
            <p:ph type="body" idx="1"/>
          </p:nvPr>
        </p:nvSpPr>
        <p:spPr>
          <a:xfrm>
            <a:off x="685800" y="381000"/>
            <a:ext cx="7772400" cy="5715000"/>
          </a:xfrm>
          <a:prstGeom prst="rect">
            <a:avLst/>
          </a:prstGeom>
          <a:noFill/>
          <a:ln>
            <a:noFill/>
          </a:ln>
        </p:spPr>
        <p:txBody>
          <a:bodyPr spcFirstLastPara="1" wrap="square" lIns="91425" tIns="45700" rIns="91425" bIns="45700" anchor="t" anchorCtr="0">
            <a:noAutofit/>
          </a:bodyPr>
          <a:lstStyle/>
          <a:p>
            <a:pPr marL="609600" lvl="0" indent="-609600" algn="l" rtl="0">
              <a:lnSpc>
                <a:spcPct val="100000"/>
              </a:lnSpc>
              <a:spcBef>
                <a:spcPts val="0"/>
              </a:spcBef>
              <a:spcAft>
                <a:spcPts val="0"/>
              </a:spcAft>
              <a:buClr>
                <a:schemeClr val="dk1"/>
              </a:buClr>
              <a:buSzPts val="2800"/>
              <a:buFont typeface="Times New Roman"/>
              <a:buAutoNum type="alphaLcParenR"/>
            </a:pPr>
            <a:r>
              <a:rPr lang="en-US" sz="2800" b="0" i="0" u="none">
                <a:solidFill>
                  <a:schemeClr val="dk1"/>
                </a:solidFill>
                <a:latin typeface="Times New Roman"/>
                <a:ea typeface="Times New Roman"/>
                <a:cs typeface="Times New Roman"/>
                <a:sym typeface="Times New Roman"/>
              </a:rPr>
              <a:t>Ecologische CSn</a:t>
            </a:r>
            <a:endParaRPr/>
          </a:p>
          <a:p>
            <a:pPr marL="609600" lvl="0" indent="-6096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voorbeelden: Aversie leren, sexuele conditionering bij kwartels</a:t>
            </a:r>
            <a:endParaRPr/>
          </a:p>
        </p:txBody>
      </p:sp>
      <p:pic>
        <p:nvPicPr>
          <p:cNvPr id="274" name="Google Shape;274;p42" descr="domjan 04 quails"/>
          <p:cNvPicPr preferRelativeResize="0"/>
          <p:nvPr/>
        </p:nvPicPr>
        <p:blipFill rotWithShape="1">
          <a:blip r:embed="rId3">
            <a:alphaModFix/>
          </a:blip>
          <a:srcRect/>
          <a:stretch/>
        </p:blipFill>
        <p:spPr>
          <a:xfrm>
            <a:off x="838200" y="1981200"/>
            <a:ext cx="7772400" cy="4641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3"/>
          <p:cNvSpPr txBox="1">
            <a:spLocks noGrp="1"/>
          </p:cNvSpPr>
          <p:nvPr>
            <p:ph type="body" idx="1"/>
          </p:nvPr>
        </p:nvSpPr>
        <p:spPr>
          <a:xfrm>
            <a:off x="685800" y="381000"/>
            <a:ext cx="7772400" cy="6172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3200"/>
              <a:buFont typeface="Times New Roman"/>
              <a:buNone/>
            </a:pPr>
            <a:endParaRPr/>
          </a:p>
          <a:p>
            <a:pPr marL="342900" lvl="0" indent="-342900" algn="l" rtl="0">
              <a:lnSpc>
                <a:spcPct val="8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a:t>
            </a:r>
            <a:r>
              <a:rPr lang="en-US" sz="2800" b="0" i="0" u="none">
                <a:solidFill>
                  <a:schemeClr val="dk1"/>
                </a:solidFill>
                <a:latin typeface="Times New Roman"/>
                <a:ea typeface="Times New Roman"/>
                <a:cs typeface="Times New Roman"/>
                <a:sym typeface="Times New Roman"/>
              </a:rPr>
              <a:t>- conditionering met ecologische CSn lijkt aparte kenmerken te hebben (zie ook aversieleren; poging tot paren enkel met ecologische CS)</a:t>
            </a:r>
            <a:endParaRPr/>
          </a:p>
          <a:p>
            <a:pPr marL="342900" lvl="0" indent="-342900" algn="l" rtl="0">
              <a:lnSpc>
                <a:spcPct val="80000"/>
              </a:lnSpc>
              <a:spcBef>
                <a:spcPts val="560"/>
              </a:spcBef>
              <a:spcAft>
                <a:spcPts val="0"/>
              </a:spcAft>
              <a:buClr>
                <a:schemeClr val="dk1"/>
              </a:buClr>
              <a:buSzPts val="2800"/>
              <a:buFont typeface="Times New Roman"/>
              <a:buNone/>
            </a:pPr>
            <a:endParaRPr sz="2800"/>
          </a:p>
          <a:p>
            <a:pPr marL="342900" lvl="0" indent="-3429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maar resultaten nog onduidelijk + hoe op a priori basis bepalen of CS « ecologisch valide » is? </a:t>
            </a:r>
            <a:endParaRPr/>
          </a:p>
          <a:p>
            <a:pPr marL="342900" lvl="0" indent="-342900" algn="l" rtl="0">
              <a:lnSpc>
                <a:spcPct val="8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80000"/>
              </a:lnSpc>
              <a:spcBef>
                <a:spcPts val="560"/>
              </a:spcBef>
              <a:spcAft>
                <a:spcPts val="0"/>
              </a:spcAft>
              <a:buClr>
                <a:schemeClr val="dk1"/>
              </a:buClr>
              <a:buSzPts val="2800"/>
              <a:buFont typeface="Times New Roman"/>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4"/>
          <p:cNvSpPr txBox="1">
            <a:spLocks noGrp="1"/>
          </p:cNvSpPr>
          <p:nvPr>
            <p:ph type="body" idx="1"/>
          </p:nvPr>
        </p:nvSpPr>
        <p:spPr>
          <a:xfrm>
            <a:off x="685800" y="381000"/>
            <a:ext cx="7772400" cy="6172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a:t>
            </a:r>
            <a:r>
              <a:rPr lang="en-US" sz="2800" b="0" i="0" u="none">
                <a:solidFill>
                  <a:schemeClr val="dk1"/>
                </a:solidFill>
                <a:latin typeface="Times New Roman"/>
                <a:ea typeface="Times New Roman"/>
                <a:cs typeface="Times New Roman"/>
                <a:sym typeface="Times New Roman"/>
              </a:rPr>
              <a:t>b) Adaptieve effecten: Beter omgaan met belangrijke stimuli/events </a:t>
            </a:r>
            <a:endParaRPr sz="2800" b="0" i="0" u="none">
              <a:solidFill>
                <a:schemeClr val="dk1"/>
              </a:solidFill>
              <a:latin typeface="Times New Roman"/>
              <a:ea typeface="Times New Roman"/>
              <a:cs typeface="Times New Roman"/>
              <a:sym typeface="Times New Roman"/>
            </a:endParaRPr>
          </a:p>
          <a:p>
            <a:pPr marL="1714500" lvl="0" indent="-342900" algn="l" rtl="0">
              <a:lnSpc>
                <a:spcPct val="80000"/>
              </a:lnSpc>
              <a:spcBef>
                <a:spcPts val="0"/>
              </a:spcBef>
              <a:spcAft>
                <a:spcPts val="0"/>
              </a:spcAft>
              <a:buClr>
                <a:schemeClr val="dk1"/>
              </a:buClr>
              <a:buSzPts val="3200"/>
              <a:buFont typeface="Times New Roman"/>
              <a:buNone/>
            </a:pPr>
            <a:r>
              <a:rPr lang="en-US" sz="2800" b="0" i="0" u="none">
                <a:solidFill>
                  <a:schemeClr val="dk1"/>
                </a:solidFill>
                <a:latin typeface="Times New Roman"/>
                <a:ea typeface="Times New Roman"/>
                <a:cs typeface="Times New Roman"/>
                <a:sym typeface="Times New Roman"/>
              </a:rPr>
              <a:t>=&gt; dus </a:t>
            </a:r>
            <a:r>
              <a:rPr lang="en-US" sz="2800" b="0" i="0" u="none">
                <a:solidFill>
                  <a:srgbClr val="FF0000"/>
                </a:solidFill>
                <a:latin typeface="Times New Roman"/>
                <a:ea typeface="Times New Roman"/>
                <a:cs typeface="Times New Roman"/>
                <a:sym typeface="Times New Roman"/>
              </a:rPr>
              <a:t>veranderingen in UR</a:t>
            </a:r>
            <a:endParaRPr>
              <a:solidFill>
                <a:srgbClr val="FF0000"/>
              </a:solidFill>
            </a:endParaRPr>
          </a:p>
          <a:p>
            <a:pPr marL="342900" lvl="0" indent="-3429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sz="2800" b="0" i="0" u="none">
              <a:solidFill>
                <a:schemeClr val="dk1"/>
              </a:solidFill>
              <a:latin typeface="Times New Roman"/>
              <a:ea typeface="Times New Roman"/>
              <a:cs typeface="Times New Roman"/>
              <a:sym typeface="Times New Roman"/>
            </a:endParaRPr>
          </a:p>
          <a:p>
            <a:pPr marL="800100" lvl="0" indent="-3429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vb: sexuele conditionering leidt tot meer efficiënte copulatie na zien van CS (tijd, aantal zaadcellen, kans op bevruchting)</a:t>
            </a:r>
            <a:endParaRPr/>
          </a:p>
          <a:p>
            <a:pPr marL="342900" lvl="0" indent="-3429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vb: geconditioneerde drugtolerantie</a:t>
            </a:r>
            <a:endParaRPr/>
          </a:p>
          <a:p>
            <a:pPr marL="342900" lvl="0" indent="-3429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t>
            </a:r>
            <a:endParaRPr sz="2800" b="0" i="0" u="none">
              <a:solidFill>
                <a:schemeClr val="dk1"/>
              </a:solidFill>
              <a:latin typeface="Times New Roman"/>
              <a:ea typeface="Times New Roman"/>
              <a:cs typeface="Times New Roman"/>
              <a:sym typeface="Times New Roman"/>
            </a:endParaRPr>
          </a:p>
          <a:p>
            <a:pPr marL="800100" lvl="0" indent="-342900" algn="l" rtl="0">
              <a:lnSpc>
                <a:spcPct val="8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=&gt; conditionering om plasticiteit van allerlei biologisch relevante functies te begrijpen (vb., diëten)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Google Shape;289;p45"/>
          <p:cNvPicPr preferRelativeResize="0"/>
          <p:nvPr/>
        </p:nvPicPr>
        <p:blipFill rotWithShape="1">
          <a:blip r:embed="rId3">
            <a:alphaModFix/>
          </a:blip>
          <a:srcRect/>
          <a:stretch/>
        </p:blipFill>
        <p:spPr>
          <a:xfrm>
            <a:off x="166687" y="66675"/>
            <a:ext cx="8810625" cy="6724650"/>
          </a:xfrm>
          <a:prstGeom prst="rect">
            <a:avLst/>
          </a:prstGeom>
          <a:noFill/>
          <a:ln>
            <a:noFill/>
          </a:ln>
        </p:spPr>
      </p:pic>
      <p:sp>
        <p:nvSpPr>
          <p:cNvPr id="290" name="Google Shape;290;p45"/>
          <p:cNvSpPr txBox="1"/>
          <p:nvPr/>
        </p:nvSpPr>
        <p:spPr>
          <a:xfrm>
            <a:off x="2700337" y="260350"/>
            <a:ext cx="4572000" cy="5857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Times New Roman"/>
              <a:buNone/>
            </a:pPr>
            <a:r>
              <a:rPr lang="en-US" sz="1600" b="0" i="0" u="none">
                <a:solidFill>
                  <a:schemeClr val="dk1"/>
                </a:solidFill>
                <a:latin typeface="Times New Roman"/>
                <a:ea typeface="Times New Roman"/>
                <a:cs typeface="Times New Roman"/>
                <a:sym typeface="Times New Roman"/>
              </a:rPr>
              <a:t>Trends in Endocrinology and Metabolism, September 2013, Vol. 24, No. 9</a:t>
            </a:r>
            <a:endParaRPr/>
          </a:p>
        </p:txBody>
      </p:sp>
      <p:cxnSp>
        <p:nvCxnSpPr>
          <p:cNvPr id="291" name="Google Shape;291;p45"/>
          <p:cNvCxnSpPr/>
          <p:nvPr/>
        </p:nvCxnSpPr>
        <p:spPr>
          <a:xfrm>
            <a:off x="468312" y="5805487"/>
            <a:ext cx="3887787" cy="0"/>
          </a:xfrm>
          <a:prstGeom prst="straightConnector1">
            <a:avLst/>
          </a:prstGeom>
          <a:noFill/>
          <a:ln w="19050" cap="flat" cmpd="sng">
            <a:solidFill>
              <a:srgbClr val="FF3300"/>
            </a:solidFill>
            <a:prstDash val="solid"/>
            <a:miter lim="800000"/>
            <a:headEnd type="none" w="med" len="med"/>
            <a:tailEnd type="none" w="med" len="med"/>
          </a:ln>
        </p:spPr>
      </p:cxnSp>
      <p:cxnSp>
        <p:nvCxnSpPr>
          <p:cNvPr id="292" name="Google Shape;292;p45"/>
          <p:cNvCxnSpPr/>
          <p:nvPr/>
        </p:nvCxnSpPr>
        <p:spPr>
          <a:xfrm>
            <a:off x="395287" y="5976937"/>
            <a:ext cx="3889375" cy="0"/>
          </a:xfrm>
          <a:prstGeom prst="straightConnector1">
            <a:avLst/>
          </a:prstGeom>
          <a:noFill/>
          <a:ln w="19050" cap="flat" cmpd="sng">
            <a:solidFill>
              <a:srgbClr val="FF3300"/>
            </a:solidFill>
            <a:prstDash val="solid"/>
            <a:miter lim="800000"/>
            <a:headEnd type="none" w="med" len="med"/>
            <a:tailEnd type="none" w="med" len="med"/>
          </a:ln>
        </p:spPr>
      </p:cxnSp>
      <p:cxnSp>
        <p:nvCxnSpPr>
          <p:cNvPr id="293" name="Google Shape;293;p45"/>
          <p:cNvCxnSpPr/>
          <p:nvPr/>
        </p:nvCxnSpPr>
        <p:spPr>
          <a:xfrm>
            <a:off x="395287" y="6165850"/>
            <a:ext cx="3889375" cy="0"/>
          </a:xfrm>
          <a:prstGeom prst="straightConnector1">
            <a:avLst/>
          </a:prstGeom>
          <a:noFill/>
          <a:ln w="19050" cap="flat" cmpd="sng">
            <a:solidFill>
              <a:srgbClr val="FF3300"/>
            </a:solidFill>
            <a:prstDash val="solid"/>
            <a:miter lim="800000"/>
            <a:headEnd type="none" w="med" len="med"/>
            <a:tailEnd type="none" w="med" len="med"/>
          </a:ln>
        </p:spPr>
      </p:cxnSp>
      <p:cxnSp>
        <p:nvCxnSpPr>
          <p:cNvPr id="294" name="Google Shape;294;p45"/>
          <p:cNvCxnSpPr/>
          <p:nvPr/>
        </p:nvCxnSpPr>
        <p:spPr>
          <a:xfrm>
            <a:off x="468312" y="5589587"/>
            <a:ext cx="3887787" cy="0"/>
          </a:xfrm>
          <a:prstGeom prst="straightConnector1">
            <a:avLst/>
          </a:prstGeom>
          <a:noFill/>
          <a:ln w="19050" cap="flat" cmpd="sng">
            <a:solidFill>
              <a:srgbClr val="FF3300"/>
            </a:solidFill>
            <a:prstDash val="solid"/>
            <a:miter lim="800000"/>
            <a:headEnd type="none" w="med" len="med"/>
            <a:tailEnd type="non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6"/>
          <p:cNvSpPr txBox="1">
            <a:spLocks noGrp="1"/>
          </p:cNvSpPr>
          <p:nvPr>
            <p:ph type="body" idx="1"/>
          </p:nvPr>
        </p:nvSpPr>
        <p:spPr>
          <a:xfrm>
            <a:off x="685800" y="333375"/>
            <a:ext cx="7772400" cy="33831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II.1.4. De invloed van de bredere context</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Bredere context = andere verbanden in omgeving </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secundaire taak: verzwakt KC</a:t>
            </a:r>
            <a:endParaRPr/>
          </a:p>
          <a:p>
            <a:pPr marL="342900" lvl="0" indent="-342900" algn="l" rtl="0">
              <a:lnSpc>
                <a:spcPct val="10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aandacht richten naar CS-US verband: versterkt KC</a:t>
            </a:r>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342900" algn="l" rtl="0">
              <a:lnSpc>
                <a:spcPct val="10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342900" lvl="0" indent="-165100" algn="l" rtl="0">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p:txBody>
      </p:sp>
      <p:sp>
        <p:nvSpPr>
          <p:cNvPr id="300" name="Google Shape;300;p46"/>
          <p:cNvSpPr txBox="1"/>
          <p:nvPr/>
        </p:nvSpPr>
        <p:spPr>
          <a:xfrm>
            <a:off x="827087" y="3716337"/>
            <a:ext cx="7345500" cy="180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Times New Roman"/>
              <a:buNone/>
            </a:pPr>
            <a:r>
              <a:rPr lang="en-US" sz="2800" b="1" i="0" u="none">
                <a:solidFill>
                  <a:schemeClr val="dk1"/>
                </a:solidFill>
                <a:latin typeface="Times New Roman"/>
                <a:ea typeface="Times New Roman"/>
                <a:cs typeface="Times New Roman"/>
                <a:sym typeface="Times New Roman"/>
              </a:rPr>
              <a:t>Interim besluit: KC heel algemeen maar wordt gemoduleerd door aard stimuli, aard gedrag, aard organisme, en bredere context</a:t>
            </a:r>
            <a:endParaRPr/>
          </a:p>
          <a:p>
            <a:pPr marL="0" marR="0" lvl="0" indent="0" algn="l" rtl="0">
              <a:lnSpc>
                <a:spcPct val="100000"/>
              </a:lnSpc>
              <a:spcBef>
                <a:spcPts val="0"/>
              </a:spcBef>
              <a:spcAft>
                <a:spcPts val="0"/>
              </a:spcAft>
              <a:buNone/>
            </a:pPr>
            <a:endParaRPr sz="2800" b="1" i="0" u="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7"/>
          <p:cNvSpPr txBox="1">
            <a:spLocks noGrp="1"/>
          </p:cNvSpPr>
          <p:nvPr>
            <p:ph type="body" idx="1"/>
          </p:nvPr>
        </p:nvSpPr>
        <p:spPr>
          <a:xfrm>
            <a:off x="674550" y="466567"/>
            <a:ext cx="41169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3600">
                <a:solidFill>
                  <a:srgbClr val="000000"/>
                </a:solidFill>
                <a:latin typeface="Arial"/>
                <a:ea typeface="Arial"/>
                <a:cs typeface="Arial"/>
                <a:sym typeface="Arial"/>
              </a:rPr>
              <a:t>Noteer in één minuut de belangrijkste dingen die je tijdens deze les hebt geleerd.</a:t>
            </a:r>
            <a:endParaRPr sz="3600">
              <a:solidFill>
                <a:srgbClr val="000000"/>
              </a:solidFill>
              <a:latin typeface="Arial"/>
              <a:ea typeface="Arial"/>
              <a:cs typeface="Arial"/>
              <a:sym typeface="Arial"/>
            </a:endParaRPr>
          </a:p>
          <a:p>
            <a:pPr marL="0" lvl="0" indent="0" algn="l" rtl="0">
              <a:lnSpc>
                <a:spcPct val="100000"/>
              </a:lnSpc>
              <a:spcBef>
                <a:spcPts val="360"/>
              </a:spcBef>
              <a:spcAft>
                <a:spcPts val="0"/>
              </a:spcAft>
              <a:buSzPts val="1800"/>
              <a:buNone/>
            </a:pPr>
            <a:endParaRPr>
              <a:solidFill>
                <a:srgbClr val="000000"/>
              </a:solidFill>
            </a:endParaRPr>
          </a:p>
        </p:txBody>
      </p:sp>
      <p:pic>
        <p:nvPicPr>
          <p:cNvPr id="306" name="Google Shape;306;p47">
            <a:hlinkClick r:id="rId3"/>
          </p:cNvPr>
          <p:cNvPicPr preferRelativeResize="0"/>
          <p:nvPr/>
        </p:nvPicPr>
        <p:blipFill rotWithShape="1">
          <a:blip r:embed="rId4">
            <a:alphaModFix/>
          </a:blip>
          <a:srcRect/>
          <a:stretch/>
        </p:blipFill>
        <p:spPr>
          <a:xfrm>
            <a:off x="0" y="5905500"/>
            <a:ext cx="9144000" cy="714375"/>
          </a:xfrm>
          <a:prstGeom prst="rect">
            <a:avLst/>
          </a:prstGeom>
          <a:noFill/>
          <a:ln>
            <a:noFill/>
          </a:ln>
        </p:spPr>
      </p:pic>
      <p:sp>
        <p:nvSpPr>
          <p:cNvPr id="307" name="Google Shape;307;p47">
            <a:hlinkClick r:id="rId5"/>
          </p:cNvPr>
          <p:cNvSpPr/>
          <p:nvPr/>
        </p:nvSpPr>
        <p:spPr>
          <a:xfrm>
            <a:off x="0" y="6942667"/>
            <a:ext cx="12600" cy="16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08" name="Google Shape;308;p47"/>
          <p:cNvPicPr preferRelativeResize="0"/>
          <p:nvPr/>
        </p:nvPicPr>
        <p:blipFill rotWithShape="1">
          <a:blip r:embed="rId6">
            <a:alphaModFix/>
          </a:blip>
          <a:srcRect/>
          <a:stretch/>
        </p:blipFill>
        <p:spPr>
          <a:xfrm>
            <a:off x="4574825" y="0"/>
            <a:ext cx="4276725" cy="626846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6"/>
          <p:cNvSpPr txBox="1">
            <a:spLocks noGrp="1"/>
          </p:cNvSpPr>
          <p:nvPr>
            <p:ph type="body" idx="1"/>
          </p:nvPr>
        </p:nvSpPr>
        <p:spPr>
          <a:xfrm>
            <a:off x="685800" y="381000"/>
            <a:ext cx="8001000" cy="6248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FF3300"/>
              </a:buClr>
              <a:buSzPts val="3200"/>
              <a:buFont typeface="Times New Roman"/>
              <a:buNone/>
            </a:pPr>
            <a:r>
              <a:rPr lang="en-US" sz="3200" b="0" i="0" u="none">
                <a:solidFill>
                  <a:srgbClr val="FF3300"/>
                </a:solidFill>
                <a:latin typeface="Times New Roman"/>
                <a:ea typeface="Times New Roman"/>
                <a:cs typeface="Times New Roman"/>
                <a:sym typeface="Times New Roman"/>
              </a:rPr>
              <a:t>A+:</a:t>
            </a:r>
            <a:r>
              <a:rPr lang="en-US" sz="3200" b="0" i="0" u="none">
                <a:solidFill>
                  <a:schemeClr val="dk1"/>
                </a:solidFill>
                <a:latin typeface="Times New Roman"/>
                <a:ea typeface="Times New Roman"/>
                <a:cs typeface="Times New Roman"/>
                <a:sym typeface="Times New Roman"/>
              </a:rPr>
              <a:t>  Een CS A wordt gevolgd door de US (vb. Toon – voedsel) = CS - US</a:t>
            </a:r>
            <a:endParaRPr/>
          </a:p>
          <a:p>
            <a:pPr marL="342900" lvl="0" indent="-342900" algn="l" rtl="0">
              <a:lnSpc>
                <a:spcPct val="90000"/>
              </a:lnSpc>
              <a:spcBef>
                <a:spcPts val="640"/>
              </a:spcBef>
              <a:spcAft>
                <a:spcPts val="0"/>
              </a:spcAft>
              <a:buClr>
                <a:srgbClr val="FF3300"/>
              </a:buClr>
              <a:buSzPts val="3200"/>
              <a:buFont typeface="Times New Roman"/>
              <a:buNone/>
            </a:pPr>
            <a:r>
              <a:rPr lang="en-US" sz="3200" b="0" i="0" u="none">
                <a:solidFill>
                  <a:srgbClr val="FF3300"/>
                </a:solidFill>
                <a:latin typeface="Times New Roman"/>
                <a:ea typeface="Times New Roman"/>
                <a:cs typeface="Times New Roman"/>
                <a:sym typeface="Times New Roman"/>
              </a:rPr>
              <a:t>A-:</a:t>
            </a:r>
            <a:r>
              <a:rPr lang="en-US" sz="3200" b="0" i="0" u="none">
                <a:solidFill>
                  <a:schemeClr val="dk1"/>
                </a:solidFill>
                <a:latin typeface="Times New Roman"/>
                <a:ea typeface="Times New Roman"/>
                <a:cs typeface="Times New Roman"/>
                <a:sym typeface="Times New Roman"/>
              </a:rPr>
              <a:t> Een CS A wordt niet gevolgd door de US</a:t>
            </a:r>
            <a:endParaRPr/>
          </a:p>
          <a:p>
            <a:pPr marL="342900" lvl="0" indent="-34290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(vb., Toon- geen voedsel) = CS-only</a:t>
            </a:r>
            <a:endParaRPr/>
          </a:p>
          <a:p>
            <a:pPr marL="342900" lvl="0" indent="-342900" algn="l" rtl="0">
              <a:lnSpc>
                <a:spcPct val="90000"/>
              </a:lnSpc>
              <a:spcBef>
                <a:spcPts val="640"/>
              </a:spcBef>
              <a:spcAft>
                <a:spcPts val="0"/>
              </a:spcAft>
              <a:buClr>
                <a:srgbClr val="FF3300"/>
              </a:buClr>
              <a:buSzPts val="3200"/>
              <a:buFont typeface="Times New Roman"/>
              <a:buNone/>
            </a:pPr>
            <a:r>
              <a:rPr lang="en-US" sz="3200" b="0" i="0" u="none">
                <a:solidFill>
                  <a:srgbClr val="FF3300"/>
                </a:solidFill>
                <a:latin typeface="Times New Roman"/>
                <a:ea typeface="Times New Roman"/>
                <a:cs typeface="Times New Roman"/>
                <a:sym typeface="Times New Roman"/>
              </a:rPr>
              <a:t>AB+:</a:t>
            </a:r>
            <a:r>
              <a:rPr lang="en-US" sz="3200" b="0" i="0" u="none">
                <a:solidFill>
                  <a:schemeClr val="dk1"/>
                </a:solidFill>
                <a:latin typeface="Times New Roman"/>
                <a:ea typeface="Times New Roman"/>
                <a:cs typeface="Times New Roman"/>
                <a:sym typeface="Times New Roman"/>
              </a:rPr>
              <a:t> Een CS A en een CS B worden samen aangeboden en gevolgd door de US</a:t>
            </a:r>
            <a:endParaRPr/>
          </a:p>
          <a:p>
            <a:pPr marL="342900" lvl="0" indent="-34290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(vb., Toon+licht – voedsel) = compound cue</a:t>
            </a:r>
            <a:endParaRPr/>
          </a:p>
          <a:p>
            <a:pPr marL="342900" lvl="0" indent="-342900" algn="l" rtl="0">
              <a:lnSpc>
                <a:spcPct val="90000"/>
              </a:lnSpc>
              <a:spcBef>
                <a:spcPts val="640"/>
              </a:spcBef>
              <a:spcAft>
                <a:spcPts val="0"/>
              </a:spcAft>
              <a:buClr>
                <a:srgbClr val="FF3300"/>
              </a:buClr>
              <a:buSzPts val="3200"/>
              <a:buFont typeface="Times New Roman"/>
              <a:buNone/>
            </a:pPr>
            <a:r>
              <a:rPr lang="en-US" sz="3200" b="0" i="0" u="none">
                <a:solidFill>
                  <a:srgbClr val="FF3300"/>
                </a:solidFill>
                <a:latin typeface="Times New Roman"/>
                <a:ea typeface="Times New Roman"/>
                <a:cs typeface="Times New Roman"/>
                <a:sym typeface="Times New Roman"/>
              </a:rPr>
              <a:t>AB-:</a:t>
            </a:r>
            <a:r>
              <a:rPr lang="en-US" sz="3200" b="0" i="0" u="none">
                <a:solidFill>
                  <a:schemeClr val="dk1"/>
                </a:solidFill>
                <a:latin typeface="Times New Roman"/>
                <a:ea typeface="Times New Roman"/>
                <a:cs typeface="Times New Roman"/>
                <a:sym typeface="Times New Roman"/>
              </a:rPr>
              <a:t> Een CS A en een CS B worden samen aangeboden en niet gevolgd door de US</a:t>
            </a:r>
            <a:endParaRPr/>
          </a:p>
          <a:p>
            <a:pPr marL="342900" lvl="0" indent="-342900" algn="l" rtl="0">
              <a:lnSpc>
                <a:spcPct val="90000"/>
              </a:lnSpc>
              <a:spcBef>
                <a:spcPts val="640"/>
              </a:spcBef>
              <a:spcAft>
                <a:spcPts val="0"/>
              </a:spcAft>
              <a:buClr>
                <a:srgbClr val="FF3300"/>
              </a:buClr>
              <a:buSzPts val="3200"/>
              <a:buFont typeface="Times New Roman"/>
              <a:buNone/>
            </a:pPr>
            <a:r>
              <a:rPr lang="en-US" sz="3200" b="0" i="0" u="none">
                <a:solidFill>
                  <a:srgbClr val="FF3300"/>
                </a:solidFill>
                <a:latin typeface="Times New Roman"/>
                <a:ea typeface="Times New Roman"/>
                <a:cs typeface="Times New Roman"/>
                <a:sym typeface="Times New Roman"/>
              </a:rPr>
              <a:t>A+, AB+:</a:t>
            </a:r>
            <a:r>
              <a:rPr lang="en-US" sz="3200" b="0" i="0" u="none">
                <a:solidFill>
                  <a:schemeClr val="dk1"/>
                </a:solidFill>
                <a:latin typeface="Times New Roman"/>
                <a:ea typeface="Times New Roman"/>
                <a:cs typeface="Times New Roman"/>
                <a:sym typeface="Times New Roman"/>
              </a:rPr>
              <a:t> Een CS A wordt eerst alleen aangeboden en gevolgd door US, daarna CS A samen met CS B en gevolgd door de US.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7"/>
          <p:cNvSpPr txBox="1">
            <a:spLocks noGrp="1"/>
          </p:cNvSpPr>
          <p:nvPr>
            <p:ph type="body" idx="1"/>
          </p:nvPr>
        </p:nvSpPr>
        <p:spPr>
          <a:xfrm>
            <a:off x="323850" y="333375"/>
            <a:ext cx="8640762" cy="62484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Font typeface="Times New Roman"/>
              <a:buNone/>
            </a:pPr>
            <a:r>
              <a:rPr lang="en-US" sz="3200" b="0" i="0" u="sng">
                <a:solidFill>
                  <a:schemeClr val="dk1"/>
                </a:solidFill>
                <a:latin typeface="Times New Roman"/>
                <a:ea typeface="Times New Roman"/>
                <a:cs typeface="Times New Roman"/>
                <a:sym typeface="Times New Roman"/>
              </a:rPr>
              <a:t>II.0.2. Procedures</a:t>
            </a:r>
            <a:endParaRPr/>
          </a:p>
          <a:p>
            <a:pPr marL="0" lvl="0" indent="0" algn="l" rtl="0">
              <a:lnSpc>
                <a:spcPct val="90000"/>
              </a:lnSpc>
              <a:spcBef>
                <a:spcPts val="640"/>
              </a:spcBef>
              <a:spcAft>
                <a:spcPts val="0"/>
              </a:spcAft>
              <a:buNone/>
            </a:pPr>
            <a:r>
              <a:rPr lang="en-US"/>
              <a:t>1. </a:t>
            </a:r>
            <a:r>
              <a:rPr lang="en-US" sz="3200" b="0" i="0" u="none">
                <a:solidFill>
                  <a:schemeClr val="dk1"/>
                </a:solidFill>
                <a:latin typeface="Times New Roman"/>
                <a:ea typeface="Times New Roman"/>
                <a:cs typeface="Times New Roman"/>
                <a:sym typeface="Times New Roman"/>
              </a:rPr>
              <a:t>Pavlov: </a:t>
            </a:r>
            <a:endParaRPr/>
          </a:p>
          <a:p>
            <a:pPr marL="342900" lvl="0" indent="-34290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 voedsel (US) =&gt; salivatie (UR)</a:t>
            </a:r>
            <a:endParaRPr/>
          </a:p>
          <a:p>
            <a:pPr marL="342900" lvl="0" indent="-34290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 buzzer(CS) – voedsel(US) </a:t>
            </a:r>
            <a:endParaRPr/>
          </a:p>
          <a:p>
            <a:pPr marL="342900" lvl="0" indent="-34290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=&gt; CS ontlokt salivatie (CR)</a:t>
            </a:r>
            <a:endParaRPr/>
          </a:p>
          <a:p>
            <a:pPr marL="342900" lvl="0" indent="-34290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=&gt; wordt nog zelden gebruikt (onpraktisch)</a:t>
            </a:r>
            <a:endParaRPr/>
          </a:p>
          <a:p>
            <a:pPr marL="342900" lvl="0" indent="-342900" algn="l" rtl="0">
              <a:lnSpc>
                <a:spcPct val="9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2. Oogknipperreflex</a:t>
            </a:r>
            <a:endParaRPr/>
          </a:p>
          <a:p>
            <a:pPr marL="342900" lvl="0" indent="-34290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 luchtstoot in oog(US) =&gt;knipperreflex (UR)</a:t>
            </a:r>
            <a:endParaRPr/>
          </a:p>
          <a:p>
            <a:pPr marL="342900" lvl="0" indent="-34290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 toon (CS) – luchtstoot (US)</a:t>
            </a:r>
            <a:endParaRPr/>
          </a:p>
          <a:p>
            <a:pPr marL="342900" lvl="0" indent="-34290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=&gt; CS ontlokt knipperen </a:t>
            </a:r>
            <a:endParaRPr/>
          </a:p>
          <a:p>
            <a:pPr marL="342900" lvl="0" indent="-34290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 handiger want geautomatiseerde procedure</a:t>
            </a:r>
            <a:endParaRPr/>
          </a:p>
          <a:p>
            <a:pPr marL="342900" lvl="0" indent="-342900" algn="l" rtl="0">
              <a:lnSpc>
                <a:spcPct val="9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342900" algn="l" rtl="0">
              <a:lnSpc>
                <a:spcPct val="9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139700" algn="l" rtl="0">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8"/>
          <p:cNvPicPr preferRelativeResize="0"/>
          <p:nvPr/>
        </p:nvPicPr>
        <p:blipFill rotWithShape="1">
          <a:blip r:embed="rId3">
            <a:alphaModFix/>
          </a:blip>
          <a:srcRect/>
          <a:stretch/>
        </p:blipFill>
        <p:spPr>
          <a:xfrm>
            <a:off x="539750" y="404812"/>
            <a:ext cx="7969250" cy="59769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9"/>
          <p:cNvSpPr txBox="1">
            <a:spLocks noGrp="1"/>
          </p:cNvSpPr>
          <p:nvPr>
            <p:ph type="body" idx="1"/>
          </p:nvPr>
        </p:nvSpPr>
        <p:spPr>
          <a:xfrm>
            <a:off x="323850" y="333375"/>
            <a:ext cx="8640762" cy="6248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3. Vreesconditionering</a:t>
            </a:r>
            <a:endParaRPr/>
          </a:p>
          <a:p>
            <a:pPr marL="0" lvl="0" indent="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 Schok (US) =&gt; pijn </a:t>
            </a:r>
            <a:endParaRPr/>
          </a:p>
          <a:p>
            <a:pPr marL="0" lvl="0" indent="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 Figuur (CS) – schok (US)</a:t>
            </a:r>
            <a:endParaRPr/>
          </a:p>
          <a:p>
            <a:pPr marL="0" lvl="0" indent="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=&gt; CS onlokt angst (CR) &lt; &gt; UR</a:t>
            </a:r>
            <a:endParaRPr/>
          </a:p>
          <a:p>
            <a:pPr marL="0" lvl="0" indent="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=&gt; verschillende indices van index angst</a:t>
            </a:r>
            <a:endParaRPr/>
          </a:p>
          <a:p>
            <a:pPr marL="0" lvl="0" indent="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 huidgeleiding</a:t>
            </a:r>
            <a:endParaRPr/>
          </a:p>
          <a:p>
            <a:pPr marL="0" lvl="0" indent="0" algn="l" rtl="0">
              <a:lnSpc>
                <a:spcPct val="90000"/>
              </a:lnSpc>
              <a:spcBef>
                <a:spcPts val="640"/>
              </a:spcBef>
              <a:spcAft>
                <a:spcPts val="0"/>
              </a:spcAft>
              <a:buClr>
                <a:schemeClr val="dk1"/>
              </a:buClr>
              <a:buSzPts val="3200"/>
              <a:buFont typeface="Times New Roman"/>
              <a:buNone/>
            </a:pPr>
            <a:r>
              <a:rPr lang="en-US" sz="3200" b="0" i="0" u="none">
                <a:solidFill>
                  <a:schemeClr val="dk1"/>
                </a:solidFill>
                <a:latin typeface="Times New Roman"/>
                <a:ea typeface="Times New Roman"/>
                <a:cs typeface="Times New Roman"/>
                <a:sym typeface="Times New Roman"/>
              </a:rPr>
              <a:t>		° suppressie (zie figuur +</a:t>
            </a:r>
            <a:r>
              <a:rPr lang="en-US"/>
              <a:t> VIDEO</a:t>
            </a:r>
            <a:r>
              <a:rPr lang="en-US" sz="3200" b="0" i="0" u="none">
                <a:solidFill>
                  <a:schemeClr val="dk1"/>
                </a:solidFill>
                <a:latin typeface="Times New Roman"/>
                <a:ea typeface="Times New Roman"/>
                <a:cs typeface="Times New Roman"/>
                <a:sym typeface="Times New Roman"/>
              </a:rPr>
              <a:t>)</a:t>
            </a:r>
            <a:endParaRPr/>
          </a:p>
          <a:p>
            <a:pPr marL="0" lvl="0" indent="0" algn="l" rtl="0">
              <a:lnSpc>
                <a:spcPct val="9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0" lvl="0" indent="0" algn="l" rtl="0">
              <a:lnSpc>
                <a:spcPct val="9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0" lvl="0" indent="0" algn="l" rtl="0">
              <a:lnSpc>
                <a:spcPct val="90000"/>
              </a:lnSpc>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a:p>
            <a:pPr marL="342900" lvl="0" indent="-139700" algn="l" rtl="0">
              <a:spcBef>
                <a:spcPts val="640"/>
              </a:spcBef>
              <a:spcAft>
                <a:spcPts val="0"/>
              </a:spcAft>
              <a:buClr>
                <a:schemeClr val="dk1"/>
              </a:buClr>
              <a:buSzPts val="3200"/>
              <a:buFont typeface="Times New Roman"/>
              <a:buNone/>
            </a:pPr>
            <a:endParaRPr sz="3200" b="0" i="0" u="none">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3">
            <a:alphaModFix/>
          </a:blip>
          <a:srcRect/>
          <a:stretch/>
        </p:blipFill>
        <p:spPr>
          <a:xfrm>
            <a:off x="468312" y="476250"/>
            <a:ext cx="8480425" cy="6121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body" idx="1"/>
          </p:nvPr>
        </p:nvSpPr>
        <p:spPr>
          <a:xfrm>
            <a:off x="323850" y="260350"/>
            <a:ext cx="7918450" cy="6248400"/>
          </a:xfrm>
          <a:prstGeom prst="rect">
            <a:avLst/>
          </a:prstGeom>
          <a:noFill/>
          <a:ln>
            <a:noFill/>
          </a:ln>
        </p:spPr>
        <p:txBody>
          <a:bodyPr spcFirstLastPara="1" wrap="square" lIns="91425" tIns="45700" rIns="91425" bIns="45700" anchor="t" anchorCtr="0">
            <a:noAutofit/>
          </a:bodyPr>
          <a:lstStyle/>
          <a:p>
            <a:pPr marL="609600" lvl="0" indent="-609600" algn="l" rtl="0">
              <a:lnSpc>
                <a:spcPct val="90000"/>
              </a:lnSpc>
              <a:spcBef>
                <a:spcPts val="0"/>
              </a:spcBef>
              <a:spcAft>
                <a:spcPts val="0"/>
              </a:spcAft>
              <a:buClr>
                <a:schemeClr val="dk1"/>
              </a:buClr>
              <a:buSzPts val="2800"/>
              <a:buFont typeface="Times New Roman"/>
              <a:buNone/>
            </a:pPr>
            <a:r>
              <a:rPr lang="en-US" sz="2800" b="1" i="0" u="sng">
                <a:solidFill>
                  <a:schemeClr val="dk1"/>
                </a:solidFill>
                <a:latin typeface="Times New Roman"/>
                <a:ea typeface="Times New Roman"/>
                <a:cs typeface="Times New Roman"/>
                <a:sym typeface="Times New Roman"/>
              </a:rPr>
              <a:t>II.1. Functionele kennis</a:t>
            </a:r>
            <a:endParaRPr sz="2800" b="1" i="0" u="none">
              <a:solidFill>
                <a:schemeClr val="dk1"/>
              </a:solidFill>
              <a:latin typeface="Times New Roman"/>
              <a:ea typeface="Times New Roman"/>
              <a:cs typeface="Times New Roman"/>
              <a:sym typeface="Times New Roman"/>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Welke aspecten van procedure modereren KC (het effect van verbanden tussen prikkels op gedrag)?</a:t>
            </a:r>
            <a:endParaRPr/>
          </a:p>
          <a:p>
            <a:pPr marL="609600" lvl="0" indent="-609600" algn="l" rtl="0">
              <a:lnSpc>
                <a:spcPct val="90000"/>
              </a:lnSpc>
              <a:spcBef>
                <a:spcPts val="560"/>
              </a:spcBef>
              <a:spcAft>
                <a:spcPts val="0"/>
              </a:spcAft>
              <a:buClr>
                <a:schemeClr val="dk1"/>
              </a:buClr>
              <a:buSzPts val="2800"/>
              <a:buFont typeface="Times New Roman"/>
              <a:buNone/>
            </a:pPr>
            <a:endParaRPr sz="2800" b="0" i="0" u="none">
              <a:solidFill>
                <a:schemeClr val="dk1"/>
              </a:solidFill>
              <a:latin typeface="Times New Roman"/>
              <a:ea typeface="Times New Roman"/>
              <a:cs typeface="Times New Roman"/>
              <a:sym typeface="Times New Roman"/>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II.1.1. Aard van de prikkels</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1" u="none">
                <a:solidFill>
                  <a:schemeClr val="dk1"/>
                </a:solidFill>
                <a:latin typeface="Times New Roman"/>
                <a:ea typeface="Times New Roman"/>
                <a:cs typeface="Times New Roman"/>
                <a:sym typeface="Times New Roman"/>
              </a:rPr>
              <a:t>II.1.1.1. Klassieke cond is algemeen fenomeen</a:t>
            </a:r>
            <a:r>
              <a:rPr lang="en-US" sz="2800" b="0" i="0" u="none">
                <a:solidFill>
                  <a:schemeClr val="dk1"/>
                </a:solidFill>
                <a:latin typeface="Times New Roman"/>
                <a:ea typeface="Times New Roman"/>
                <a:cs typeface="Times New Roman"/>
                <a:sym typeface="Times New Roman"/>
              </a:rPr>
              <a:t>  </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bel-voedsel =&gt; salivatie</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ook niet-biologisch relevante stimuli</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 observationele conditionering: sociale stimuli</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CS = slang</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US = angstreactie soortgenoot tov slang</a:t>
            </a:r>
            <a:endParaRPr/>
          </a:p>
          <a:p>
            <a:pPr marL="609600" lvl="0" indent="-609600" algn="l" rtl="0">
              <a:lnSpc>
                <a:spcPct val="90000"/>
              </a:lnSpc>
              <a:spcBef>
                <a:spcPts val="560"/>
              </a:spcBef>
              <a:spcAft>
                <a:spcPts val="0"/>
              </a:spcAft>
              <a:buClr>
                <a:schemeClr val="dk1"/>
              </a:buClr>
              <a:buSzPts val="2800"/>
              <a:buFont typeface="Times New Roman"/>
              <a:buNone/>
            </a:pPr>
            <a:r>
              <a:rPr lang="en-US" sz="2800" b="0" i="0" u="none">
                <a:solidFill>
                  <a:schemeClr val="dk1"/>
                </a:solidFill>
                <a:latin typeface="Times New Roman"/>
                <a:ea typeface="Times New Roman"/>
                <a:cs typeface="Times New Roman"/>
                <a:sym typeface="Times New Roman"/>
              </a:rPr>
              <a:t>			CR = angstreactie tov slang</a:t>
            </a:r>
            <a:endParaRPr/>
          </a:p>
        </p:txBody>
      </p:sp>
    </p:spTree>
  </p:cSld>
  <p:clrMapOvr>
    <a:masterClrMapping/>
  </p:clrMapOvr>
</p:sld>
</file>

<file path=ppt/theme/theme1.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2066</Words>
  <Application>Microsoft Office PowerPoint</Application>
  <PresentationFormat>Diavoorstelling (4:3)</PresentationFormat>
  <Paragraphs>246</Paragraphs>
  <Slides>35</Slides>
  <Notes>35</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35</vt:i4>
      </vt:variant>
    </vt:vector>
  </HeadingPairs>
  <TitlesOfParts>
    <vt:vector size="38" baseType="lpstr">
      <vt:lpstr>Arial</vt:lpstr>
      <vt:lpstr>Times New Roman</vt:lpstr>
      <vt:lpstr>Standaardontwerp</vt:lpstr>
      <vt:lpstr>HOOFDSTUK II. KLASSIEKE CONDITIONERING</vt:lpstr>
      <vt:lpstr>Overzicht cursus:</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HOOFDSTUK II. KLASSIEKE CONDITIONERING</dc:title>
  <dc:creator>Jan De Houwer</dc:creator>
  <cp:lastModifiedBy>Jan De Houwer</cp:lastModifiedBy>
  <cp:revision>1</cp:revision>
  <dcterms:modified xsi:type="dcterms:W3CDTF">2020-02-25T15:18:25Z</dcterms:modified>
</cp:coreProperties>
</file>