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90600" y="768350"/>
            <a:ext cx="5118100" cy="3836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3437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2725" y="9723437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0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4" name="Google Shape;144;p38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38:notes"/>
          <p:cNvSpPr txBox="1"/>
          <p:nvPr/>
        </p:nvSpPr>
        <p:spPr>
          <a:xfrm>
            <a:off x="4022725" y="9723437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en-US" sz="13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9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1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2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0, B: -.50, C: .50, D: 1,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7ed9853ca5_1_6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1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g7ed9853ca5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4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There is a contingent relationship between X and the US, B: There is a contingent relationship between Xen and the US, C: X is a predictor of the US, D: X is a redundant predictor of the US,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5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0, B: 6, C: 11, D: 16,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8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9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ed9853ca5_1_0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1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g7ed9853ca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0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1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52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7edc9c13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7edc9c1315_0_0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1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g7edc9c1315_0_0:notes"/>
          <p:cNvSpPr txBox="1">
            <a:spLocks noGrp="1"/>
          </p:cNvSpPr>
          <p:nvPr>
            <p:ph type="sldNum" idx="12"/>
          </p:nvPr>
        </p:nvSpPr>
        <p:spPr>
          <a:xfrm>
            <a:off x="4022725" y="9723437"/>
            <a:ext cx="3076500" cy="5112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en-US"/>
              <a:t>24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7edc9c1315_0_7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1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g7edc9c131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4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5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6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7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1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2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0, B: .50, C: -.50, D: 1,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4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5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6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7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jAiLCItLjUwIiwiLjUwIiwiMSJdfQ==pearId=magic-pear-shape-identifi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1Zm1ObzlGSUh3VDJlekNJSGpjcllKVmRrc094MC1mQllRMjZvQTJtbk5NIiwiY29udGVudElkIjoiY3VzdG9tLXJlc3BvbnNlLW11bHRpcGxlQ2hvaWNlIiwic2xpZGVJZCI6InA0MiIsImNvbnRlbnRJbnN0YW5jZUlkIjoiMTVmbU5vOUZJSHdUMmV6Q0lIamNyWUpWZGtzT3gwLWZCWVEyNm9BMm1uTk0vNTE1Yzk2M2ItMjlmNy00YTI2LTllMmQtMzk0ZTNkYWQ4ZDgyIn0=pearId=magic-pear-metadata-identifier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VyIGlzIGVlbiBjb250aW5nZW50ZSByZWxhdGllIHR1c3NlbiBYIGVuIGRlIFVTIiwiRXIgaXMgZWVuIGNvbnRpZ3VlIHJlbGF0aWUgdHVzc2VuIFhlbiBkZSBVUyIsIlggaXMgZWVuIHZvb3JzcGVsbGVyIHZhbiBkZSBVUyIsIlggaXMgZWVuIHJlZHVuZGFudGUgdm9vcnNwZWxsZXIgdmFuIGRlIFVTIl19pearId=magic-pear-shape-identifier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1Zm1ObzlGSUh3VDJlekNJSGpjcllKVmRrc094MC1mQllRMjZvQTJtbk5NIiwiY29udGVudElkIjoiY3VzdG9tLXJlc3BvbnNlLW11bHRpcGxlQ2hvaWNlIiwic2xpZGVJZCI6InA0NCIsImNvbnRlbnRJbnN0YW5jZUlkIjoiMTVmbU5vOUZJSHdUMmV6Q0lIamNyWUpWZGtzT3gwLWZCWVEyNm9BMm1uTk0vMzAyYmZmMGUtMWEzZC00ZTNjLTg3NjQtMmNjZTRhMjM5NjVkIn0=pearId=magic-pear-metadata-identifier" TargetMode="Externa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jAiLCI2IiwiMTEiLCIxNiJdfQ==pearId=magic-pear-shape-identifie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1Zm1ObzlGSUh3VDJlekNJSGpjcllKVmRrc094MC1mQllRMjZvQTJtbk5NIiwiY29udGVudElkIjoiY3VzdG9tLXJlc3BvbnNlLW11bHRpcGxlQ2hvaWNlIiwic2xpZGVJZCI6InA0NSIsImNvbnRlbnRJbnN0YW5jZUlkIjoiMTVmbU5vOUZJSHdUMmV6Q0lIamNyWUpWZGtzT3gwLWZCWVEyNm9BMm1uTk0vNDhiNjkyN2EtNzhjYS00Y2JhLWFkYjQtYjFkMTcyNGZjNzk2In0=pearId=magic-pear-metadata-identifier" TargetMode="Externa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jAiLCIuNTAiLCItLjUwIiwiMSJdfQ==pearId=magic-pear-shape-identifie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1Zm1ObzlGSUh3VDJlekNJSGpjcllKVmRrc094MC1mQllRMjZvQTJtbk5NIiwiY29udGVudElkIjoiY3VzdG9tLXJlc3BvbnNlLW11bHRpcGxlQ2hvaWNlIiwic2xpZGVJZCI6InAzMyIsImNvbnRlbnRJbnN0YW5jZUlkIjoiMTVmbU5vOUZJSHdUMmV6Q0lIamNyWUpWZGtzT3gwLWZCWVEyNm9BMm1uTk0vYWFiZWNiMjUtZWE3Zi00MWMyLTljZWQtNGJmZTllM2YxNTUwIn0=pearId=magic-pear-metadata-identifier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395287" y="115887"/>
            <a:ext cx="8229600" cy="72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Course Overview: </a:t>
            </a:r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457200" y="981075"/>
            <a:ext cx="8229600" cy="554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 Introductory chapter: What is learning and how to study learning?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Effects of non-contingent </a:t>
            </a:r>
            <a:r>
              <a:rPr lang="en-US" sz="2400" dirty="0">
                <a:solidFill>
                  <a:schemeClr val="lt2"/>
                </a:solidFill>
              </a:rPr>
              <a:t>stimulus presentations</a:t>
            </a: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I.1. Functional knowledge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I.2. Mental process theories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Classical conditioning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II.1. Functional knowledge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II.2. Mental process theories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Operant conditioning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III.1. Functional knowledge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III.2. Mental process theories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Complex forms of learning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Applied Learning Psychology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>
            <a:spLocks noGrp="1"/>
          </p:cNvSpPr>
          <p:nvPr>
            <p:ph type="body" idx="1"/>
          </p:nvPr>
        </p:nvSpPr>
        <p:spPr>
          <a:xfrm>
            <a:off x="107950" y="115887"/>
            <a:ext cx="8785225" cy="63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Conditional contingency as a more valid index of the CS-US relationship</a:t>
            </a:r>
            <a:r>
              <a:rPr lang="en-US" sz="2800" dirty="0"/>
              <a:t>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take into account context/other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800" b="0" i="0" u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*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multiple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contingency is not a valid indicator of CS-US relationship: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Example: overshadowing: 5 x AX+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</a:t>
            </a:r>
            <a:r>
              <a:rPr lang="en-US" sz="2800" b="0" i="1" u="none" dirty="0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ΔP </a:t>
            </a:r>
            <a:r>
              <a:rPr lang="en-US" sz="2800" b="0" i="1" u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p(US/X) - p(US/~X) = 5/5 - 0 = 1 - 0 = 1 </a:t>
            </a:r>
            <a:endParaRPr i="1"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lang="en-US" sz="2800" dirty="0">
                <a:solidFill>
                  <a:srgbClr val="000000"/>
                </a:solidFill>
              </a:rPr>
              <a:t>		</a:t>
            </a:r>
            <a:r>
              <a:rPr lang="en-US" sz="2800" b="0" i="0" u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Equation </a:t>
            </a:r>
            <a:r>
              <a:rPr lang="en-US" sz="2800" dirty="0">
                <a:solidFill>
                  <a:srgbClr val="000000"/>
                </a:solidFill>
              </a:rPr>
              <a:t>X (and A) vs. no X (and no A)</a:t>
            </a:r>
            <a:endParaRPr sz="2800" dirty="0">
              <a:solidFill>
                <a:srgbClr val="000000"/>
              </a:solidFill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=&gt; difference due to A or due to X?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body" idx="1"/>
          </p:nvPr>
        </p:nvSpPr>
        <p:spPr>
          <a:xfrm>
            <a:off x="398462" y="333375"/>
            <a:ext cx="7772400" cy="554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Solution: conditional contingency: contingency X-US </a:t>
            </a:r>
            <a:r>
              <a:rPr lang="en-US" sz="32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conditional on </a:t>
            </a:r>
            <a:r>
              <a:rPr lang="en-US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presence A 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=&gt; keep context (=other </a:t>
            </a:r>
            <a:r>
              <a:rPr lang="en-US" sz="32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CSn</a:t>
            </a:r>
            <a:r>
              <a:rPr lang="en-US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the </a:t>
            </a:r>
            <a:r>
              <a:rPr lang="en-US" dirty="0"/>
              <a:t>s</a:t>
            </a:r>
            <a:r>
              <a:rPr lang="en-US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 in the situations you are comparing</a:t>
            </a:r>
            <a:endParaRPr sz="32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3200" b="0" i="0" u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ΔP </a:t>
            </a:r>
            <a:r>
              <a:rPr lang="en-US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p(US/A.X) - p(US/A.~X) </a:t>
            </a:r>
            <a:endParaRPr dirty="0"/>
          </a:p>
          <a:p>
            <a:pPr marL="0" lvl="0" indent="0">
              <a:lnSpc>
                <a:spcPct val="80000"/>
              </a:lnSpc>
              <a:spcBef>
                <a:spcPts val="640"/>
              </a:spcBef>
              <a:buSzPts val="3200"/>
              <a:buNone/>
            </a:pPr>
            <a:r>
              <a:rPr lang="en-US" dirty="0">
                <a:latin typeface="Noto Sans Symbols"/>
                <a:ea typeface="Noto Sans Symbols"/>
                <a:cs typeface="Noto Sans Symbols"/>
                <a:sym typeface="Noto Sans Symbols"/>
              </a:rPr>
              <a:t>	ΔP </a:t>
            </a:r>
            <a:r>
              <a:rPr lang="en-US" dirty="0"/>
              <a:t>= p(US/X) - p(US/~X) if A is present</a:t>
            </a:r>
            <a:endParaRPr sz="32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0152DF0-AB9D-4850-AD43-4EC1FACAB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993" y="2946400"/>
            <a:ext cx="6628247" cy="39166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>
            <a:spLocks noGrp="1"/>
          </p:cNvSpPr>
          <p:nvPr>
            <p:ph type="body" idx="1"/>
          </p:nvPr>
        </p:nvSpPr>
        <p:spPr>
          <a:xfrm>
            <a:off x="539750" y="404812"/>
            <a:ext cx="8153400" cy="5672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Redundancy: </a:t>
            </a:r>
            <a:endParaRPr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 is redundant if conditional contingency = 0 </a:t>
            </a:r>
            <a:endParaRPr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E.g. blocking: A+, AX+ </a:t>
            </a:r>
            <a:endParaRPr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X does not help; adds nothing to A in predicting US </a:t>
            </a:r>
            <a:endParaRPr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Crucial question: do we "learn" about redundant stimuli / links taking into account other links? </a:t>
            </a:r>
            <a:endParaRPr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body" idx="1"/>
          </p:nvPr>
        </p:nvSpPr>
        <p:spPr>
          <a:xfrm>
            <a:off x="395287" y="404812"/>
            <a:ext cx="8297862" cy="5672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000" dirty="0"/>
              <a:t>Exercise question 11: </a:t>
            </a:r>
            <a:r>
              <a:rPr lang="en-US" sz="3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Suppose there are 15 situations. In 5 situations, the </a:t>
            </a:r>
            <a:r>
              <a:rPr lang="en-US" sz="3000" dirty="0"/>
              <a:t>presentation</a:t>
            </a:r>
            <a:r>
              <a:rPr lang="en-US" sz="3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A and X is followed by the US. In 5 situations, the </a:t>
            </a:r>
            <a:r>
              <a:rPr lang="en-US" sz="3000" dirty="0"/>
              <a:t>presentation</a:t>
            </a:r>
            <a:r>
              <a:rPr lang="en-US" sz="3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A (without X) is followed by the US. In 5 situations, only the US is present. What is the contingency between X and the US conditional on the presence of A. </a:t>
            </a:r>
            <a:endParaRPr sz="3000" dirty="0"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0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000" dirty="0"/>
              <a:t>a</a:t>
            </a:r>
            <a:r>
              <a:rPr lang="en-US" sz="3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0 </a:t>
            </a:r>
            <a:endParaRPr sz="3000" dirty="0"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000" dirty="0"/>
              <a:t>b</a:t>
            </a:r>
            <a:r>
              <a:rPr lang="en-US" sz="3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-.50 </a:t>
            </a:r>
            <a:endParaRPr sz="3000" dirty="0"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000" dirty="0"/>
              <a:t>c</a:t>
            </a:r>
            <a:r>
              <a:rPr lang="en-US" sz="3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.50 </a:t>
            </a:r>
            <a:endParaRPr sz="3000" dirty="0"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000" dirty="0"/>
              <a:t>d</a:t>
            </a:r>
            <a:r>
              <a:rPr lang="en-US" sz="3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1 </a:t>
            </a:r>
            <a:endParaRPr sz="3000" dirty="0"/>
          </a:p>
        </p:txBody>
      </p:sp>
      <p:pic>
        <p:nvPicPr>
          <p:cNvPr id="174" name="Google Shape;174;p26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6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/>
          <p:nvPr/>
        </p:nvSpPr>
        <p:spPr>
          <a:xfrm>
            <a:off x="511800" y="136475"/>
            <a:ext cx="85347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Overview / reminder</a:t>
            </a:r>
            <a:endParaRPr sz="2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 (Change in) characteristics of CS-US relationship</a:t>
            </a:r>
            <a:endParaRPr sz="2800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II.1.5.1. The nature of the </a:t>
            </a:r>
            <a:r>
              <a:rPr lang="en-US" sz="28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spatio</a:t>
            </a:r>
            <a:r>
              <a:rPr lang="en-US" sz="28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-temporal relationship. </a:t>
            </a: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Contingency is more important than contiguity</a:t>
            </a:r>
            <a:endParaRPr sz="3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 </a:t>
            </a:r>
            <a:r>
              <a:rPr lang="en-US" sz="2800" dirty="0">
                <a:latin typeface="Times New Roman"/>
                <a:ea typeface="Times New Roman"/>
                <a:cs typeface="Times New Roman"/>
                <a:sym typeface="Times New Roman"/>
              </a:rPr>
              <a:t>Conditional contingency </a:t>
            </a: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more important than contingency</a:t>
            </a: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(c) Indirect relationships</a:t>
            </a: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 txBox="1">
            <a:spLocks noGrp="1"/>
          </p:cNvSpPr>
          <p:nvPr>
            <p:ph type="body" idx="1"/>
          </p:nvPr>
        </p:nvSpPr>
        <p:spPr>
          <a:xfrm>
            <a:off x="685800" y="333375"/>
            <a:ext cx="7772400" cy="5762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(c) Indirect relationships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Higher-order 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Phase 1: light - shock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Faze 2: tone - light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higher (second) order relationship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Sensory preconditioning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Faze 1: Tone - light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Phase 2: light - shock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higher (second) order relationship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9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77724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Exercise Question 12: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a first phase, 5 A+ and 5 Z- trial runs are </a:t>
            </a:r>
            <a:r>
              <a:rPr lang="en-US" sz="2800" dirty="0"/>
              <a:t>presented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During the second phase, 5 AX+ and 5 Z- trial turns are </a:t>
            </a:r>
            <a:r>
              <a:rPr lang="en-US" sz="2800" dirty="0"/>
              <a:t>presented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Which statement provides the most adequate description of the regularity between X and US?</a:t>
            </a:r>
            <a:endParaRPr lang="nl-BE"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nl-BE"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(a) There is a contingent relationship between X and the US.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(b) There is a contiguous relationship between X and the US.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(c) X is a predictor of the US.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(d) X is a redundant predictor of US.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1" name="Google Shape;191;p29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9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0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Exercise Question 13: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a learning phase, the following trials are </a:t>
            </a:r>
            <a:r>
              <a:rPr lang="en-US" sz="2800" dirty="0"/>
              <a:t>presented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a random order: 10 times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USonly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5 times neither CS nor US, 5 times CS-. How many A+ trials must be </a:t>
            </a:r>
            <a:r>
              <a:rPr lang="en-US" sz="2800" dirty="0"/>
              <a:t>presented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 that there is a positive contingency between A and US?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a) </a:t>
            </a:r>
            <a:r>
              <a:rPr lang="en-US" sz="2800" dirty="0"/>
              <a:t>0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b) 6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c) 11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d) 16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8" name="Google Shape;198;p3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30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1"/>
          <p:cNvSpPr txBox="1">
            <a:spLocks noGrp="1"/>
          </p:cNvSpPr>
          <p:nvPr>
            <p:ph type="body" idx="1"/>
          </p:nvPr>
        </p:nvSpPr>
        <p:spPr>
          <a:xfrm>
            <a:off x="323850" y="476250"/>
            <a:ext cx="8569325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 (Changes in ) characteristics of the CS-US relationship: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II.1.5.1. The nature of the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spatio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-temporal </a:t>
            </a:r>
            <a:r>
              <a:rPr lang="en-US" sz="2400" dirty="0"/>
              <a:t>regularity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(a) Contingency is more important than contiguity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(b) Conditional contingency is more important than contingency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(c) Indirect relationships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II.1.5.2. Changes in the nature of the </a:t>
            </a:r>
            <a:r>
              <a:rPr lang="en-US" sz="2400" dirty="0">
                <a:solidFill>
                  <a:srgbClr val="FF0000"/>
                </a:solidFill>
              </a:rPr>
              <a:t>regularity between two stimuli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(a) No regularity - regularity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(b) Regularity - no </a:t>
            </a:r>
            <a:r>
              <a:rPr lang="en-US" sz="2400" dirty="0"/>
              <a:t>regularity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(c) </a:t>
            </a:r>
            <a:r>
              <a:rPr lang="en-US" sz="2400" dirty="0" err="1"/>
              <a:t>Regulartiy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depends on context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II.1.5.3. Way of implementing of the </a:t>
            </a:r>
            <a:r>
              <a:rPr lang="en-US" sz="2400" dirty="0"/>
              <a:t>regularity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2"/>
          <p:cNvSpPr txBox="1">
            <a:spLocks noGrp="1"/>
          </p:cNvSpPr>
          <p:nvPr>
            <p:ph type="body" idx="1"/>
          </p:nvPr>
        </p:nvSpPr>
        <p:spPr>
          <a:xfrm>
            <a:off x="685800" y="260350"/>
            <a:ext cx="7772400" cy="63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II.1.5.2. Changes in the nature of the </a:t>
            </a:r>
            <a:r>
              <a:rPr lang="en-US" sz="2800" i="1" dirty="0"/>
              <a:t>regularity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the presence of two stimuli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No regularity followed by regularity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CSreexposure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effect: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*effect = CC slower than first CS only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Phase 1: CS only (e.g., tone)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lang="en-US" sz="2800" dirty="0"/>
              <a:t>Phase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2: CS-US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*also (sometimes) with people: e.g. dentist, chemo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functional analysis: describe in terms of known moderators of CC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° salience CS (habituation)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° contingency (CS only, CS-US)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323850" y="381000"/>
            <a:ext cx="84963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 (Change in) characteristics of CS-US relationship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C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procedure = </a:t>
            </a:r>
            <a:r>
              <a:rPr lang="en-US" sz="2800" dirty="0"/>
              <a:t>present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certain CS-US regularity in a certain way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What do you mean by “regularity"?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In what way?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3"/>
          <p:cNvSpPr txBox="1">
            <a:spLocks noGrp="1"/>
          </p:cNvSpPr>
          <p:nvPr>
            <p:ph type="body" idx="1"/>
          </p:nvPr>
        </p:nvSpPr>
        <p:spPr>
          <a:xfrm>
            <a:off x="779450" y="401625"/>
            <a:ext cx="7772400" cy="58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</a:t>
            </a:r>
            <a:r>
              <a:rPr lang="en-US" sz="2800"/>
              <a:t>Pre-exposure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 </a:t>
            </a:r>
            <a:endParaRPr/>
          </a:p>
        </p:txBody>
      </p:sp>
      <p:cxnSp>
        <p:nvCxnSpPr>
          <p:cNvPr id="215" name="Google Shape;215;p33"/>
          <p:cNvCxnSpPr/>
          <p:nvPr/>
        </p:nvCxnSpPr>
        <p:spPr>
          <a:xfrm rot="10800000">
            <a:off x="1116012" y="1628775"/>
            <a:ext cx="0" cy="417671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16" name="Google Shape;216;p33"/>
          <p:cNvCxnSpPr/>
          <p:nvPr/>
        </p:nvCxnSpPr>
        <p:spPr>
          <a:xfrm>
            <a:off x="1116012" y="5805487"/>
            <a:ext cx="68405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17" name="Google Shape;217;p33"/>
          <p:cNvSpPr/>
          <p:nvPr/>
        </p:nvSpPr>
        <p:spPr>
          <a:xfrm>
            <a:off x="3348037" y="2205037"/>
            <a:ext cx="2808286" cy="3600453"/>
          </a:xfrm>
          <a:custGeom>
            <a:avLst/>
            <a:gdLst/>
            <a:ahLst/>
            <a:cxnLst/>
            <a:rect l="l" t="t" r="r" b="b"/>
            <a:pathLst>
              <a:path w="1906" h="2404" extrusionOk="0">
                <a:moveTo>
                  <a:pt x="0" y="2404"/>
                </a:moveTo>
                <a:cubicBezTo>
                  <a:pt x="227" y="1629"/>
                  <a:pt x="454" y="854"/>
                  <a:pt x="772" y="453"/>
                </a:cubicBezTo>
                <a:cubicBezTo>
                  <a:pt x="1090" y="52"/>
                  <a:pt x="1498" y="26"/>
                  <a:pt x="190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19380000" algn="bl" rotWithShape="0">
              <a:srgbClr val="FF0000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Google Shape;218;p33"/>
          <p:cNvSpPr txBox="1"/>
          <p:nvPr/>
        </p:nvSpPr>
        <p:spPr>
          <a:xfrm>
            <a:off x="468312" y="1916112"/>
            <a:ext cx="6572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 </a:t>
            </a:r>
            <a:endParaRPr/>
          </a:p>
        </p:txBody>
      </p:sp>
      <p:sp>
        <p:nvSpPr>
          <p:cNvPr id="219" name="Google Shape;219;p33"/>
          <p:cNvSpPr txBox="1"/>
          <p:nvPr/>
        </p:nvSpPr>
        <p:spPr>
          <a:xfrm>
            <a:off x="1403350" y="5949950"/>
            <a:ext cx="1554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only </a:t>
            </a:r>
            <a:endParaRPr/>
          </a:p>
        </p:txBody>
      </p:sp>
      <p:sp>
        <p:nvSpPr>
          <p:cNvPr id="220" name="Google Shape;220;p33"/>
          <p:cNvSpPr txBox="1"/>
          <p:nvPr/>
        </p:nvSpPr>
        <p:spPr>
          <a:xfrm>
            <a:off x="3635375" y="5949950"/>
            <a:ext cx="1193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 </a:t>
            </a:r>
            <a:endParaRPr/>
          </a:p>
        </p:txBody>
      </p:sp>
      <p:cxnSp>
        <p:nvCxnSpPr>
          <p:cNvPr id="221" name="Google Shape;221;p33"/>
          <p:cNvCxnSpPr/>
          <p:nvPr/>
        </p:nvCxnSpPr>
        <p:spPr>
          <a:xfrm rot="10800000">
            <a:off x="15478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2" name="Google Shape;222;p33"/>
          <p:cNvCxnSpPr/>
          <p:nvPr/>
        </p:nvCxnSpPr>
        <p:spPr>
          <a:xfrm rot="10800000">
            <a:off x="17637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3" name="Google Shape;223;p33"/>
          <p:cNvCxnSpPr/>
          <p:nvPr/>
        </p:nvCxnSpPr>
        <p:spPr>
          <a:xfrm rot="10800000">
            <a:off x="19796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4" name="Google Shape;224;p33"/>
          <p:cNvCxnSpPr/>
          <p:nvPr/>
        </p:nvCxnSpPr>
        <p:spPr>
          <a:xfrm rot="10800000">
            <a:off x="21955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5" name="Google Shape;225;p33"/>
          <p:cNvCxnSpPr/>
          <p:nvPr/>
        </p:nvCxnSpPr>
        <p:spPr>
          <a:xfrm rot="10800000">
            <a:off x="24114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6" name="Google Shape;226;p33"/>
          <p:cNvCxnSpPr/>
          <p:nvPr/>
        </p:nvCxnSpPr>
        <p:spPr>
          <a:xfrm rot="10800000">
            <a:off x="26273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7" name="Google Shape;227;p33"/>
          <p:cNvCxnSpPr/>
          <p:nvPr/>
        </p:nvCxnSpPr>
        <p:spPr>
          <a:xfrm rot="10800000">
            <a:off x="1979612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8" name="Google Shape;228;p33"/>
          <p:cNvCxnSpPr/>
          <p:nvPr/>
        </p:nvCxnSpPr>
        <p:spPr>
          <a:xfrm rot="10800000">
            <a:off x="27717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9" name="Google Shape;229;p33"/>
          <p:cNvCxnSpPr/>
          <p:nvPr/>
        </p:nvCxnSpPr>
        <p:spPr>
          <a:xfrm rot="10800000">
            <a:off x="36353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0" name="Google Shape;230;p33"/>
          <p:cNvCxnSpPr/>
          <p:nvPr/>
        </p:nvCxnSpPr>
        <p:spPr>
          <a:xfrm rot="10800000">
            <a:off x="37798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1" name="Google Shape;231;p33"/>
          <p:cNvCxnSpPr/>
          <p:nvPr/>
        </p:nvCxnSpPr>
        <p:spPr>
          <a:xfrm rot="10800000">
            <a:off x="39957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2" name="Google Shape;232;p33"/>
          <p:cNvCxnSpPr/>
          <p:nvPr/>
        </p:nvCxnSpPr>
        <p:spPr>
          <a:xfrm rot="10800000">
            <a:off x="42116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3" name="Google Shape;233;p33"/>
          <p:cNvCxnSpPr/>
          <p:nvPr/>
        </p:nvCxnSpPr>
        <p:spPr>
          <a:xfrm rot="10800000">
            <a:off x="43561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4" name="Google Shape;234;p33"/>
          <p:cNvCxnSpPr/>
          <p:nvPr/>
        </p:nvCxnSpPr>
        <p:spPr>
          <a:xfrm rot="10800000">
            <a:off x="45720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5" name="Google Shape;235;p33"/>
          <p:cNvCxnSpPr/>
          <p:nvPr/>
        </p:nvCxnSpPr>
        <p:spPr>
          <a:xfrm rot="10800000">
            <a:off x="47164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6" name="Google Shape;236;p33"/>
          <p:cNvCxnSpPr/>
          <p:nvPr/>
        </p:nvCxnSpPr>
        <p:spPr>
          <a:xfrm rot="10800000">
            <a:off x="4427537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7" name="Google Shape;237;p33"/>
          <p:cNvCxnSpPr/>
          <p:nvPr/>
        </p:nvCxnSpPr>
        <p:spPr>
          <a:xfrm rot="10800000">
            <a:off x="49323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8" name="Google Shape;238;p33"/>
          <p:cNvCxnSpPr/>
          <p:nvPr/>
        </p:nvCxnSpPr>
        <p:spPr>
          <a:xfrm rot="10800000">
            <a:off x="51482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9" name="Google Shape;239;p33"/>
          <p:cNvCxnSpPr/>
          <p:nvPr/>
        </p:nvCxnSpPr>
        <p:spPr>
          <a:xfrm rot="10800000">
            <a:off x="53641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0" name="Google Shape;240;p33"/>
          <p:cNvCxnSpPr/>
          <p:nvPr/>
        </p:nvCxnSpPr>
        <p:spPr>
          <a:xfrm rot="10800000">
            <a:off x="55800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1" name="Google Shape;241;p33"/>
          <p:cNvCxnSpPr/>
          <p:nvPr/>
        </p:nvCxnSpPr>
        <p:spPr>
          <a:xfrm rot="10800000">
            <a:off x="572452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2" name="Google Shape;242;p33"/>
          <p:cNvCxnSpPr/>
          <p:nvPr/>
        </p:nvCxnSpPr>
        <p:spPr>
          <a:xfrm rot="10800000">
            <a:off x="58674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3" name="Google Shape;243;p33"/>
          <p:cNvCxnSpPr/>
          <p:nvPr/>
        </p:nvCxnSpPr>
        <p:spPr>
          <a:xfrm rot="10800000">
            <a:off x="60118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4" name="Google Shape;244;p33"/>
          <p:cNvCxnSpPr/>
          <p:nvPr/>
        </p:nvCxnSpPr>
        <p:spPr>
          <a:xfrm rot="10800000">
            <a:off x="62277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45" name="Google Shape;245;p33"/>
          <p:cNvSpPr/>
          <p:nvPr/>
        </p:nvSpPr>
        <p:spPr>
          <a:xfrm>
            <a:off x="3348037" y="2276475"/>
            <a:ext cx="2808287" cy="3529012"/>
          </a:xfrm>
          <a:custGeom>
            <a:avLst/>
            <a:gdLst/>
            <a:ahLst/>
            <a:cxnLst/>
            <a:rect l="l" t="t" r="r" b="b"/>
            <a:pathLst>
              <a:path w="1769" h="2223" extrusionOk="0">
                <a:moveTo>
                  <a:pt x="0" y="2223"/>
                </a:moveTo>
                <a:cubicBezTo>
                  <a:pt x="351" y="1592"/>
                  <a:pt x="703" y="961"/>
                  <a:pt x="998" y="590"/>
                </a:cubicBezTo>
                <a:cubicBezTo>
                  <a:pt x="1293" y="219"/>
                  <a:pt x="1641" y="98"/>
                  <a:pt x="1769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FF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46" name="Google Shape;246;p33"/>
          <p:cNvCxnSpPr/>
          <p:nvPr/>
        </p:nvCxnSpPr>
        <p:spPr>
          <a:xfrm>
            <a:off x="6084887" y="1125537"/>
            <a:ext cx="6477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7150" dist="19050" dir="10620000" algn="bl" rotWithShape="0">
              <a:srgbClr val="FF0000"/>
            </a:outerShdw>
          </a:effectLst>
        </p:spPr>
      </p:cxnSp>
      <p:cxnSp>
        <p:nvCxnSpPr>
          <p:cNvPr id="247" name="Google Shape;247;p33"/>
          <p:cNvCxnSpPr/>
          <p:nvPr/>
        </p:nvCxnSpPr>
        <p:spPr>
          <a:xfrm>
            <a:off x="6084887" y="1628775"/>
            <a:ext cx="6477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FF"/>
            </a:outerShdw>
          </a:effectLst>
        </p:spPr>
      </p:cxnSp>
      <p:sp>
        <p:nvSpPr>
          <p:cNvPr id="248" name="Google Shape;248;p33"/>
          <p:cNvSpPr txBox="1"/>
          <p:nvPr/>
        </p:nvSpPr>
        <p:spPr>
          <a:xfrm>
            <a:off x="6732587" y="836612"/>
            <a:ext cx="19335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CS pre-exp </a:t>
            </a:r>
            <a:endParaRPr/>
          </a:p>
        </p:txBody>
      </p:sp>
      <p:sp>
        <p:nvSpPr>
          <p:cNvPr id="249" name="Google Shape;249;p33"/>
          <p:cNvSpPr txBox="1"/>
          <p:nvPr/>
        </p:nvSpPr>
        <p:spPr>
          <a:xfrm>
            <a:off x="6732587" y="1412875"/>
            <a:ext cx="18192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Well CS pre-exp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 txBox="1">
            <a:spLocks noGrp="1"/>
          </p:cNvSpPr>
          <p:nvPr>
            <p:ph type="body" idx="1"/>
          </p:nvPr>
        </p:nvSpPr>
        <p:spPr>
          <a:xfrm>
            <a:off x="685800" y="260350"/>
            <a:ext cx="7772400" cy="63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US-preexposure effect: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*effect = CC slower than before US only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Faze 1: US only (e.g., shock)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Faze 2: CS-US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*functional analysis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° salience US (habituation)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° contingency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 contingency: Learning absence of regularity?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</a:t>
            </a:r>
            <a:r>
              <a:rPr lang="en-US" sz="2800" dirty="0"/>
              <a:t>Phase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1: </a:t>
            </a:r>
            <a:r>
              <a:rPr lang="en-US" sz="2800" b="0" i="0" u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ΔP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0 </a:t>
            </a:r>
            <a:r>
              <a:rPr lang="en-US" sz="2800" dirty="0"/>
              <a:t>Phase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800" b="0" i="0" u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ΔP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 0 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5"/>
          <p:cNvSpPr txBox="1">
            <a:spLocks noGrp="1"/>
          </p:cNvSpPr>
          <p:nvPr>
            <p:ph type="body" idx="1"/>
          </p:nvPr>
        </p:nvSpPr>
        <p:spPr>
          <a:xfrm>
            <a:off x="685800" y="260350"/>
            <a:ext cx="7772400" cy="583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 regularity - no </a:t>
            </a:r>
            <a:r>
              <a:rPr lang="en-US" sz="2800" dirty="0"/>
              <a:t>regularity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CS post-exposure effect = EXTINCTION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60" name="Google Shape;260;p35"/>
          <p:cNvCxnSpPr/>
          <p:nvPr/>
        </p:nvCxnSpPr>
        <p:spPr>
          <a:xfrm rot="10800000" flipH="1">
            <a:off x="1116012" y="1628775"/>
            <a:ext cx="71437" cy="417671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61" name="Google Shape;261;p35"/>
          <p:cNvCxnSpPr/>
          <p:nvPr/>
        </p:nvCxnSpPr>
        <p:spPr>
          <a:xfrm>
            <a:off x="1116012" y="5805487"/>
            <a:ext cx="68405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62" name="Google Shape;262;p35"/>
          <p:cNvSpPr/>
          <p:nvPr/>
        </p:nvSpPr>
        <p:spPr>
          <a:xfrm>
            <a:off x="1258887" y="2276475"/>
            <a:ext cx="1873250" cy="3529012"/>
          </a:xfrm>
          <a:custGeom>
            <a:avLst/>
            <a:gdLst/>
            <a:ahLst/>
            <a:cxnLst/>
            <a:rect l="l" t="t" r="r" b="b"/>
            <a:pathLst>
              <a:path w="1906" h="2404" extrusionOk="0">
                <a:moveTo>
                  <a:pt x="0" y="2404"/>
                </a:moveTo>
                <a:cubicBezTo>
                  <a:pt x="227" y="1629"/>
                  <a:pt x="454" y="854"/>
                  <a:pt x="772" y="453"/>
                </a:cubicBezTo>
                <a:cubicBezTo>
                  <a:pt x="1090" y="52"/>
                  <a:pt x="1498" y="26"/>
                  <a:pt x="190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3" name="Google Shape;263;p35"/>
          <p:cNvSpPr/>
          <p:nvPr/>
        </p:nvSpPr>
        <p:spPr>
          <a:xfrm>
            <a:off x="3492500" y="2276475"/>
            <a:ext cx="2016125" cy="3457575"/>
          </a:xfrm>
          <a:custGeom>
            <a:avLst/>
            <a:gdLst/>
            <a:ahLst/>
            <a:cxnLst/>
            <a:rect l="l" t="t" r="r" b="b"/>
            <a:pathLst>
              <a:path w="1270" h="2178" extrusionOk="0">
                <a:moveTo>
                  <a:pt x="0" y="0"/>
                </a:moveTo>
                <a:cubicBezTo>
                  <a:pt x="98" y="703"/>
                  <a:pt x="196" y="1406"/>
                  <a:pt x="408" y="1769"/>
                </a:cubicBezTo>
                <a:cubicBezTo>
                  <a:pt x="620" y="2132"/>
                  <a:pt x="1126" y="2110"/>
                  <a:pt x="1270" y="2178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64" name="Google Shape;264;p35"/>
          <p:cNvCxnSpPr/>
          <p:nvPr/>
        </p:nvCxnSpPr>
        <p:spPr>
          <a:xfrm rot="10800000" flipH="1">
            <a:off x="5940425" y="5661025"/>
            <a:ext cx="144462" cy="21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65" name="Google Shape;265;p35"/>
          <p:cNvCxnSpPr/>
          <p:nvPr/>
        </p:nvCxnSpPr>
        <p:spPr>
          <a:xfrm rot="10800000" flipH="1">
            <a:off x="5940425" y="5734050"/>
            <a:ext cx="144462" cy="21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66" name="Google Shape;266;p35"/>
          <p:cNvCxnSpPr/>
          <p:nvPr/>
        </p:nvCxnSpPr>
        <p:spPr>
          <a:xfrm rot="10800000">
            <a:off x="7019925" y="3500437"/>
            <a:ext cx="0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67" name="Google Shape;267;p35"/>
          <p:cNvSpPr txBox="1"/>
          <p:nvPr/>
        </p:nvSpPr>
        <p:spPr>
          <a:xfrm>
            <a:off x="468312" y="1916112"/>
            <a:ext cx="6572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 </a:t>
            </a:r>
            <a:endParaRPr/>
          </a:p>
        </p:txBody>
      </p:sp>
      <p:sp>
        <p:nvSpPr>
          <p:cNvPr id="268" name="Google Shape;268;p35"/>
          <p:cNvSpPr txBox="1"/>
          <p:nvPr/>
        </p:nvSpPr>
        <p:spPr>
          <a:xfrm>
            <a:off x="1619250" y="5949950"/>
            <a:ext cx="1193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 </a:t>
            </a:r>
            <a:endParaRPr/>
          </a:p>
        </p:txBody>
      </p:sp>
      <p:sp>
        <p:nvSpPr>
          <p:cNvPr id="269" name="Google Shape;269;p35"/>
          <p:cNvSpPr txBox="1"/>
          <p:nvPr/>
        </p:nvSpPr>
        <p:spPr>
          <a:xfrm>
            <a:off x="3635375" y="5949950"/>
            <a:ext cx="1554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only </a:t>
            </a:r>
            <a:endParaRPr/>
          </a:p>
        </p:txBody>
      </p:sp>
      <p:sp>
        <p:nvSpPr>
          <p:cNvPr id="270" name="Google Shape;270;p35"/>
          <p:cNvSpPr txBox="1"/>
          <p:nvPr/>
        </p:nvSpPr>
        <p:spPr>
          <a:xfrm>
            <a:off x="6659562" y="5876925"/>
            <a:ext cx="131921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CS </a:t>
            </a:r>
            <a:endParaRPr/>
          </a:p>
        </p:txBody>
      </p:sp>
      <p:sp>
        <p:nvSpPr>
          <p:cNvPr id="271" name="Google Shape;271;p35"/>
          <p:cNvSpPr txBox="1"/>
          <p:nvPr/>
        </p:nvSpPr>
        <p:spPr>
          <a:xfrm>
            <a:off x="5580062" y="5157787"/>
            <a:ext cx="115601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...time... </a:t>
            </a:r>
            <a:endParaRPr dirty="0"/>
          </a:p>
        </p:txBody>
      </p:sp>
      <p:cxnSp>
        <p:nvCxnSpPr>
          <p:cNvPr id="272" name="Google Shape;272;p35"/>
          <p:cNvCxnSpPr/>
          <p:nvPr/>
        </p:nvCxnSpPr>
        <p:spPr>
          <a:xfrm rot="10800000">
            <a:off x="15478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3" name="Google Shape;273;p35"/>
          <p:cNvCxnSpPr/>
          <p:nvPr/>
        </p:nvCxnSpPr>
        <p:spPr>
          <a:xfrm rot="10800000">
            <a:off x="17637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4" name="Google Shape;274;p35"/>
          <p:cNvCxnSpPr/>
          <p:nvPr/>
        </p:nvCxnSpPr>
        <p:spPr>
          <a:xfrm rot="10800000">
            <a:off x="19796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5" name="Google Shape;275;p35"/>
          <p:cNvCxnSpPr/>
          <p:nvPr/>
        </p:nvCxnSpPr>
        <p:spPr>
          <a:xfrm rot="10800000">
            <a:off x="21955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6" name="Google Shape;276;p35"/>
          <p:cNvCxnSpPr/>
          <p:nvPr/>
        </p:nvCxnSpPr>
        <p:spPr>
          <a:xfrm rot="10800000">
            <a:off x="24114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7" name="Google Shape;277;p35"/>
          <p:cNvCxnSpPr/>
          <p:nvPr/>
        </p:nvCxnSpPr>
        <p:spPr>
          <a:xfrm rot="10800000">
            <a:off x="26273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8" name="Google Shape;278;p35"/>
          <p:cNvCxnSpPr/>
          <p:nvPr/>
        </p:nvCxnSpPr>
        <p:spPr>
          <a:xfrm rot="10800000">
            <a:off x="1979612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9" name="Google Shape;279;p35"/>
          <p:cNvCxnSpPr/>
          <p:nvPr/>
        </p:nvCxnSpPr>
        <p:spPr>
          <a:xfrm rot="10800000">
            <a:off x="27717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0" name="Google Shape;280;p35"/>
          <p:cNvCxnSpPr/>
          <p:nvPr/>
        </p:nvCxnSpPr>
        <p:spPr>
          <a:xfrm rot="10800000">
            <a:off x="36353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1" name="Google Shape;281;p35"/>
          <p:cNvCxnSpPr/>
          <p:nvPr/>
        </p:nvCxnSpPr>
        <p:spPr>
          <a:xfrm rot="10800000">
            <a:off x="37798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2" name="Google Shape;282;p35"/>
          <p:cNvCxnSpPr/>
          <p:nvPr/>
        </p:nvCxnSpPr>
        <p:spPr>
          <a:xfrm rot="10800000">
            <a:off x="39957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3" name="Google Shape;283;p35"/>
          <p:cNvCxnSpPr/>
          <p:nvPr/>
        </p:nvCxnSpPr>
        <p:spPr>
          <a:xfrm rot="10800000">
            <a:off x="42116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4" name="Google Shape;284;p35"/>
          <p:cNvCxnSpPr/>
          <p:nvPr/>
        </p:nvCxnSpPr>
        <p:spPr>
          <a:xfrm rot="10800000">
            <a:off x="43561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5" name="Google Shape;285;p35"/>
          <p:cNvCxnSpPr/>
          <p:nvPr/>
        </p:nvCxnSpPr>
        <p:spPr>
          <a:xfrm rot="10800000">
            <a:off x="45720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6" name="Google Shape;286;p35"/>
          <p:cNvCxnSpPr/>
          <p:nvPr/>
        </p:nvCxnSpPr>
        <p:spPr>
          <a:xfrm rot="10800000">
            <a:off x="47164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7" name="Google Shape;287;p35"/>
          <p:cNvCxnSpPr/>
          <p:nvPr/>
        </p:nvCxnSpPr>
        <p:spPr>
          <a:xfrm rot="10800000">
            <a:off x="4427537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8" name="Google Shape;288;p35"/>
          <p:cNvCxnSpPr/>
          <p:nvPr/>
        </p:nvCxnSpPr>
        <p:spPr>
          <a:xfrm rot="10800000">
            <a:off x="49323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89" name="Google Shape;289;p35"/>
          <p:cNvCxnSpPr/>
          <p:nvPr/>
        </p:nvCxnSpPr>
        <p:spPr>
          <a:xfrm rot="10800000">
            <a:off x="51482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90" name="Google Shape;290;p35"/>
          <p:cNvSpPr txBox="1"/>
          <p:nvPr/>
        </p:nvSpPr>
        <p:spPr>
          <a:xfrm>
            <a:off x="6289412" y="2435225"/>
            <a:ext cx="2541600" cy="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Spontaneous recovery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6"/>
          <p:cNvSpPr txBox="1">
            <a:spLocks noGrp="1"/>
          </p:cNvSpPr>
          <p:nvPr>
            <p:ph type="body" idx="1"/>
          </p:nvPr>
        </p:nvSpPr>
        <p:spPr>
          <a:xfrm>
            <a:off x="685800" y="260350"/>
            <a:ext cx="7772400" cy="583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Renewal: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96" name="Google Shape;296;p36"/>
          <p:cNvCxnSpPr/>
          <p:nvPr/>
        </p:nvCxnSpPr>
        <p:spPr>
          <a:xfrm rot="10800000" flipH="1">
            <a:off x="1116012" y="1628775"/>
            <a:ext cx="71437" cy="417671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7" name="Google Shape;297;p36"/>
          <p:cNvCxnSpPr/>
          <p:nvPr/>
        </p:nvCxnSpPr>
        <p:spPr>
          <a:xfrm>
            <a:off x="1116012" y="5805487"/>
            <a:ext cx="68405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98" name="Google Shape;298;p36"/>
          <p:cNvSpPr/>
          <p:nvPr/>
        </p:nvSpPr>
        <p:spPr>
          <a:xfrm>
            <a:off x="1258887" y="2276475"/>
            <a:ext cx="1873250" cy="3529012"/>
          </a:xfrm>
          <a:custGeom>
            <a:avLst/>
            <a:gdLst/>
            <a:ahLst/>
            <a:cxnLst/>
            <a:rect l="l" t="t" r="r" b="b"/>
            <a:pathLst>
              <a:path w="1906" h="2404" extrusionOk="0">
                <a:moveTo>
                  <a:pt x="0" y="2404"/>
                </a:moveTo>
                <a:cubicBezTo>
                  <a:pt x="227" y="1629"/>
                  <a:pt x="454" y="854"/>
                  <a:pt x="772" y="453"/>
                </a:cubicBezTo>
                <a:cubicBezTo>
                  <a:pt x="1090" y="52"/>
                  <a:pt x="1498" y="26"/>
                  <a:pt x="190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36"/>
          <p:cNvSpPr/>
          <p:nvPr/>
        </p:nvSpPr>
        <p:spPr>
          <a:xfrm>
            <a:off x="3492500" y="2276475"/>
            <a:ext cx="2016125" cy="3457575"/>
          </a:xfrm>
          <a:custGeom>
            <a:avLst/>
            <a:gdLst/>
            <a:ahLst/>
            <a:cxnLst/>
            <a:rect l="l" t="t" r="r" b="b"/>
            <a:pathLst>
              <a:path w="1270" h="2178" extrusionOk="0">
                <a:moveTo>
                  <a:pt x="0" y="0"/>
                </a:moveTo>
                <a:cubicBezTo>
                  <a:pt x="98" y="703"/>
                  <a:pt x="196" y="1406"/>
                  <a:pt x="408" y="1769"/>
                </a:cubicBezTo>
                <a:cubicBezTo>
                  <a:pt x="620" y="2132"/>
                  <a:pt x="1126" y="2110"/>
                  <a:pt x="1270" y="2178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00" name="Google Shape;300;p36"/>
          <p:cNvCxnSpPr/>
          <p:nvPr/>
        </p:nvCxnSpPr>
        <p:spPr>
          <a:xfrm rot="10800000">
            <a:off x="6227762" y="3500437"/>
            <a:ext cx="0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01" name="Google Shape;301;p36"/>
          <p:cNvSpPr txBox="1"/>
          <p:nvPr/>
        </p:nvSpPr>
        <p:spPr>
          <a:xfrm>
            <a:off x="468312" y="1916112"/>
            <a:ext cx="6572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 </a:t>
            </a:r>
            <a:endParaRPr/>
          </a:p>
        </p:txBody>
      </p:sp>
      <p:sp>
        <p:nvSpPr>
          <p:cNvPr id="302" name="Google Shape;302;p36"/>
          <p:cNvSpPr txBox="1"/>
          <p:nvPr/>
        </p:nvSpPr>
        <p:spPr>
          <a:xfrm>
            <a:off x="1619250" y="5949950"/>
            <a:ext cx="1193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 </a:t>
            </a:r>
            <a:endParaRPr/>
          </a:p>
        </p:txBody>
      </p:sp>
      <p:sp>
        <p:nvSpPr>
          <p:cNvPr id="303" name="Google Shape;303;p36"/>
          <p:cNvSpPr txBox="1"/>
          <p:nvPr/>
        </p:nvSpPr>
        <p:spPr>
          <a:xfrm>
            <a:off x="3635375" y="5949950"/>
            <a:ext cx="1554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only </a:t>
            </a:r>
            <a:endParaRPr/>
          </a:p>
        </p:txBody>
      </p:sp>
      <p:sp>
        <p:nvSpPr>
          <p:cNvPr id="304" name="Google Shape;304;p36"/>
          <p:cNvSpPr txBox="1"/>
          <p:nvPr/>
        </p:nvSpPr>
        <p:spPr>
          <a:xfrm>
            <a:off x="6011862" y="5876925"/>
            <a:ext cx="131921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CS </a:t>
            </a:r>
            <a:endParaRPr/>
          </a:p>
        </p:txBody>
      </p:sp>
      <p:cxnSp>
        <p:nvCxnSpPr>
          <p:cNvPr id="305" name="Google Shape;305;p36"/>
          <p:cNvCxnSpPr/>
          <p:nvPr/>
        </p:nvCxnSpPr>
        <p:spPr>
          <a:xfrm rot="10800000">
            <a:off x="15478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06" name="Google Shape;306;p36"/>
          <p:cNvCxnSpPr/>
          <p:nvPr/>
        </p:nvCxnSpPr>
        <p:spPr>
          <a:xfrm rot="10800000">
            <a:off x="17637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07" name="Google Shape;307;p36"/>
          <p:cNvCxnSpPr/>
          <p:nvPr/>
        </p:nvCxnSpPr>
        <p:spPr>
          <a:xfrm rot="10800000">
            <a:off x="19796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08" name="Google Shape;308;p36"/>
          <p:cNvCxnSpPr/>
          <p:nvPr/>
        </p:nvCxnSpPr>
        <p:spPr>
          <a:xfrm rot="10800000">
            <a:off x="21955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09" name="Google Shape;309;p36"/>
          <p:cNvCxnSpPr/>
          <p:nvPr/>
        </p:nvCxnSpPr>
        <p:spPr>
          <a:xfrm rot="10800000">
            <a:off x="24114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0" name="Google Shape;310;p36"/>
          <p:cNvCxnSpPr/>
          <p:nvPr/>
        </p:nvCxnSpPr>
        <p:spPr>
          <a:xfrm rot="10800000">
            <a:off x="26273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1" name="Google Shape;311;p36"/>
          <p:cNvCxnSpPr/>
          <p:nvPr/>
        </p:nvCxnSpPr>
        <p:spPr>
          <a:xfrm rot="10800000">
            <a:off x="1979612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2" name="Google Shape;312;p36"/>
          <p:cNvCxnSpPr/>
          <p:nvPr/>
        </p:nvCxnSpPr>
        <p:spPr>
          <a:xfrm rot="10800000">
            <a:off x="27717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3" name="Google Shape;313;p36"/>
          <p:cNvCxnSpPr/>
          <p:nvPr/>
        </p:nvCxnSpPr>
        <p:spPr>
          <a:xfrm rot="10800000">
            <a:off x="36353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4" name="Google Shape;314;p36"/>
          <p:cNvCxnSpPr/>
          <p:nvPr/>
        </p:nvCxnSpPr>
        <p:spPr>
          <a:xfrm rot="10800000">
            <a:off x="37798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5" name="Google Shape;315;p36"/>
          <p:cNvCxnSpPr/>
          <p:nvPr/>
        </p:nvCxnSpPr>
        <p:spPr>
          <a:xfrm rot="10800000">
            <a:off x="39957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6" name="Google Shape;316;p36"/>
          <p:cNvCxnSpPr/>
          <p:nvPr/>
        </p:nvCxnSpPr>
        <p:spPr>
          <a:xfrm rot="10800000">
            <a:off x="42116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7" name="Google Shape;317;p36"/>
          <p:cNvCxnSpPr/>
          <p:nvPr/>
        </p:nvCxnSpPr>
        <p:spPr>
          <a:xfrm rot="10800000">
            <a:off x="43561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8" name="Google Shape;318;p36"/>
          <p:cNvCxnSpPr/>
          <p:nvPr/>
        </p:nvCxnSpPr>
        <p:spPr>
          <a:xfrm rot="10800000">
            <a:off x="45720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9" name="Google Shape;319;p36"/>
          <p:cNvCxnSpPr/>
          <p:nvPr/>
        </p:nvCxnSpPr>
        <p:spPr>
          <a:xfrm rot="10800000">
            <a:off x="47164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0" name="Google Shape;320;p36"/>
          <p:cNvCxnSpPr/>
          <p:nvPr/>
        </p:nvCxnSpPr>
        <p:spPr>
          <a:xfrm rot="10800000">
            <a:off x="4427537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1" name="Google Shape;321;p36"/>
          <p:cNvCxnSpPr/>
          <p:nvPr/>
        </p:nvCxnSpPr>
        <p:spPr>
          <a:xfrm rot="10800000">
            <a:off x="49323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2" name="Google Shape;322;p36"/>
          <p:cNvCxnSpPr/>
          <p:nvPr/>
        </p:nvCxnSpPr>
        <p:spPr>
          <a:xfrm rot="10800000">
            <a:off x="51482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23" name="Google Shape;323;p36"/>
          <p:cNvSpPr txBox="1"/>
          <p:nvPr/>
        </p:nvSpPr>
        <p:spPr>
          <a:xfrm>
            <a:off x="3779837" y="2781300"/>
            <a:ext cx="1466850" cy="100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Context 2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(e.g., green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room) </a:t>
            </a:r>
            <a:endParaRPr/>
          </a:p>
        </p:txBody>
      </p:sp>
      <p:sp>
        <p:nvSpPr>
          <p:cNvPr id="324" name="Google Shape;324;p36"/>
          <p:cNvSpPr txBox="1"/>
          <p:nvPr/>
        </p:nvSpPr>
        <p:spPr>
          <a:xfrm>
            <a:off x="1331912" y="1773237"/>
            <a:ext cx="1509712" cy="100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Context 1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(e.g., blue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room) </a:t>
            </a:r>
            <a:endParaRPr/>
          </a:p>
        </p:txBody>
      </p:sp>
      <p:sp>
        <p:nvSpPr>
          <p:cNvPr id="325" name="Google Shape;325;p36"/>
          <p:cNvSpPr txBox="1"/>
          <p:nvPr/>
        </p:nvSpPr>
        <p:spPr>
          <a:xfrm>
            <a:off x="6300787" y="3141662"/>
            <a:ext cx="1509712" cy="100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Context 1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(e.g., blue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room)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7"/>
          <p:cNvSpPr txBox="1">
            <a:spLocks noGrp="1"/>
          </p:cNvSpPr>
          <p:nvPr>
            <p:ph type="body" idx="1"/>
          </p:nvPr>
        </p:nvSpPr>
        <p:spPr>
          <a:xfrm>
            <a:off x="685800" y="560700"/>
            <a:ext cx="7772400" cy="5535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Clinical application: exposure therapy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 (VIDEO) </a:t>
            </a:r>
            <a:endParaRPr/>
          </a:p>
        </p:txBody>
      </p:sp>
      <p:pic>
        <p:nvPicPr>
          <p:cNvPr id="332" name="Google Shape;332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0838" y="2134725"/>
            <a:ext cx="7324725" cy="36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8"/>
          <p:cNvSpPr txBox="1">
            <a:spLocks noGrp="1"/>
          </p:cNvSpPr>
          <p:nvPr>
            <p:ph type="body" idx="1"/>
          </p:nvPr>
        </p:nvSpPr>
        <p:spPr>
          <a:xfrm>
            <a:off x="164150" y="476250"/>
            <a:ext cx="8871000" cy="56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2800" b="1" dirty="0"/>
              <a:t>Conditioning in lab as "model" for anxiety disorder </a:t>
            </a:r>
            <a:endParaRPr sz="2800"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2800" dirty="0"/>
              <a:t>(De Houwer, 2020, </a:t>
            </a:r>
            <a:r>
              <a:rPr lang="en-US" sz="2800" dirty="0" err="1"/>
              <a:t>BRaT</a:t>
            </a:r>
            <a:r>
              <a:rPr lang="en-US" sz="2800" dirty="0"/>
              <a:t>)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2800" u="sng" dirty="0"/>
              <a:t>Conditioning in Lab Anxiety Disorder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2800" dirty="0"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 sz="2800" dirty="0"/>
              <a:t>"pairings" cause anxiety-- </a:t>
            </a:r>
            <a:endParaRPr sz="2800" dirty="0"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 sz="2800" dirty="0"/>
              <a:t>extinction - exposure </a:t>
            </a:r>
            <a:endParaRPr sz="2800" dirty="0"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 sz="2800" dirty="0"/>
              <a:t>spontaneous recovery - relapse </a:t>
            </a:r>
            <a:endParaRPr sz="2800" dirty="0"/>
          </a:p>
          <a:p>
            <a:pPr marL="45720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en-US" sz="2800" dirty="0"/>
              <a:t>renewal - context dependent </a:t>
            </a:r>
            <a:endParaRPr sz="2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=&gt; parallel moderators of (acquisition and) extinction fear is crucial, not so much debate about mental processes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9"/>
          <p:cNvSpPr txBox="1">
            <a:spLocks noGrp="1"/>
          </p:cNvSpPr>
          <p:nvPr>
            <p:ph type="body" idx="1"/>
          </p:nvPr>
        </p:nvSpPr>
        <p:spPr>
          <a:xfrm>
            <a:off x="685800" y="476250"/>
            <a:ext cx="7772400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Effects US postexposure: does CC weaken because of contingency or habituation to US (US revaluation)?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Reversal relationships: A+, B- followed by A-, B+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Primacy / recency </a:t>
            </a:r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40"/>
          <p:cNvSpPr txBox="1">
            <a:spLocks noGrp="1"/>
          </p:cNvSpPr>
          <p:nvPr>
            <p:ph type="body" idx="1"/>
          </p:nvPr>
        </p:nvSpPr>
        <p:spPr>
          <a:xfrm>
            <a:off x="323850" y="476250"/>
            <a:ext cx="8569325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 (Changes in ) characteristics of the CS-US relationship: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II.1.5.1. The nature of the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spatio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-temporal relationship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(a) Contingency is more important than contiguity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(b) Conditional contingency is more important than contingency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(c) Indirect relationships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II.1.5.2. Changes in the nature of th</a:t>
            </a:r>
            <a:r>
              <a:rPr lang="en-US" sz="2400" dirty="0"/>
              <a:t>e regularity between two stimuli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(a) No regularity - regularity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(b) Regularity - no regularity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400" dirty="0"/>
              <a:t>(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</a:t>
            </a:r>
            <a:r>
              <a:rPr lang="en-US" sz="2400" dirty="0">
                <a:solidFill>
                  <a:srgbClr val="FF0000"/>
                </a:solidFill>
              </a:rPr>
              <a:t>Regularity</a:t>
            </a:r>
            <a:r>
              <a:rPr lang="en-US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depends on context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II.1.5.3. Means of implementation of the </a:t>
            </a:r>
            <a:r>
              <a:rPr lang="en-US" sz="2400" dirty="0"/>
              <a:t>regularity</a:t>
            </a:r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1"/>
          <p:cNvSpPr txBox="1">
            <a:spLocks noGrp="1"/>
          </p:cNvSpPr>
          <p:nvPr>
            <p:ph type="body" idx="1"/>
          </p:nvPr>
        </p:nvSpPr>
        <p:spPr>
          <a:xfrm>
            <a:off x="685800" y="188912"/>
            <a:ext cx="7772400" cy="5907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(c) The presence or absence of contextual </a:t>
            </a:r>
            <a:r>
              <a:rPr lang="en-US" sz="2800" dirty="0"/>
              <a:t>cues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example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light: tone-shock (switch: radio-sound)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no light: tone only (radio-no sound)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- 2 functional analyses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occasion setting: light indicates when tone -shock regularity is present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compound: "Light + Tone" = shock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  "Tone" = no shock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53" name="Google Shape;353;p41"/>
          <p:cNvCxnSpPr/>
          <p:nvPr/>
        </p:nvCxnSpPr>
        <p:spPr>
          <a:xfrm>
            <a:off x="3132137" y="522922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4" name="Google Shape;354;p41"/>
          <p:cNvCxnSpPr/>
          <p:nvPr/>
        </p:nvCxnSpPr>
        <p:spPr>
          <a:xfrm rot="10800000">
            <a:off x="2771775" y="5229225"/>
            <a:ext cx="7191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2"/>
          <p:cNvSpPr txBox="1">
            <a:spLocks noGrp="1"/>
          </p:cNvSpPr>
          <p:nvPr>
            <p:ph type="body" idx="1"/>
          </p:nvPr>
        </p:nvSpPr>
        <p:spPr>
          <a:xfrm>
            <a:off x="611186" y="260350"/>
            <a:ext cx="8156893" cy="597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II.1.5.3. The way in which the </a:t>
            </a:r>
            <a:r>
              <a:rPr lang="en-US" sz="2800" i="1" dirty="0"/>
              <a:t>regularity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</a:t>
            </a:r>
            <a:r>
              <a:rPr lang="en-US" sz="2800" i="1" dirty="0"/>
              <a:t>implemented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forward, simultaneous, backward: start CS before, together with, or after start US =&gt; backward smaller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-US"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time between end CS and start US (ISI) =&gt;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(usually) decrease in CC as ISI increases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323850" y="381000"/>
            <a:ext cx="84963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II.1.5.1. The nature of the spatio-temporal relationship.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Contingency is more important than contiguity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contiguity: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occur together in time and space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Associationism / Pavlov (physiological)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contingency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co-occurrence and non-co-occurrence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= co-variation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logical or statistical connection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190500" y="620712"/>
            <a:ext cx="88392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Four-field table: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     US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2800" dirty="0"/>
              <a:t>	      present   absent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present	a 	b 	=&gt; P(US/CS)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2800" dirty="0"/>
              <a:t>absent		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 	d 	=&gt; P(US/~CS)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contingency: </a:t>
            </a:r>
            <a:r>
              <a:rPr lang="en-US" sz="2800" b="0" i="0" u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ΔP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P(US/CS) - P(US/~CS)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	          = (a/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a+b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- (c/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c+d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pos.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P(US/CS) &gt; P(US/~CS) (e.g., smoking-cancer)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neg. cont.: P(US/CS) &lt; P(US/~CS) (e.g., </a:t>
            </a:r>
            <a:r>
              <a:rPr lang="en-US" sz="2800" dirty="0"/>
              <a:t>exercise-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cancer) </a:t>
            </a:r>
            <a:endParaRPr dirty="0"/>
          </a:p>
        </p:txBody>
      </p:sp>
      <p:cxnSp>
        <p:nvCxnSpPr>
          <p:cNvPr id="105" name="Google Shape;105;p16"/>
          <p:cNvCxnSpPr/>
          <p:nvPr/>
        </p:nvCxnSpPr>
        <p:spPr>
          <a:xfrm>
            <a:off x="1969562" y="2179100"/>
            <a:ext cx="3276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6" name="Google Shape;106;p16"/>
          <p:cNvCxnSpPr/>
          <p:nvPr/>
        </p:nvCxnSpPr>
        <p:spPr>
          <a:xfrm>
            <a:off x="2549688" y="1561525"/>
            <a:ext cx="0" cy="1981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07" name="Google Shape;107;p16"/>
          <p:cNvSpPr/>
          <p:nvPr/>
        </p:nvSpPr>
        <p:spPr>
          <a:xfrm rot="2039937">
            <a:off x="2502086" y="2504469"/>
            <a:ext cx="2392263" cy="862017"/>
          </a:xfrm>
          <a:prstGeom prst="ellipse">
            <a:avLst/>
          </a:prstGeom>
          <a:noFill/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6"/>
          <p:cNvSpPr/>
          <p:nvPr/>
        </p:nvSpPr>
        <p:spPr>
          <a:xfrm rot="8459743">
            <a:off x="2411675" y="2505329"/>
            <a:ext cx="2392360" cy="860454"/>
          </a:xfrm>
          <a:prstGeom prst="ellipse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body" idx="1"/>
          </p:nvPr>
        </p:nvSpPr>
        <p:spPr>
          <a:xfrm>
            <a:off x="304800" y="304800"/>
            <a:ext cx="883920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Practice Question 10: The following trials are presented: 5 A+, 5A-, 5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USonly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never both absent. What is the contingency between A and US?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Both"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.50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Both"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-.50 </a:t>
            </a: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Both"/>
            </a:pPr>
            <a:r>
              <a:rPr lang="en-US" sz="2800" dirty="0"/>
              <a:t>0</a:t>
            </a: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AutoNum type="alphaLcParenBoth"/>
            </a:pPr>
            <a:r>
              <a:rPr lang="en-US" sz="2800" dirty="0"/>
              <a:t>1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114" name="Google Shape;114;p1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7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>
            <a:spLocks noGrp="1"/>
          </p:cNvSpPr>
          <p:nvPr>
            <p:ph type="body" idx="1"/>
          </p:nvPr>
        </p:nvSpPr>
        <p:spPr>
          <a:xfrm>
            <a:off x="395287" y="333375"/>
            <a:ext cx="813435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Evidence for the role of contingency: contingency determines type of change in behavior </a:t>
            </a:r>
            <a:endParaRPr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08746681-44CA-43EC-9584-F1C270EFF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163" y="1260556"/>
            <a:ext cx="7487140" cy="55974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777240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How to determine contingency? (delineating situations)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nl-BE"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nl-BE"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nl-BE"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ΔP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(a/(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a+b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)) - (c/(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c+d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))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Situation A: </a:t>
            </a:r>
            <a:r>
              <a:rPr lang="en-US" sz="2800" b="0" i="0" u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ΔP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4/4 - 0/0 = 1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Situation B: </a:t>
            </a:r>
            <a:r>
              <a:rPr lang="en-US" sz="2800" b="0" i="0" u="none" dirty="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ΔP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1/4 - 3/4 = - .50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arbitrary time unit =&gt; contingency arbitrary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5FF2472-CA8E-4A8E-BB57-348EA1B74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75" y="1238748"/>
            <a:ext cx="8395250" cy="29573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body" idx="1"/>
          </p:nvPr>
        </p:nvSpPr>
        <p:spPr>
          <a:xfrm>
            <a:off x="104174" y="259300"/>
            <a:ext cx="8885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Conditional contingency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more important than contingency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Evidence that it is not only contingency that counts: cue competition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*Overshadowing: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	°AX+ vs. X+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°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silience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  <a:p>
            <a:pPr marL="342900" lvl="0" indent="-342900" algn="l" rtl="0">
              <a:lnSpc>
                <a:spcPct val="7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*Blocking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°A+ and AX+ vs. only AX+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°A " blocks learning " about X-US 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contingency is not enough: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redundancy </a:t>
            </a:r>
            <a:r>
              <a:rPr lang="en-US" sz="2800" dirty="0"/>
              <a:t>matters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°</a:t>
            </a:r>
            <a:r>
              <a:rPr lang="en-US" sz="2800" dirty="0"/>
              <a:t>example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rebranding: Package +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Brandname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/>
        </p:nvSpPr>
        <p:spPr>
          <a:xfrm>
            <a:off x="5364162" y="765175"/>
            <a:ext cx="3462337" cy="526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AB+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A=gold packaging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B=brandname "raider"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= product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AX+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A=gold packaging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X=brandname "twix"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= product </a:t>
            </a:r>
            <a:endParaRPr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16B2770-0CC8-4F02-8144-5A87042D5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95" y="1866900"/>
            <a:ext cx="4514850" cy="3124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2113</Words>
  <Application>Microsoft Office PowerPoint</Application>
  <PresentationFormat>Diavoorstelling (4:3)</PresentationFormat>
  <Paragraphs>268</Paragraphs>
  <Slides>29</Slides>
  <Notes>29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3" baseType="lpstr">
      <vt:lpstr>Arial</vt:lpstr>
      <vt:lpstr>Noto Sans Symbols</vt:lpstr>
      <vt:lpstr>Times New Roman</vt:lpstr>
      <vt:lpstr>Standaardontwerp</vt:lpstr>
      <vt:lpstr>Course Overview: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Overzicht cursus:</dc:title>
  <dc:creator>Jan De Houwer</dc:creator>
  <cp:lastModifiedBy>Jan De Houwer</cp:lastModifiedBy>
  <cp:revision>13</cp:revision>
  <dcterms:modified xsi:type="dcterms:W3CDTF">2021-11-02T12:43:01Z</dcterms:modified>
</cp:coreProperties>
</file>