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7099300" cy="10234613"/>
  <p:embeddedFontLst>
    <p:embeddedFont>
      <p:font typeface="Open Sans" panose="020B060402020202020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30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3.fnt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7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90600" y="768350"/>
            <a:ext cx="5118100" cy="3836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f04c82040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f04c82040_0_16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7f04c82040_0_165:notes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00" cy="5112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6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9" name="Google Shape;259;p8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8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6" name="Google Shape;266;p9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9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7f04c82040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7f04c82040_0_19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moderatoren van leren, B: mediatoren van leren, C: regelmatigheden in de omgeving, D: leereffecten,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g7f04c82040_0_196:notes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00" cy="5112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 sz="1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0" name="Google Shape;280;p1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0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4" name="Google Shape;294;p1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3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f04c82040_0_80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1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7f04c82040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9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stijgen, B: dalen, C: eerst stijgen en dan dalen, D: constant blijven,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2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f04c82040_0_17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7f04c82040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4" name="Google Shape;184;p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4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7f04c82040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3" name="Google Shape;213;g7f04c82040_0_16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g7f04c82040_0_160:notes"/>
          <p:cNvSpPr txBox="1"/>
          <p:nvPr/>
        </p:nvSpPr>
        <p:spPr>
          <a:xfrm>
            <a:off x="4021137" y="9721850"/>
            <a:ext cx="3076500" cy="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9" name="Google Shape;219;p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5:notes"/>
          <p:cNvSpPr txBox="1"/>
          <p:nvPr/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1vZGVyYXRvcmVuIHZhbiBsZXJlbiIsIm1lZGlhdG9yZW4gdmFuIGxlcmVuIiwicmVnZWxtYXRpZ2hlZGVuIGluIGRlIG9tZ2V2aW5nIiwibGVlcmVmZmVjdGVuIl19pearId=magic-pear-shape-identifi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mc3ZjA0YzgyMDQwXzBfMTk2IiwiY29udGVudEluc3RhbmNlSWQiOiIxNHloeGdwaEFLYXdxTWhxNlFfWGlxM0ZGdXA1OEU1Rk5PQ2JWTDBUaW12MC80MmJiNjM4Ny0yZDI2LTQ5YjItYWE4YS1kYjJlNDQyOTA1ZjcifQ==pearId=magic-pear-metadata-identifier" TargetMode="Externa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nN0aWpnZW4iLCJkYWxlbiIsImVlcnN0IHN0aWpnZW4gZW4gZGFuIGRhbGVuIiwiY29uc3RhbnQgYmxpanZlbiJdfQ==pearId=magic-pear-shape-identifier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0eWh4Z3BoQUthd3FNaHE2UV9YaXEzRkZ1cDU4RTVGTk9DYlZMMFRpbXYwIiwiY29udGVudElkIjoiY3VzdG9tLXJlc3BvbnNlLW11bHRpcGxlQ2hvaWNlIiwic2xpZGVJZCI6InAxOSIsImNvbnRlbnRJbnN0YW5jZUlkIjoiMTR5aHhncGhBS2F3cU1ocTZRX1hpcTNGRnVwNThFNUZOT0NiVkwwVGltdjAvMzM4NDkzOTUtZmMyNy00OTczLWJlNTAtNWI5M2ZjYTBjMWFhIn0=pearId=magic-pear-metadata-identifier" TargetMode="Externa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6600" y="152400"/>
            <a:ext cx="5139474" cy="6553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4"/>
          <p:cNvSpPr txBox="1">
            <a:spLocks noGrp="1"/>
          </p:cNvSpPr>
          <p:nvPr>
            <p:ph type="body" idx="1"/>
          </p:nvPr>
        </p:nvSpPr>
        <p:spPr>
          <a:xfrm>
            <a:off x="457200" y="260350"/>
            <a:ext cx="8229600" cy="586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II.2.1.2. S-S modellen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Kern: </a:t>
            </a:r>
            <a:r>
              <a:rPr lang="en-US" sz="2800"/>
              <a:t>CS-US relatie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leidt tot associatie S (representatie CS) en S (representatie US) onder de juiste cognitieve voorwaarden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CR = activatie CS resulteert in activatie (denken aan) US en daarna UR (vb., bel =&gt; denken aan voedsel =&gt; salivatie)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9" name="Google Shape;229;p34"/>
          <p:cNvGrpSpPr/>
          <p:nvPr/>
        </p:nvGrpSpPr>
        <p:grpSpPr>
          <a:xfrm>
            <a:off x="1979612" y="3762375"/>
            <a:ext cx="4824412" cy="3095625"/>
            <a:chOff x="3240" y="4016"/>
            <a:chExt cx="3345" cy="2160"/>
          </a:xfrm>
        </p:grpSpPr>
        <p:sp>
          <p:nvSpPr>
            <p:cNvPr id="230" name="Google Shape;230;p34"/>
            <p:cNvSpPr txBox="1"/>
            <p:nvPr/>
          </p:nvSpPr>
          <p:spPr>
            <a:xfrm>
              <a:off x="3600" y="4016"/>
              <a:ext cx="719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CS</a:t>
              </a:r>
              <a:endParaRPr/>
            </a:p>
          </p:txBody>
        </p:sp>
        <p:sp>
          <p:nvSpPr>
            <p:cNvPr id="231" name="Google Shape;231;p34"/>
            <p:cNvSpPr txBox="1"/>
            <p:nvPr/>
          </p:nvSpPr>
          <p:spPr>
            <a:xfrm>
              <a:off x="3600" y="527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US</a:t>
              </a:r>
              <a:endParaRPr/>
            </a:p>
          </p:txBody>
        </p:sp>
        <p:sp>
          <p:nvSpPr>
            <p:cNvPr id="232" name="Google Shape;232;p34"/>
            <p:cNvSpPr txBox="1"/>
            <p:nvPr/>
          </p:nvSpPr>
          <p:spPr>
            <a:xfrm>
              <a:off x="5775" y="5131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UR</a:t>
              </a:r>
              <a:endParaRPr/>
            </a:p>
          </p:txBody>
        </p:sp>
        <p:sp>
          <p:nvSpPr>
            <p:cNvPr id="233" name="Google Shape;233;p34"/>
            <p:cNvSpPr txBox="1"/>
            <p:nvPr/>
          </p:nvSpPr>
          <p:spPr>
            <a:xfrm>
              <a:off x="5685" y="4917"/>
              <a:ext cx="90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(CR)</a:t>
              </a:r>
              <a:endParaRPr/>
            </a:p>
          </p:txBody>
        </p:sp>
        <p:cxnSp>
          <p:nvCxnSpPr>
            <p:cNvPr id="234" name="Google Shape;234;p34"/>
            <p:cNvCxnSpPr/>
            <p:nvPr/>
          </p:nvCxnSpPr>
          <p:spPr>
            <a:xfrm>
              <a:off x="4140" y="4298"/>
              <a:ext cx="1594" cy="759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35" name="Google Shape;235;p34"/>
            <p:cNvCxnSpPr/>
            <p:nvPr/>
          </p:nvCxnSpPr>
          <p:spPr>
            <a:xfrm>
              <a:off x="3904" y="4388"/>
              <a:ext cx="0" cy="952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36" name="Google Shape;236;p34"/>
            <p:cNvCxnSpPr/>
            <p:nvPr/>
          </p:nvCxnSpPr>
          <p:spPr>
            <a:xfrm>
              <a:off x="4170" y="5456"/>
              <a:ext cx="163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37" name="Google Shape;237;p34"/>
            <p:cNvSpPr txBox="1"/>
            <p:nvPr/>
          </p:nvSpPr>
          <p:spPr>
            <a:xfrm>
              <a:off x="3240" y="455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4"/>
            <p:cNvSpPr txBox="1"/>
            <p:nvPr/>
          </p:nvSpPr>
          <p:spPr>
            <a:xfrm>
              <a:off x="5400" y="437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4"/>
            <p:cNvSpPr txBox="1"/>
            <p:nvPr/>
          </p:nvSpPr>
          <p:spPr>
            <a:xfrm>
              <a:off x="4500" y="563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5"/>
          <p:cNvSpPr txBox="1">
            <a:spLocks noGrp="1"/>
          </p:cNvSpPr>
          <p:nvPr>
            <p:ph type="body" idx="1"/>
          </p:nvPr>
        </p:nvSpPr>
        <p:spPr>
          <a:xfrm>
            <a:off x="457200" y="404812"/>
            <a:ext cx="8507412" cy="572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Algemene evaluatie S-S modellen: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US-revaluatie</a:t>
            </a:r>
            <a:endParaRPr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*S-S: Kan invloed hebben want CR afhankelijk van activatie US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*vb., hond blijft aan voedsel denken maar voedsel ontlokt geen salivatie meer.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5" name="Google Shape;245;p35"/>
          <p:cNvGrpSpPr/>
          <p:nvPr/>
        </p:nvGrpSpPr>
        <p:grpSpPr>
          <a:xfrm>
            <a:off x="2051050" y="2492375"/>
            <a:ext cx="4824412" cy="3095625"/>
            <a:chOff x="3240" y="4016"/>
            <a:chExt cx="3345" cy="2160"/>
          </a:xfrm>
        </p:grpSpPr>
        <p:sp>
          <p:nvSpPr>
            <p:cNvPr id="246" name="Google Shape;246;p35"/>
            <p:cNvSpPr txBox="1"/>
            <p:nvPr/>
          </p:nvSpPr>
          <p:spPr>
            <a:xfrm>
              <a:off x="3600" y="4016"/>
              <a:ext cx="719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CS</a:t>
              </a:r>
              <a:endParaRPr/>
            </a:p>
          </p:txBody>
        </p:sp>
        <p:sp>
          <p:nvSpPr>
            <p:cNvPr id="247" name="Google Shape;247;p35"/>
            <p:cNvSpPr txBox="1"/>
            <p:nvPr/>
          </p:nvSpPr>
          <p:spPr>
            <a:xfrm>
              <a:off x="3600" y="527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US</a:t>
              </a:r>
              <a:endParaRPr/>
            </a:p>
          </p:txBody>
        </p:sp>
        <p:sp>
          <p:nvSpPr>
            <p:cNvPr id="248" name="Google Shape;248;p35"/>
            <p:cNvSpPr txBox="1"/>
            <p:nvPr/>
          </p:nvSpPr>
          <p:spPr>
            <a:xfrm>
              <a:off x="5760" y="5180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UR</a:t>
              </a:r>
              <a:endParaRPr/>
            </a:p>
          </p:txBody>
        </p:sp>
        <p:sp>
          <p:nvSpPr>
            <p:cNvPr id="249" name="Google Shape;249;p35"/>
            <p:cNvSpPr txBox="1"/>
            <p:nvPr/>
          </p:nvSpPr>
          <p:spPr>
            <a:xfrm>
              <a:off x="5685" y="4917"/>
              <a:ext cx="90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(CR)</a:t>
              </a:r>
              <a:endParaRPr/>
            </a:p>
          </p:txBody>
        </p:sp>
        <p:cxnSp>
          <p:nvCxnSpPr>
            <p:cNvPr id="250" name="Google Shape;250;p35"/>
            <p:cNvCxnSpPr/>
            <p:nvPr/>
          </p:nvCxnSpPr>
          <p:spPr>
            <a:xfrm>
              <a:off x="4140" y="4298"/>
              <a:ext cx="1594" cy="759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51" name="Google Shape;251;p35"/>
            <p:cNvCxnSpPr/>
            <p:nvPr/>
          </p:nvCxnSpPr>
          <p:spPr>
            <a:xfrm>
              <a:off x="3904" y="4388"/>
              <a:ext cx="0" cy="952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52" name="Google Shape;252;p35"/>
            <p:cNvCxnSpPr/>
            <p:nvPr/>
          </p:nvCxnSpPr>
          <p:spPr>
            <a:xfrm>
              <a:off x="4170" y="5487"/>
              <a:ext cx="163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53" name="Google Shape;253;p35"/>
            <p:cNvSpPr txBox="1"/>
            <p:nvPr/>
          </p:nvSpPr>
          <p:spPr>
            <a:xfrm>
              <a:off x="3240" y="455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35"/>
            <p:cNvSpPr txBox="1"/>
            <p:nvPr/>
          </p:nvSpPr>
          <p:spPr>
            <a:xfrm>
              <a:off x="5400" y="437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35"/>
            <p:cNvSpPr txBox="1"/>
            <p:nvPr/>
          </p:nvSpPr>
          <p:spPr>
            <a:xfrm>
              <a:off x="4500" y="563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6" name="Google Shape;256;p35"/>
          <p:cNvSpPr txBox="1"/>
          <p:nvPr/>
        </p:nvSpPr>
        <p:spPr>
          <a:xfrm>
            <a:off x="4284662" y="4221162"/>
            <a:ext cx="59055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Arial"/>
              <a:buNone/>
            </a:pPr>
            <a:r>
              <a:rPr lang="en-US" sz="4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6"/>
          <p:cNvSpPr txBox="1">
            <a:spLocks noGrp="1"/>
          </p:cNvSpPr>
          <p:nvPr>
            <p:ph type="body" idx="1"/>
          </p:nvPr>
        </p:nvSpPr>
        <p:spPr>
          <a:xfrm>
            <a:off x="198275" y="404800"/>
            <a:ext cx="8757300" cy="62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impact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bredere context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secundaire taken)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aandacht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indirecte relaties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sensoriële pre-conditionering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pic>
        <p:nvPicPr>
          <p:cNvPr id="263" name="Google Shape;263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7" y="2065337"/>
            <a:ext cx="9036051" cy="3960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7"/>
          <p:cNvSpPr txBox="1">
            <a:spLocks noGrp="1"/>
          </p:cNvSpPr>
          <p:nvPr>
            <p:ph type="body" idx="1"/>
          </p:nvPr>
        </p:nvSpPr>
        <p:spPr>
          <a:xfrm>
            <a:off x="323850" y="188912"/>
            <a:ext cx="8229600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Maar nog problemen …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Waarom CR anders dan UR? Verwachting?</a:t>
            </a:r>
            <a:endParaRPr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Waarom is “bewustzijn” CS-US relatie nodig?</a:t>
            </a:r>
            <a:endParaRPr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8"/>
          <p:cNvSpPr txBox="1">
            <a:spLocks noGrp="1"/>
          </p:cNvSpPr>
          <p:nvPr>
            <p:ph type="body" idx="1"/>
          </p:nvPr>
        </p:nvSpPr>
        <p:spPr>
          <a:xfrm>
            <a:off x="457200" y="299125"/>
            <a:ext cx="8229600" cy="582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800"/>
              <a:t>Oefenvraag 14: Associaties zijn potentiële</a:t>
            </a:r>
            <a:endParaRPr sz="28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a) moderatoren van leren</a:t>
            </a: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b) mediatoren van leren</a:t>
            </a: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c) regelmatigheden in de omgeving</a:t>
            </a: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d) leereffecten</a:t>
            </a:r>
            <a:endParaRPr sz="2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6" name="Google Shape;276;p38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38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39" descr="rescorla &amp; m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8887" y="1052512"/>
            <a:ext cx="7056437" cy="470535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39"/>
          <p:cNvSpPr txBox="1"/>
          <p:nvPr/>
        </p:nvSpPr>
        <p:spPr>
          <a:xfrm>
            <a:off x="611187" y="476250"/>
            <a:ext cx="79597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Rescorla-Wagner model:</a:t>
            </a:r>
            <a:endParaRPr/>
          </a:p>
        </p:txBody>
      </p:sp>
      <p:sp>
        <p:nvSpPr>
          <p:cNvPr id="285" name="Google Shape;285;p39"/>
          <p:cNvSpPr txBox="1"/>
          <p:nvPr/>
        </p:nvSpPr>
        <p:spPr>
          <a:xfrm>
            <a:off x="1184275" y="5876925"/>
            <a:ext cx="7959725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		Bob Rescorla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               Ere-doctor UGent, 2006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0"/>
          <p:cNvSpPr txBox="1">
            <a:spLocks noGrp="1"/>
          </p:cNvSpPr>
          <p:nvPr>
            <p:ph type="body" idx="1"/>
          </p:nvPr>
        </p:nvSpPr>
        <p:spPr>
          <a:xfrm>
            <a:off x="250825" y="260350"/>
            <a:ext cx="8769350" cy="586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Basisidee Rescorla-Wagner model: </a:t>
            </a:r>
            <a:endParaRPr/>
          </a:p>
          <a:p>
            <a:pPr marL="342900" lvl="0" indent="-1651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1) Meer “leren” (wijziging asso sterkte) als  	aan/afwezigheid US onverwacht: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3300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	      Verwachtingsdiscrepantie / Prediction error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2) S-S associatie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3) directe vertaling asso sterkte naar gedrag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Formalizatie met 1 CS:  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Verwachting = asso sterkte =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Verwachtingsdiscrepantie =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/>
          </a:p>
        </p:txBody>
      </p:sp>
      <p:pic>
        <p:nvPicPr>
          <p:cNvPr id="291" name="Google Shape;291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825" y="692150"/>
            <a:ext cx="8896350" cy="156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1"/>
          <p:cNvSpPr txBox="1">
            <a:spLocks noGrp="1"/>
          </p:cNvSpPr>
          <p:nvPr>
            <p:ph type="body" idx="1"/>
          </p:nvPr>
        </p:nvSpPr>
        <p:spPr>
          <a:xfrm>
            <a:off x="685800" y="80750"/>
            <a:ext cx="77724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Cijfervoorbeeld 1: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(acquisitie: A+)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Trial 1: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(10 - 0) 	=		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2: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(10 - 5)		=		2,5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3: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(10 - 7,5)   =		1,25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4: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(10 - 8,75) =</a:t>
            </a:r>
            <a:r>
              <a:rPr lang="en-US" sz="2800" b="0" i="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0,625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									9,375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Cijfervoorbeeld 2 (extinctie: A-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)</a:t>
            </a:r>
            <a:endParaRPr sz="3200" b="0" i="0" u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Trial 5: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(0 – 9.375)=	- 4.69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6: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(0 – 4.69)	=	- 2.34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7: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(0 -  2.34) =	- 1.17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8: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. 50 (0 – 1.17) =</a:t>
            </a:r>
            <a:r>
              <a:rPr lang="en-US" sz="2800" b="0" i="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- 0.58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	    	  						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0.58	</a:t>
            </a:r>
            <a:endParaRPr sz="2800" b="0" i="0" u="none" baseline="-25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"/>
              <a:buNone/>
            </a:pP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2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3" name="Google Shape;303;p42"/>
          <p:cNvCxnSpPr/>
          <p:nvPr/>
        </p:nvCxnSpPr>
        <p:spPr>
          <a:xfrm rot="10800000" flipH="1">
            <a:off x="1116012" y="1628775"/>
            <a:ext cx="71437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04" name="Google Shape;304;p42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05" name="Google Shape;305;p42"/>
          <p:cNvSpPr/>
          <p:nvPr/>
        </p:nvSpPr>
        <p:spPr>
          <a:xfrm>
            <a:off x="1258887" y="2276475"/>
            <a:ext cx="1873250" cy="3529012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42"/>
          <p:cNvSpPr/>
          <p:nvPr/>
        </p:nvSpPr>
        <p:spPr>
          <a:xfrm>
            <a:off x="3492500" y="2276475"/>
            <a:ext cx="2016125" cy="3457575"/>
          </a:xfrm>
          <a:custGeom>
            <a:avLst/>
            <a:gdLst/>
            <a:ahLst/>
            <a:cxnLst/>
            <a:rect l="l" t="t" r="r" b="b"/>
            <a:pathLst>
              <a:path w="1270" h="2178" extrusionOk="0">
                <a:moveTo>
                  <a:pt x="0" y="0"/>
                </a:moveTo>
                <a:cubicBezTo>
                  <a:pt x="98" y="703"/>
                  <a:pt x="196" y="1406"/>
                  <a:pt x="408" y="1769"/>
                </a:cubicBezTo>
                <a:cubicBezTo>
                  <a:pt x="620" y="2132"/>
                  <a:pt x="1126" y="2110"/>
                  <a:pt x="1270" y="2178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7" name="Google Shape;307;p42"/>
          <p:cNvCxnSpPr/>
          <p:nvPr/>
        </p:nvCxnSpPr>
        <p:spPr>
          <a:xfrm rot="10800000" flipH="1">
            <a:off x="5940425" y="5661025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08" name="Google Shape;308;p42"/>
          <p:cNvCxnSpPr/>
          <p:nvPr/>
        </p:nvCxnSpPr>
        <p:spPr>
          <a:xfrm rot="10800000" flipH="1">
            <a:off x="5940425" y="5734050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09" name="Google Shape;309;p42"/>
          <p:cNvCxnSpPr/>
          <p:nvPr/>
        </p:nvCxnSpPr>
        <p:spPr>
          <a:xfrm rot="10800000">
            <a:off x="7019925" y="3500437"/>
            <a:ext cx="0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10" name="Google Shape;310;p42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</a:t>
            </a:r>
            <a:endParaRPr/>
          </a:p>
        </p:txBody>
      </p:sp>
      <p:sp>
        <p:nvSpPr>
          <p:cNvPr id="311" name="Google Shape;311;p42"/>
          <p:cNvSpPr txBox="1"/>
          <p:nvPr/>
        </p:nvSpPr>
        <p:spPr>
          <a:xfrm>
            <a:off x="1619250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</a:t>
            </a:r>
            <a:endParaRPr/>
          </a:p>
        </p:txBody>
      </p:sp>
      <p:sp>
        <p:nvSpPr>
          <p:cNvPr id="312" name="Google Shape;312;p42"/>
          <p:cNvSpPr txBox="1"/>
          <p:nvPr/>
        </p:nvSpPr>
        <p:spPr>
          <a:xfrm>
            <a:off x="3635375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alleen</a:t>
            </a:r>
            <a:endParaRPr/>
          </a:p>
        </p:txBody>
      </p:sp>
      <p:sp>
        <p:nvSpPr>
          <p:cNvPr id="313" name="Google Shape;313;p42"/>
          <p:cNvSpPr txBox="1"/>
          <p:nvPr/>
        </p:nvSpPr>
        <p:spPr>
          <a:xfrm>
            <a:off x="6659562" y="5876925"/>
            <a:ext cx="13192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CS</a:t>
            </a:r>
            <a:endParaRPr/>
          </a:p>
        </p:txBody>
      </p:sp>
      <p:sp>
        <p:nvSpPr>
          <p:cNvPr id="314" name="Google Shape;314;p42"/>
          <p:cNvSpPr txBox="1"/>
          <p:nvPr/>
        </p:nvSpPr>
        <p:spPr>
          <a:xfrm>
            <a:off x="5580062" y="5157787"/>
            <a:ext cx="10128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..tijd..</a:t>
            </a:r>
            <a:endParaRPr/>
          </a:p>
        </p:txBody>
      </p:sp>
      <p:cxnSp>
        <p:nvCxnSpPr>
          <p:cNvPr id="315" name="Google Shape;315;p42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6" name="Google Shape;316;p42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7" name="Google Shape;317;p42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8" name="Google Shape;318;p42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9" name="Google Shape;319;p42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0" name="Google Shape;320;p42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1" name="Google Shape;321;p42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2" name="Google Shape;322;p42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3" name="Google Shape;323;p42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4" name="Google Shape;324;p42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5" name="Google Shape;325;p42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6" name="Google Shape;326;p42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7" name="Google Shape;327;p42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8" name="Google Shape;328;p42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9" name="Google Shape;329;p42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0" name="Google Shape;330;p42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1" name="Google Shape;331;p42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2" name="Google Shape;332;p42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33" name="Google Shape;333;p42"/>
          <p:cNvSpPr txBox="1"/>
          <p:nvPr/>
        </p:nvSpPr>
        <p:spPr>
          <a:xfrm>
            <a:off x="6300787" y="2781300"/>
            <a:ext cx="25415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Spontaan herstel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3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8062912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Formalizatie met 2 CSn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a) formule (vb., op AX+ trials)</a:t>
            </a:r>
            <a:endParaRPr sz="2800"/>
          </a:p>
          <a:p>
            <a:pPr marL="34290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2800"/>
          </a:p>
          <a:p>
            <a:pPr marL="34290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 asso sterkte alle aanw. cues (A en X)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    = </a:t>
            </a:r>
            <a:r>
              <a:rPr lang="en-US" sz="2800" b="0" i="0" u="none">
                <a:solidFill>
                  <a:srgbClr val="FF3300"/>
                </a:solidFill>
                <a:latin typeface="Arial"/>
                <a:ea typeface="Arial"/>
                <a:cs typeface="Arial"/>
                <a:sym typeface="Arial"/>
              </a:rPr>
              <a:t>Verwachting opbv alle aanw. cues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b) voorbeeld: blokkering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- A+: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~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- AX+: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=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+V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 + 0 = λ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		=&gt; 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 = 0</a:t>
            </a:r>
            <a:endParaRPr sz="2800" b="0" i="0" u="none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>
            <a:spLocks noGrp="1"/>
          </p:cNvSpPr>
          <p:nvPr>
            <p:ph type="title"/>
          </p:nvPr>
        </p:nvSpPr>
        <p:spPr>
          <a:xfrm>
            <a:off x="395287" y="115887"/>
            <a:ext cx="8229600" cy="7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Overzicht cursus:</a:t>
            </a:r>
            <a:endParaRPr/>
          </a:p>
        </p:txBody>
      </p:sp>
      <p:sp>
        <p:nvSpPr>
          <p:cNvPr id="170" name="Google Shape;170;p26"/>
          <p:cNvSpPr txBox="1">
            <a:spLocks noGrp="1"/>
          </p:cNvSpPr>
          <p:nvPr>
            <p:ph type="body" idx="1"/>
          </p:nvPr>
        </p:nvSpPr>
        <p:spPr>
          <a:xfrm>
            <a:off x="457200" y="981075"/>
            <a:ext cx="8229600" cy="55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Inleidend hoofdstuk: Wat is leren en hoe kan men leren bestuderen?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Effecten van niet-contingente prikkelaanbieding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I.1. Functionele kennis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I.2. Mentale proces theorieën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Klassieke conditionering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II.1. Functionele kennis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4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II.2. Mentale proces theorieën</a:t>
            </a:r>
            <a:endParaRPr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Operante conditionering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III.1. Functionele kennis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III.2. Mentale process theorieën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Complexe vormen van leren</a:t>
            </a:r>
            <a:endParaRPr>
              <a:solidFill>
                <a:srgbClr val="666666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rgbClr val="66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Toegepaste Leerpsychologie</a:t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44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Faze 1 (A+):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			Trial 1: </a:t>
            </a:r>
            <a:r>
              <a:rPr lang="en-US" sz="2800"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aseline="-25000"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= . 50 (10 - 0) 	=		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Trial 2: </a:t>
            </a:r>
            <a:r>
              <a:rPr lang="en-US" sz="2800"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aseline="-25000"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= . 50 (10 - 5)		=		2,5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Trial 3: </a:t>
            </a:r>
            <a:r>
              <a:rPr lang="en-US" sz="2800"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aseline="-25000"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= . 50 (10 - 7,5)   =		1,25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Trial 4: </a:t>
            </a:r>
            <a:r>
              <a:rPr lang="en-US" sz="2800"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V</a:t>
            </a:r>
            <a:r>
              <a:rPr lang="en-US" sz="2800" baseline="-25000"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= . 50 (10 - 8,75) =</a:t>
            </a:r>
            <a:r>
              <a:rPr lang="en-US" sz="2800" u="sng">
                <a:latin typeface="Open Sans"/>
                <a:ea typeface="Open Sans"/>
                <a:cs typeface="Open Sans"/>
                <a:sym typeface="Open Sans"/>
              </a:rPr>
              <a:t>		0,625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													9,375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Faze 2 (AX+):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Vx = 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32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32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32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!!!V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!!!!! (+ ook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stijgt)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Trial 1: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Vx = . 50 (10 – 9.375) 	=	0,3125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2: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Vx = . 50 (10 – 10)       =	0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3: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Vx = . 50 (10 -  10)      =	0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Trial 4: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Vx = . 50 (10 – 10)      </a:t>
            </a:r>
            <a:r>
              <a:rPr lang="en-US" sz="28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  <a:r>
              <a:rPr lang="en-US" sz="2800" b="0" i="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0</a:t>
            </a:r>
            <a:endParaRPr sz="2800"/>
          </a:p>
          <a:p>
            <a:pPr marL="1143000" lvl="2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	  						Vx =	0,3125</a:t>
            </a:r>
            <a:endParaRPr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5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7772400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Grote predictieve waarde: superconditioning: Y+ / AY- dan AX+</a:t>
            </a:r>
            <a:endParaRPr sz="2800"/>
          </a:p>
          <a:p>
            <a:pPr marL="342900" lvl="0" indent="-342900" algn="l" rtl="0">
              <a:lnSpc>
                <a:spcPct val="10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			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 </a:t>
            </a:r>
            <a:endParaRPr sz="2800"/>
          </a:p>
          <a:p>
            <a:pPr marL="342900" lvl="0" indent="-342900" algn="l" rtl="0">
              <a:lnSpc>
                <a:spcPct val="10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			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AY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2800"/>
          </a:p>
          <a:p>
            <a:pPr marL="342900" lvl="0" indent="-342900" algn="l" rtl="0">
              <a:lnSpc>
                <a:spcPct val="10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			Δ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β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en-US" sz="2800" b="0" i="0" u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- V</a:t>
            </a:r>
            <a:r>
              <a:rPr lang="en-US" sz="2800" b="0" i="0" u="none" baseline="-25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AX</a:t>
            </a:r>
            <a:r>
              <a:rPr lang="en-US" sz="28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2800" b="0" i="0" u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10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Grote heuristische waarde (maar kan niet alles verklaren; vb</a:t>
            </a:r>
            <a:r>
              <a:rPr lang="en-US" sz="2800"/>
              <a:t>. spontaan herstel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/>
          </a:p>
          <a:p>
            <a:pPr marL="0" lvl="0" indent="0" algn="l" rtl="0">
              <a:lnSpc>
                <a:spcPct val="105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6"/>
          <p:cNvSpPr txBox="1">
            <a:spLocks noGrp="1"/>
          </p:cNvSpPr>
          <p:nvPr>
            <p:ph type="body" idx="1"/>
          </p:nvPr>
        </p:nvSpPr>
        <p:spPr>
          <a:xfrm>
            <a:off x="685800" y="228600"/>
            <a:ext cx="777240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/>
              <a:t>Oefenvraag 15: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Indien AX+ trials gevolgd worden door A+ trials dan zal volgens het Rescorla-Wagner model de associatieve sterkte van X op de A+ trials: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Stijgen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Dalen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Eerst stijgen en dan dalen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 Constant blijven</a:t>
            </a:r>
            <a:endParaRPr/>
          </a:p>
        </p:txBody>
      </p:sp>
      <p:pic>
        <p:nvPicPr>
          <p:cNvPr id="354" name="Google Shape;354;p4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46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7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 SOP model van Wagner en model Bouton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uitdoving niet hetzelfde als afleren / vergeten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1" name="Google Shape;361;p47"/>
          <p:cNvCxnSpPr/>
          <p:nvPr/>
        </p:nvCxnSpPr>
        <p:spPr>
          <a:xfrm rot="10800000" flipH="1">
            <a:off x="1116012" y="1628775"/>
            <a:ext cx="71437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62" name="Google Shape;362;p47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63" name="Google Shape;363;p47"/>
          <p:cNvSpPr/>
          <p:nvPr/>
        </p:nvSpPr>
        <p:spPr>
          <a:xfrm>
            <a:off x="1258887" y="2276475"/>
            <a:ext cx="1873250" cy="3529012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47"/>
          <p:cNvSpPr/>
          <p:nvPr/>
        </p:nvSpPr>
        <p:spPr>
          <a:xfrm>
            <a:off x="3492500" y="2276475"/>
            <a:ext cx="2016125" cy="3457575"/>
          </a:xfrm>
          <a:custGeom>
            <a:avLst/>
            <a:gdLst/>
            <a:ahLst/>
            <a:cxnLst/>
            <a:rect l="l" t="t" r="r" b="b"/>
            <a:pathLst>
              <a:path w="1270" h="2178" extrusionOk="0">
                <a:moveTo>
                  <a:pt x="0" y="0"/>
                </a:moveTo>
                <a:cubicBezTo>
                  <a:pt x="98" y="703"/>
                  <a:pt x="196" y="1406"/>
                  <a:pt x="408" y="1769"/>
                </a:cubicBezTo>
                <a:cubicBezTo>
                  <a:pt x="620" y="2132"/>
                  <a:pt x="1126" y="2110"/>
                  <a:pt x="1270" y="2178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65" name="Google Shape;365;p47"/>
          <p:cNvCxnSpPr/>
          <p:nvPr/>
        </p:nvCxnSpPr>
        <p:spPr>
          <a:xfrm rot="10800000" flipH="1">
            <a:off x="5940425" y="5661025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6" name="Google Shape;366;p47"/>
          <p:cNvCxnSpPr/>
          <p:nvPr/>
        </p:nvCxnSpPr>
        <p:spPr>
          <a:xfrm rot="10800000" flipH="1">
            <a:off x="5940425" y="5734050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7" name="Google Shape;367;p47"/>
          <p:cNvCxnSpPr/>
          <p:nvPr/>
        </p:nvCxnSpPr>
        <p:spPr>
          <a:xfrm rot="10800000">
            <a:off x="7019925" y="3500437"/>
            <a:ext cx="0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68" name="Google Shape;368;p47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</a:t>
            </a:r>
            <a:endParaRPr/>
          </a:p>
        </p:txBody>
      </p:sp>
      <p:sp>
        <p:nvSpPr>
          <p:cNvPr id="369" name="Google Shape;369;p47"/>
          <p:cNvSpPr txBox="1"/>
          <p:nvPr/>
        </p:nvSpPr>
        <p:spPr>
          <a:xfrm>
            <a:off x="1619250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</a:t>
            </a:r>
            <a:endParaRPr/>
          </a:p>
        </p:txBody>
      </p:sp>
      <p:sp>
        <p:nvSpPr>
          <p:cNvPr id="370" name="Google Shape;370;p47"/>
          <p:cNvSpPr txBox="1"/>
          <p:nvPr/>
        </p:nvSpPr>
        <p:spPr>
          <a:xfrm>
            <a:off x="3635375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alleen</a:t>
            </a:r>
            <a:endParaRPr/>
          </a:p>
        </p:txBody>
      </p:sp>
      <p:sp>
        <p:nvSpPr>
          <p:cNvPr id="371" name="Google Shape;371;p47"/>
          <p:cNvSpPr txBox="1"/>
          <p:nvPr/>
        </p:nvSpPr>
        <p:spPr>
          <a:xfrm>
            <a:off x="6659562" y="5876925"/>
            <a:ext cx="13192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CS</a:t>
            </a:r>
            <a:endParaRPr/>
          </a:p>
        </p:txBody>
      </p:sp>
      <p:sp>
        <p:nvSpPr>
          <p:cNvPr id="372" name="Google Shape;372;p47"/>
          <p:cNvSpPr txBox="1"/>
          <p:nvPr/>
        </p:nvSpPr>
        <p:spPr>
          <a:xfrm>
            <a:off x="5580062" y="5157787"/>
            <a:ext cx="10128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..tijd..</a:t>
            </a:r>
            <a:endParaRPr/>
          </a:p>
        </p:txBody>
      </p:sp>
      <p:cxnSp>
        <p:nvCxnSpPr>
          <p:cNvPr id="373" name="Google Shape;373;p47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4" name="Google Shape;374;p47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5" name="Google Shape;375;p47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6" name="Google Shape;376;p47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7" name="Google Shape;377;p47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8" name="Google Shape;378;p47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9" name="Google Shape;379;p47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0" name="Google Shape;380;p47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1" name="Google Shape;381;p47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2" name="Google Shape;382;p47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3" name="Google Shape;383;p47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4" name="Google Shape;384;p47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5" name="Google Shape;385;p47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6" name="Google Shape;386;p47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7" name="Google Shape;387;p47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8" name="Google Shape;388;p47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9" name="Google Shape;389;p47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0" name="Google Shape;390;p47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91" name="Google Shape;391;p47"/>
          <p:cNvSpPr txBox="1"/>
          <p:nvPr/>
        </p:nvSpPr>
        <p:spPr>
          <a:xfrm>
            <a:off x="6289412" y="2435225"/>
            <a:ext cx="2541600" cy="5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Spontaan herstel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8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63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SOP model Wagner (1981)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exitatorische én inhibitorische associatie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				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* als aandacht voor CS dan toename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exitatorisch: onverwachte aanwezigheid US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	inhibitorisch: onverwachte afwezigheid US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cxnSp>
        <p:nvCxnSpPr>
          <p:cNvPr id="397" name="Google Shape;397;p48"/>
          <p:cNvCxnSpPr/>
          <p:nvPr/>
        </p:nvCxnSpPr>
        <p:spPr>
          <a:xfrm>
            <a:off x="2130175" y="1624312"/>
            <a:ext cx="38100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cxnSp>
      <p:cxnSp>
        <p:nvCxnSpPr>
          <p:cNvPr id="398" name="Google Shape;398;p48"/>
          <p:cNvCxnSpPr/>
          <p:nvPr/>
        </p:nvCxnSpPr>
        <p:spPr>
          <a:xfrm>
            <a:off x="2130175" y="1874562"/>
            <a:ext cx="38100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99" name="Google Shape;399;p48"/>
          <p:cNvSpPr txBox="1"/>
          <p:nvPr/>
        </p:nvSpPr>
        <p:spPr>
          <a:xfrm>
            <a:off x="5152087" y="960925"/>
            <a:ext cx="3873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en-US" sz="4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endParaRPr/>
          </a:p>
        </p:txBody>
      </p:sp>
      <p:sp>
        <p:nvSpPr>
          <p:cNvPr id="400" name="Google Shape;400;p48"/>
          <p:cNvSpPr txBox="1"/>
          <p:nvPr/>
        </p:nvSpPr>
        <p:spPr>
          <a:xfrm>
            <a:off x="5152087" y="1693762"/>
            <a:ext cx="387300" cy="6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3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9"/>
          <p:cNvSpPr txBox="1">
            <a:spLocks noGrp="1"/>
          </p:cNvSpPr>
          <p:nvPr>
            <p:ph type="body" idx="1"/>
          </p:nvPr>
        </p:nvSpPr>
        <p:spPr>
          <a:xfrm>
            <a:off x="611187" y="304800"/>
            <a:ext cx="8281987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Het model van Bouton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context </a:t>
            </a:r>
            <a:r>
              <a:rPr lang="en-US" sz="2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(bv. rode kamer; tijd)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1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CS									US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=&gt; niet vergeten maar bijleren dat CS soms (in bepaalde context) niet gevolgd wordt door de US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6" name="Google Shape;406;p49"/>
          <p:cNvCxnSpPr/>
          <p:nvPr/>
        </p:nvCxnSpPr>
        <p:spPr>
          <a:xfrm>
            <a:off x="2362200" y="3276600"/>
            <a:ext cx="38100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07" name="Google Shape;407;p49"/>
          <p:cNvCxnSpPr/>
          <p:nvPr/>
        </p:nvCxnSpPr>
        <p:spPr>
          <a:xfrm>
            <a:off x="2362200" y="2850700"/>
            <a:ext cx="38100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08" name="Google Shape;408;p49"/>
          <p:cNvCxnSpPr/>
          <p:nvPr/>
        </p:nvCxnSpPr>
        <p:spPr>
          <a:xfrm>
            <a:off x="4042400" y="1766250"/>
            <a:ext cx="2700" cy="1084500"/>
          </a:xfrm>
          <a:prstGeom prst="straightConnector1">
            <a:avLst/>
          </a:prstGeom>
          <a:noFill/>
          <a:ln w="57150" cap="rnd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09" name="Google Shape;409;p49"/>
          <p:cNvSpPr txBox="1"/>
          <p:nvPr/>
        </p:nvSpPr>
        <p:spPr>
          <a:xfrm>
            <a:off x="5791200" y="2133600"/>
            <a:ext cx="3873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en-US" sz="4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endParaRPr/>
          </a:p>
        </p:txBody>
      </p:sp>
      <p:sp>
        <p:nvSpPr>
          <p:cNvPr id="410" name="Google Shape;410;p49"/>
          <p:cNvSpPr txBox="1"/>
          <p:nvPr/>
        </p:nvSpPr>
        <p:spPr>
          <a:xfrm>
            <a:off x="5791200" y="3200400"/>
            <a:ext cx="38735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3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  <p:sp>
        <p:nvSpPr>
          <p:cNvPr id="411" name="Google Shape;411;p49"/>
          <p:cNvSpPr txBox="1"/>
          <p:nvPr/>
        </p:nvSpPr>
        <p:spPr>
          <a:xfrm>
            <a:off x="3657750" y="2286000"/>
            <a:ext cx="387300" cy="6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en-US" sz="3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0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Renewal (ABA of ABC)</a:t>
            </a:r>
            <a:endParaRPr/>
          </a:p>
        </p:txBody>
      </p:sp>
      <p:cxnSp>
        <p:nvCxnSpPr>
          <p:cNvPr id="417" name="Google Shape;417;p50"/>
          <p:cNvCxnSpPr/>
          <p:nvPr/>
        </p:nvCxnSpPr>
        <p:spPr>
          <a:xfrm rot="10800000" flipH="1">
            <a:off x="1116012" y="1628775"/>
            <a:ext cx="71437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18" name="Google Shape;418;p50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19" name="Google Shape;419;p50"/>
          <p:cNvSpPr/>
          <p:nvPr/>
        </p:nvSpPr>
        <p:spPr>
          <a:xfrm>
            <a:off x="1258887" y="2276475"/>
            <a:ext cx="1873250" cy="3529012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50"/>
          <p:cNvSpPr/>
          <p:nvPr/>
        </p:nvSpPr>
        <p:spPr>
          <a:xfrm>
            <a:off x="3492500" y="2276475"/>
            <a:ext cx="2016125" cy="3457575"/>
          </a:xfrm>
          <a:custGeom>
            <a:avLst/>
            <a:gdLst/>
            <a:ahLst/>
            <a:cxnLst/>
            <a:rect l="l" t="t" r="r" b="b"/>
            <a:pathLst>
              <a:path w="1270" h="2178" extrusionOk="0">
                <a:moveTo>
                  <a:pt x="0" y="0"/>
                </a:moveTo>
                <a:cubicBezTo>
                  <a:pt x="98" y="703"/>
                  <a:pt x="196" y="1406"/>
                  <a:pt x="408" y="1769"/>
                </a:cubicBezTo>
                <a:cubicBezTo>
                  <a:pt x="620" y="2132"/>
                  <a:pt x="1126" y="2110"/>
                  <a:pt x="1270" y="2178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1" name="Google Shape;421;p50"/>
          <p:cNvCxnSpPr/>
          <p:nvPr/>
        </p:nvCxnSpPr>
        <p:spPr>
          <a:xfrm rot="10800000">
            <a:off x="7019925" y="3500437"/>
            <a:ext cx="0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22" name="Google Shape;422;p50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</a:t>
            </a:r>
            <a:endParaRPr/>
          </a:p>
        </p:txBody>
      </p:sp>
      <p:sp>
        <p:nvSpPr>
          <p:cNvPr id="423" name="Google Shape;423;p50"/>
          <p:cNvSpPr txBox="1"/>
          <p:nvPr/>
        </p:nvSpPr>
        <p:spPr>
          <a:xfrm>
            <a:off x="1619250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</a:t>
            </a:r>
            <a:endParaRPr/>
          </a:p>
        </p:txBody>
      </p:sp>
      <p:sp>
        <p:nvSpPr>
          <p:cNvPr id="424" name="Google Shape;424;p50"/>
          <p:cNvSpPr txBox="1"/>
          <p:nvPr/>
        </p:nvSpPr>
        <p:spPr>
          <a:xfrm>
            <a:off x="3635375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alleen</a:t>
            </a:r>
            <a:endParaRPr/>
          </a:p>
        </p:txBody>
      </p:sp>
      <p:sp>
        <p:nvSpPr>
          <p:cNvPr id="425" name="Google Shape;425;p50"/>
          <p:cNvSpPr txBox="1"/>
          <p:nvPr/>
        </p:nvSpPr>
        <p:spPr>
          <a:xfrm>
            <a:off x="6659562" y="5876925"/>
            <a:ext cx="13192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CS</a:t>
            </a:r>
            <a:endParaRPr/>
          </a:p>
        </p:txBody>
      </p:sp>
      <p:cxnSp>
        <p:nvCxnSpPr>
          <p:cNvPr id="426" name="Google Shape;426;p50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7" name="Google Shape;427;p50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8" name="Google Shape;428;p50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9" name="Google Shape;429;p50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0" name="Google Shape;430;p50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1" name="Google Shape;431;p50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2" name="Google Shape;432;p50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3" name="Google Shape;433;p50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4" name="Google Shape;434;p50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5" name="Google Shape;435;p50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6" name="Google Shape;436;p50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7" name="Google Shape;437;p50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8" name="Google Shape;438;p50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9" name="Google Shape;439;p50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0" name="Google Shape;440;p50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1" name="Google Shape;441;p50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2" name="Google Shape;442;p50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3" name="Google Shape;443;p50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44" name="Google Shape;444;p50"/>
          <p:cNvSpPr txBox="1"/>
          <p:nvPr/>
        </p:nvSpPr>
        <p:spPr>
          <a:xfrm>
            <a:off x="1908175" y="1635125"/>
            <a:ext cx="12366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Blauwe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Kamer (A)</a:t>
            </a:r>
            <a:endParaRPr/>
          </a:p>
        </p:txBody>
      </p:sp>
      <p:sp>
        <p:nvSpPr>
          <p:cNvPr id="445" name="Google Shape;445;p50"/>
          <p:cNvSpPr txBox="1"/>
          <p:nvPr/>
        </p:nvSpPr>
        <p:spPr>
          <a:xfrm>
            <a:off x="3995737" y="1635125"/>
            <a:ext cx="12366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Rode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Kamer (B)</a:t>
            </a:r>
            <a:endParaRPr/>
          </a:p>
        </p:txBody>
      </p:sp>
      <p:sp>
        <p:nvSpPr>
          <p:cNvPr id="446" name="Google Shape;446;p50"/>
          <p:cNvSpPr txBox="1"/>
          <p:nvPr/>
        </p:nvSpPr>
        <p:spPr>
          <a:xfrm>
            <a:off x="6659562" y="1644650"/>
            <a:ext cx="1236662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Blauwe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Kamer (A)</a:t>
            </a:r>
            <a:endParaRPr/>
          </a:p>
        </p:txBody>
      </p:sp>
      <p:sp>
        <p:nvSpPr>
          <p:cNvPr id="447" name="Google Shape;447;p50"/>
          <p:cNvSpPr txBox="1"/>
          <p:nvPr/>
        </p:nvSpPr>
        <p:spPr>
          <a:xfrm>
            <a:off x="6646862" y="1649412"/>
            <a:ext cx="1249362" cy="6461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Groene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Kamer (C)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51"/>
          <p:cNvSpPr txBox="1">
            <a:spLocks noGrp="1"/>
          </p:cNvSpPr>
          <p:nvPr>
            <p:ph type="body" idx="1"/>
          </p:nvPr>
        </p:nvSpPr>
        <p:spPr>
          <a:xfrm>
            <a:off x="685800" y="260350"/>
            <a:ext cx="7772400" cy="583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Spontaan Herstel</a:t>
            </a:r>
            <a:endParaRPr/>
          </a:p>
        </p:txBody>
      </p:sp>
      <p:cxnSp>
        <p:nvCxnSpPr>
          <p:cNvPr id="453" name="Google Shape;453;p51"/>
          <p:cNvCxnSpPr/>
          <p:nvPr/>
        </p:nvCxnSpPr>
        <p:spPr>
          <a:xfrm rot="10800000" flipH="1">
            <a:off x="1116012" y="1628775"/>
            <a:ext cx="71437" cy="417671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454" name="Google Shape;454;p51"/>
          <p:cNvCxnSpPr/>
          <p:nvPr/>
        </p:nvCxnSpPr>
        <p:spPr>
          <a:xfrm>
            <a:off x="1116012" y="5805487"/>
            <a:ext cx="684053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455" name="Google Shape;455;p51"/>
          <p:cNvSpPr/>
          <p:nvPr/>
        </p:nvSpPr>
        <p:spPr>
          <a:xfrm>
            <a:off x="1258887" y="2276475"/>
            <a:ext cx="1873250" cy="3529012"/>
          </a:xfrm>
          <a:custGeom>
            <a:avLst/>
            <a:gdLst/>
            <a:ahLst/>
            <a:cxnLst/>
            <a:rect l="l" t="t" r="r" b="b"/>
            <a:pathLst>
              <a:path w="1906" h="2404" extrusionOk="0">
                <a:moveTo>
                  <a:pt x="0" y="2404"/>
                </a:moveTo>
                <a:cubicBezTo>
                  <a:pt x="227" y="1629"/>
                  <a:pt x="454" y="854"/>
                  <a:pt x="772" y="453"/>
                </a:cubicBezTo>
                <a:cubicBezTo>
                  <a:pt x="1090" y="52"/>
                  <a:pt x="1498" y="26"/>
                  <a:pt x="1906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51"/>
          <p:cNvSpPr/>
          <p:nvPr/>
        </p:nvSpPr>
        <p:spPr>
          <a:xfrm>
            <a:off x="3492500" y="2276475"/>
            <a:ext cx="2016125" cy="3457575"/>
          </a:xfrm>
          <a:custGeom>
            <a:avLst/>
            <a:gdLst/>
            <a:ahLst/>
            <a:cxnLst/>
            <a:rect l="l" t="t" r="r" b="b"/>
            <a:pathLst>
              <a:path w="1270" h="2178" extrusionOk="0">
                <a:moveTo>
                  <a:pt x="0" y="0"/>
                </a:moveTo>
                <a:cubicBezTo>
                  <a:pt x="98" y="703"/>
                  <a:pt x="196" y="1406"/>
                  <a:pt x="408" y="1769"/>
                </a:cubicBezTo>
                <a:cubicBezTo>
                  <a:pt x="620" y="2132"/>
                  <a:pt x="1126" y="2110"/>
                  <a:pt x="1270" y="2178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7" name="Google Shape;457;p51"/>
          <p:cNvCxnSpPr/>
          <p:nvPr/>
        </p:nvCxnSpPr>
        <p:spPr>
          <a:xfrm rot="10800000">
            <a:off x="7019925" y="3500437"/>
            <a:ext cx="0" cy="23050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58" name="Google Shape;458;p51"/>
          <p:cNvSpPr txBox="1"/>
          <p:nvPr/>
        </p:nvSpPr>
        <p:spPr>
          <a:xfrm>
            <a:off x="468312" y="1916112"/>
            <a:ext cx="657225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</a:t>
            </a:r>
            <a:endParaRPr/>
          </a:p>
        </p:txBody>
      </p:sp>
      <p:sp>
        <p:nvSpPr>
          <p:cNvPr id="459" name="Google Shape;459;p51"/>
          <p:cNvSpPr txBox="1"/>
          <p:nvPr/>
        </p:nvSpPr>
        <p:spPr>
          <a:xfrm>
            <a:off x="1619250" y="5949950"/>
            <a:ext cx="1193800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CS-US</a:t>
            </a:r>
            <a:endParaRPr/>
          </a:p>
        </p:txBody>
      </p:sp>
      <p:sp>
        <p:nvSpPr>
          <p:cNvPr id="460" name="Google Shape;460;p51"/>
          <p:cNvSpPr txBox="1"/>
          <p:nvPr/>
        </p:nvSpPr>
        <p:spPr>
          <a:xfrm>
            <a:off x="3635375" y="5949950"/>
            <a:ext cx="155416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 alleen</a:t>
            </a:r>
            <a:endParaRPr/>
          </a:p>
        </p:txBody>
      </p:sp>
      <p:sp>
        <p:nvSpPr>
          <p:cNvPr id="461" name="Google Shape;461;p51"/>
          <p:cNvSpPr txBox="1"/>
          <p:nvPr/>
        </p:nvSpPr>
        <p:spPr>
          <a:xfrm>
            <a:off x="6659562" y="5876925"/>
            <a:ext cx="1319212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CS</a:t>
            </a:r>
            <a:endParaRPr/>
          </a:p>
        </p:txBody>
      </p:sp>
      <p:cxnSp>
        <p:nvCxnSpPr>
          <p:cNvPr id="462" name="Google Shape;462;p51"/>
          <p:cNvCxnSpPr/>
          <p:nvPr/>
        </p:nvCxnSpPr>
        <p:spPr>
          <a:xfrm rot="10800000">
            <a:off x="15478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3" name="Google Shape;463;p51"/>
          <p:cNvCxnSpPr/>
          <p:nvPr/>
        </p:nvCxnSpPr>
        <p:spPr>
          <a:xfrm rot="10800000">
            <a:off x="17637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4" name="Google Shape;464;p51"/>
          <p:cNvCxnSpPr/>
          <p:nvPr/>
        </p:nvCxnSpPr>
        <p:spPr>
          <a:xfrm rot="10800000">
            <a:off x="19796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5" name="Google Shape;465;p51"/>
          <p:cNvCxnSpPr/>
          <p:nvPr/>
        </p:nvCxnSpPr>
        <p:spPr>
          <a:xfrm rot="10800000">
            <a:off x="21955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6" name="Google Shape;466;p51"/>
          <p:cNvCxnSpPr/>
          <p:nvPr/>
        </p:nvCxnSpPr>
        <p:spPr>
          <a:xfrm rot="10800000">
            <a:off x="24114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7" name="Google Shape;467;p51"/>
          <p:cNvCxnSpPr/>
          <p:nvPr/>
        </p:nvCxnSpPr>
        <p:spPr>
          <a:xfrm rot="10800000">
            <a:off x="262731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8" name="Google Shape;468;p51"/>
          <p:cNvCxnSpPr/>
          <p:nvPr/>
        </p:nvCxnSpPr>
        <p:spPr>
          <a:xfrm rot="10800000">
            <a:off x="1979612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9" name="Google Shape;469;p51"/>
          <p:cNvCxnSpPr/>
          <p:nvPr/>
        </p:nvCxnSpPr>
        <p:spPr>
          <a:xfrm rot="10800000">
            <a:off x="27717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0" name="Google Shape;470;p51"/>
          <p:cNvCxnSpPr/>
          <p:nvPr/>
        </p:nvCxnSpPr>
        <p:spPr>
          <a:xfrm rot="10800000">
            <a:off x="3635375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1" name="Google Shape;471;p51"/>
          <p:cNvCxnSpPr/>
          <p:nvPr/>
        </p:nvCxnSpPr>
        <p:spPr>
          <a:xfrm rot="10800000">
            <a:off x="37798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2" name="Google Shape;472;p51"/>
          <p:cNvCxnSpPr/>
          <p:nvPr/>
        </p:nvCxnSpPr>
        <p:spPr>
          <a:xfrm rot="10800000">
            <a:off x="39957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3" name="Google Shape;473;p51"/>
          <p:cNvCxnSpPr/>
          <p:nvPr/>
        </p:nvCxnSpPr>
        <p:spPr>
          <a:xfrm rot="10800000">
            <a:off x="4211637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4" name="Google Shape;474;p51"/>
          <p:cNvCxnSpPr/>
          <p:nvPr/>
        </p:nvCxnSpPr>
        <p:spPr>
          <a:xfrm rot="10800000">
            <a:off x="43561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5" name="Google Shape;475;p51"/>
          <p:cNvCxnSpPr/>
          <p:nvPr/>
        </p:nvCxnSpPr>
        <p:spPr>
          <a:xfrm rot="10800000">
            <a:off x="4572000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6" name="Google Shape;476;p51"/>
          <p:cNvCxnSpPr/>
          <p:nvPr/>
        </p:nvCxnSpPr>
        <p:spPr>
          <a:xfrm rot="10800000">
            <a:off x="47164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7" name="Google Shape;477;p51"/>
          <p:cNvCxnSpPr/>
          <p:nvPr/>
        </p:nvCxnSpPr>
        <p:spPr>
          <a:xfrm rot="10800000">
            <a:off x="4427537" y="61658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8" name="Google Shape;478;p51"/>
          <p:cNvCxnSpPr/>
          <p:nvPr/>
        </p:nvCxnSpPr>
        <p:spPr>
          <a:xfrm rot="10800000">
            <a:off x="49323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9" name="Google Shape;479;p51"/>
          <p:cNvCxnSpPr/>
          <p:nvPr/>
        </p:nvCxnSpPr>
        <p:spPr>
          <a:xfrm rot="10800000">
            <a:off x="5148262" y="5734050"/>
            <a:ext cx="0" cy="714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80" name="Google Shape;480;p51"/>
          <p:cNvSpPr txBox="1"/>
          <p:nvPr/>
        </p:nvSpPr>
        <p:spPr>
          <a:xfrm>
            <a:off x="1527175" y="1627187"/>
            <a:ext cx="16256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Tijdsperiode 1</a:t>
            </a:r>
            <a:endParaRPr/>
          </a:p>
        </p:txBody>
      </p:sp>
      <p:sp>
        <p:nvSpPr>
          <p:cNvPr id="481" name="Google Shape;481;p51"/>
          <p:cNvSpPr txBox="1"/>
          <p:nvPr/>
        </p:nvSpPr>
        <p:spPr>
          <a:xfrm>
            <a:off x="3995737" y="1628775"/>
            <a:ext cx="162560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Tijdsperiode 2</a:t>
            </a:r>
            <a:endParaRPr/>
          </a:p>
        </p:txBody>
      </p:sp>
      <p:sp>
        <p:nvSpPr>
          <p:cNvPr id="482" name="Google Shape;482;p51"/>
          <p:cNvSpPr txBox="1"/>
          <p:nvPr/>
        </p:nvSpPr>
        <p:spPr>
          <a:xfrm>
            <a:off x="6376987" y="1631950"/>
            <a:ext cx="16256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Tijdsperiode 3</a:t>
            </a:r>
            <a:endParaRPr/>
          </a:p>
        </p:txBody>
      </p:sp>
      <p:cxnSp>
        <p:nvCxnSpPr>
          <p:cNvPr id="483" name="Google Shape;483;p51"/>
          <p:cNvCxnSpPr/>
          <p:nvPr/>
        </p:nvCxnSpPr>
        <p:spPr>
          <a:xfrm rot="10800000" flipH="1">
            <a:off x="5940425" y="5734050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4" name="Google Shape;484;p51"/>
          <p:cNvCxnSpPr/>
          <p:nvPr/>
        </p:nvCxnSpPr>
        <p:spPr>
          <a:xfrm rot="10800000" flipH="1">
            <a:off x="5861050" y="5734050"/>
            <a:ext cx="144462" cy="215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85" name="Google Shape;485;p51"/>
          <p:cNvSpPr txBox="1"/>
          <p:nvPr/>
        </p:nvSpPr>
        <p:spPr>
          <a:xfrm>
            <a:off x="5621337" y="5300662"/>
            <a:ext cx="94138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…tijd…</a:t>
            </a:r>
            <a:endParaRPr/>
          </a:p>
        </p:txBody>
      </p:sp>
      <p:sp>
        <p:nvSpPr>
          <p:cNvPr id="486" name="Google Shape;486;p51"/>
          <p:cNvSpPr txBox="1"/>
          <p:nvPr/>
        </p:nvSpPr>
        <p:spPr>
          <a:xfrm>
            <a:off x="4130675" y="363537"/>
            <a:ext cx="48641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ABC renewal met tijd als context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sng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II.2. Mentale proces theorieën</a:t>
            </a:r>
            <a:endParaRPr/>
          </a:p>
        </p:txBody>
      </p:sp>
      <p:sp>
        <p:nvSpPr>
          <p:cNvPr id="176" name="Google Shape;176;p27"/>
          <p:cNvSpPr txBox="1">
            <a:spLocks noGrp="1"/>
          </p:cNvSpPr>
          <p:nvPr>
            <p:ph type="body" idx="1"/>
          </p:nvPr>
        </p:nvSpPr>
        <p:spPr>
          <a:xfrm>
            <a:off x="179387" y="1125537"/>
            <a:ext cx="8785225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“Leren” =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Impact regelmatigheden in omgeving op gedrag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Functionele benadering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leren beschrijven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(wanneer treedt het op: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moderatie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biedt verklaringen voor gedrag in termen van omgeving 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Cognitieve benadering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leren verklaren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termen van mentale processen (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mediatie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moet verklaren waarom leren soms optreedt en soms niet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=&gt; evaluatie op basis van heuristische en predictieve functie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8"/>
          <p:cNvSpPr txBox="1">
            <a:spLocks noGrp="1"/>
          </p:cNvSpPr>
          <p:nvPr>
            <p:ph type="body" idx="1"/>
          </p:nvPr>
        </p:nvSpPr>
        <p:spPr>
          <a:xfrm>
            <a:off x="227462" y="113337"/>
            <a:ext cx="8785200" cy="50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Twee types van proces verklaringen van klassieke conditionering: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1. Associatieve modellen: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S-R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S-S</a:t>
            </a:r>
            <a:endParaRPr sz="2800"/>
          </a:p>
          <a:p>
            <a:pPr marL="34290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2. Propositionele modellen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>
            <a:spLocks noGrp="1"/>
          </p:cNvSpPr>
          <p:nvPr>
            <p:ph type="body" idx="1"/>
          </p:nvPr>
        </p:nvSpPr>
        <p:spPr>
          <a:xfrm>
            <a:off x="395287" y="260350"/>
            <a:ext cx="8229600" cy="557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II.2.1. Associatieve modellen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Gemeenschappelijk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Associatie medieert effect van relatie tussen prikkels op gedrag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Verschilpunten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welke elementen in associatie: S-R of S-S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voorwaarden waaronder associaties gevormd worden en gedrag beïnvloeden (zie 2 pijlen)</a:t>
            </a:r>
            <a:endParaRPr/>
          </a:p>
        </p:txBody>
      </p:sp>
      <p:pic>
        <p:nvPicPr>
          <p:cNvPr id="188" name="Google Shape;188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75" y="1844675"/>
            <a:ext cx="9132887" cy="1535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579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II.2.1.1. S-R modellen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Kern van S-R modellen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associatie S (representatie CS) en R (representatie UR) door samen voorkomen CS-UR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(=&gt; contiguïteit CS-UR is noodzakelijk en voldoende)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verklaring CR = activatie CS resulteert in activatie UR via “spreading of activation”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- Vb: Hond Pavlov: bel - salivatie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4" name="Google Shape;194;p30"/>
          <p:cNvGrpSpPr/>
          <p:nvPr/>
        </p:nvGrpSpPr>
        <p:grpSpPr>
          <a:xfrm>
            <a:off x="2151062" y="3525837"/>
            <a:ext cx="4824412" cy="3095625"/>
            <a:chOff x="3240" y="4016"/>
            <a:chExt cx="3345" cy="2160"/>
          </a:xfrm>
        </p:grpSpPr>
        <p:sp>
          <p:nvSpPr>
            <p:cNvPr id="195" name="Google Shape;195;p30"/>
            <p:cNvSpPr txBox="1"/>
            <p:nvPr/>
          </p:nvSpPr>
          <p:spPr>
            <a:xfrm>
              <a:off x="3600" y="4016"/>
              <a:ext cx="719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CS</a:t>
              </a:r>
              <a:endParaRPr/>
            </a:p>
          </p:txBody>
        </p:sp>
        <p:sp>
          <p:nvSpPr>
            <p:cNvPr id="196" name="Google Shape;196;p30"/>
            <p:cNvSpPr txBox="1"/>
            <p:nvPr/>
          </p:nvSpPr>
          <p:spPr>
            <a:xfrm>
              <a:off x="3544" y="5340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US</a:t>
              </a:r>
              <a:endParaRPr/>
            </a:p>
          </p:txBody>
        </p:sp>
        <p:sp>
          <p:nvSpPr>
            <p:cNvPr id="197" name="Google Shape;197;p30"/>
            <p:cNvSpPr txBox="1"/>
            <p:nvPr/>
          </p:nvSpPr>
          <p:spPr>
            <a:xfrm>
              <a:off x="5760" y="5187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UR</a:t>
              </a:r>
              <a:endParaRPr/>
            </a:p>
          </p:txBody>
        </p:sp>
        <p:sp>
          <p:nvSpPr>
            <p:cNvPr id="198" name="Google Shape;198;p30"/>
            <p:cNvSpPr txBox="1"/>
            <p:nvPr/>
          </p:nvSpPr>
          <p:spPr>
            <a:xfrm>
              <a:off x="5685" y="4917"/>
              <a:ext cx="90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(CR)</a:t>
              </a:r>
              <a:endParaRPr/>
            </a:p>
          </p:txBody>
        </p:sp>
        <p:cxnSp>
          <p:nvCxnSpPr>
            <p:cNvPr id="199" name="Google Shape;199;p30"/>
            <p:cNvCxnSpPr/>
            <p:nvPr/>
          </p:nvCxnSpPr>
          <p:spPr>
            <a:xfrm>
              <a:off x="4140" y="4298"/>
              <a:ext cx="1594" cy="7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200" name="Google Shape;200;p30"/>
            <p:cNvCxnSpPr/>
            <p:nvPr/>
          </p:nvCxnSpPr>
          <p:spPr>
            <a:xfrm>
              <a:off x="3904" y="4388"/>
              <a:ext cx="0" cy="95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01" name="Google Shape;201;p30"/>
            <p:cNvCxnSpPr/>
            <p:nvPr/>
          </p:nvCxnSpPr>
          <p:spPr>
            <a:xfrm>
              <a:off x="4170" y="5487"/>
              <a:ext cx="163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sp>
          <p:nvSpPr>
            <p:cNvPr id="202" name="Google Shape;202;p30"/>
            <p:cNvSpPr txBox="1"/>
            <p:nvPr/>
          </p:nvSpPr>
          <p:spPr>
            <a:xfrm>
              <a:off x="3240" y="455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    (2)</a:t>
              </a:r>
              <a:endParaRPr/>
            </a:p>
          </p:txBody>
        </p:sp>
        <p:sp>
          <p:nvSpPr>
            <p:cNvPr id="203" name="Google Shape;203;p30"/>
            <p:cNvSpPr txBox="1"/>
            <p:nvPr/>
          </p:nvSpPr>
          <p:spPr>
            <a:xfrm>
              <a:off x="5400" y="437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(3)</a:t>
              </a:r>
              <a:endParaRPr/>
            </a:p>
          </p:txBody>
        </p:sp>
        <p:sp>
          <p:nvSpPr>
            <p:cNvPr id="204" name="Google Shape;204;p30"/>
            <p:cNvSpPr txBox="1"/>
            <p:nvPr/>
          </p:nvSpPr>
          <p:spPr>
            <a:xfrm>
              <a:off x="4500" y="5636"/>
              <a:ext cx="720" cy="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rPr lang="en-US" sz="24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(1)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1"/>
          <p:cNvSpPr txBox="1">
            <a:spLocks noGrp="1"/>
          </p:cNvSpPr>
          <p:nvPr>
            <p:ph type="body" idx="1"/>
          </p:nvPr>
        </p:nvSpPr>
        <p:spPr>
          <a:xfrm>
            <a:off x="186900" y="333375"/>
            <a:ext cx="8825700" cy="6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Algemene evaluatie S-R modellen: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Problemen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(conditionele) contingentie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cruciaal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&lt;&gt; assumptie dat samen voorkomen (contiguiteit) van CS-UR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voldoende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Impact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indirecte verbanden</a:t>
            </a:r>
            <a:endParaRPr sz="280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&lt;&gt; assumptie dat samen voorkomen CS-UR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noodzakelijk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=&gt; niet sensorische pre-cond (A-B, B-US, A=&gt;CR)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/>
              <a:t>=&gt; wel 2</a:t>
            </a:r>
            <a:r>
              <a:rPr lang="en-US" sz="2800" baseline="30000"/>
              <a:t>de</a:t>
            </a:r>
            <a:r>
              <a:rPr lang="en-US" sz="2800"/>
              <a:t> orde cond (B-US, A-B, A =&gt;CR)</a:t>
            </a:r>
            <a:endParaRPr sz="280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2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64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US-revaluatie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(vb., voedsel-misselijkheid) kan geen effect hebben volgens S-R want CS en nieuwe UR komen niet samen voor &lt;&gt; assumptie dat samen voorkomen CS-UR </a:t>
            </a: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noodzakelijk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is</a:t>
            </a: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28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CR </a:t>
            </a:r>
            <a:r>
              <a:rPr lang="en-US" sz="2800">
                <a:solidFill>
                  <a:srgbClr val="FF0000"/>
                </a:solidFill>
              </a:rPr>
              <a:t>(vb., angst) kan verschillen van UR</a:t>
            </a:r>
            <a:endParaRPr sz="280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&lt;&gt; assumptie dat CR = UR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3"/>
          <p:cNvSpPr txBox="1">
            <a:spLocks noGrp="1"/>
          </p:cNvSpPr>
          <p:nvPr>
            <p:ph type="body" idx="1"/>
          </p:nvPr>
        </p:nvSpPr>
        <p:spPr>
          <a:xfrm>
            <a:off x="457200" y="404812"/>
            <a:ext cx="8229600" cy="572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S-R modellen falen in het verklaren van belangrijke procedurele kennis en hebben dus een beperkte heuristische waarde (maar zijn toch nog populair; Rescorla, 1988; De Houwer, 2018).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=&gt; MAAR: Onder bepaalde voorwaarden is KC wel conform voorspellingen S-R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vb., geen US-revaluatie bij 2</a:t>
            </a:r>
            <a:r>
              <a:rPr lang="en-US" sz="2800" b="0" i="0" u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</a:t>
            </a: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orde cond 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B-US, A-B, US-revaluatie </a:t>
            </a: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1729</Words>
  <Application>Microsoft Office PowerPoint</Application>
  <PresentationFormat>Diavoorstelling (4:3)</PresentationFormat>
  <Paragraphs>279</Paragraphs>
  <Slides>27</Slides>
  <Notes>27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27</vt:i4>
      </vt:variant>
    </vt:vector>
  </HeadingPairs>
  <TitlesOfParts>
    <vt:vector size="33" baseType="lpstr">
      <vt:lpstr>Noto Sans Symbols</vt:lpstr>
      <vt:lpstr>Arial</vt:lpstr>
      <vt:lpstr>Open Sans</vt:lpstr>
      <vt:lpstr>Times New Roman</vt:lpstr>
      <vt:lpstr>Default Design</vt:lpstr>
      <vt:lpstr>Standaardontwerp</vt:lpstr>
      <vt:lpstr>PowerPoint-presentatie</vt:lpstr>
      <vt:lpstr>Overzicht cursus:</vt:lpstr>
      <vt:lpstr>II.2. Mentale proces theorieën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Houwer</dc:creator>
  <cp:lastModifiedBy>Jan De Houwer</cp:lastModifiedBy>
  <cp:revision>1</cp:revision>
  <dcterms:modified xsi:type="dcterms:W3CDTF">2020-03-09T21:18:58Z</dcterms:modified>
</cp:coreProperties>
</file>