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24"/>
  </p:notesMasterIdLst>
  <p:sldIdLst>
    <p:sldId id="278" r:id="rId4"/>
    <p:sldId id="279" r:id="rId5"/>
    <p:sldId id="284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90600" y="768350"/>
            <a:ext cx="5118100" cy="383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7f2d48d325_0_6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g7f2d48d32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7f2d48d325_2_4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g7f2d48d325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7f2d48d325_2_5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g7f2d48d325_2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7f2d48d325_2_5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g7f2d48d325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7f2d48d325_2_6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g7f2d48d325_2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7f2d48d325_2_6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g7f2d48d325_2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7f2d48d325_2_6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g7f2d48d325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7f2d48d325_2_7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g7f2d48d325_2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g7f2d48d325_7_7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yes, B: uncertain, C: no,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g7f2d48d325_7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g7f2d48d325_7_8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yes, B: uncertain, C: no,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g7f2d48d325_7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g7f2d48d325_2_7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g7f2d48d325_2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7f2d48d32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7f2d48d325_0_3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S-R models, B: S-S models, C: R-Sr models, D: Sokolov's model,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g7f2d48d325_0_36:notes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7f2d48d325_2_8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g7f2d48d325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7f2f7c85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7f2f7c8565_0_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extinction, B: ABA renewal, C: US reinstatement, D: ABC renewal,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g7f2f7c8565_0_0:notes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7f2f7c856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7f2f7c8565_0_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inhibitory associations, B: inhibitory conditioning, C: contextual modulation of inhibitory associations, D: inhibitory responses,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g7f2f7c8565_0_6:notes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7f2d48d325_2_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g7f2d48d32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7f2d48d325_2_1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g7f2d48d325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g7f2d48d325_2_1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g7f2d48d325_2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7f2d48d325_2_3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g7f2d48d325_2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7f2d48d325_2_4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g7f2d48d325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68" name="Google Shape;168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4" name="Google Shape;184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90" name="Google Shape;190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6" name="Google Shape;196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203" name="Google Shape;203;p3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204" name="Google Shape;204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3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15" name="Google Shape;215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216" name="Google Shape;216;p3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17" name="Google Shape;217;p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218" name="Google Shape;218;p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3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225" name="Google Shape;225;p3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231" name="Google Shape;231;p3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3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3" name="Google Shape;163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4" name="Google Shape;164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phIiwib256ZWtlciIsIm5lZSJdfQ==pearId=magic-pear-shape-identifie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dfNzUiLCJjb250ZW50SW5zdGFuY2VJZCI6IjE0eWh4Z3BoQUthd3FNaHE2UV9YaXEzRkZ1cDU4RTVGTk9DYlZMMFRpbXYwLzExMjE2MzZlLTUwODItNDMxNS1iMzE5LWY4YzFlOWEzZjY1MyJ9pearId=magic-pear-metadata-identifier" TargetMode="Externa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phIiwib256ZWtlciIsIm5lZSJdfQ==pearId=magic-pear-shape-identifier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dfODAiLCJjb250ZW50SW5zdGFuY2VJZCI6IjE0eWh4Z3BoQUthd3FNaHE2UV9YaXEzRkZ1cDU4RTVGTk9DYlZMMFRpbXYwL2EzYWFkYjJiLTc3YWQtNGU0Mi05ZjViLTBmYzA4NTUwMjhkZiJ9pearId=magic-pear-metadata-identifier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lMtUiBtb2RlbGxlbiIsIlMtUyBtb2RlbGxlbiIsIlItU3IgbW9kZWxsZW4iLCJoZXQgbW9kZWwgdmFuIFNva29sb3YiXX0=pearId=magic-pear-shape-identifi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BfMzYiLCJjb250ZW50SW5zdGFuY2VJZCI6IjE0eWh4Z3BoQUthd3FNaHE2UV9YaXEzRkZ1cDU4RTVGTk9DYlZMMFRpbXYwLzIyY2NlYjM3LTE4NGYtNDA1Mi05OTY4LTY2YzA0YjFjZjZiNSJ9pearId=magic-pear-metadata-identifier" TargetMode="Externa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nVpdGRvdmluZyIsIkFCQSByZW5ld2FsIiwiVVMgcmVpbnN0YXRlbWVudCIsIkFCQyByZW5ld2FsIl19pearId=magic-pear-shape-identifi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JmN2M4NTY1XzBfMCIsImNvbnRlbnRJbnN0YW5jZUlkIjoiMTR5aHhncGhBS2F3cU1ocTZRX1hpcTNGRnVwNThFNUZOT0NiVkwwVGltdjAvNzQwY2I1MDctYTAzOS00MmY5LTg2NWYtZWMxZDk3MjJlYWMwIn0=pearId=magic-pear-metadata-identifier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luaGliaXRvcmlzY2hlIGFzc29jaWF0aWVzIiwiaW5oaWJpdG9yaXNjaGUgY29uZGl0aW9uZXJpbmciLCJjb250ZXh0dWVsZSBtb2R1bGF0aWUgdmFuIGluaGliaXRvcmlzY2hlIGFzc29jaWF0aWVzIiwiaW5oaWJpdG9yaXNjaGUgcmVzcG9uc2VuIl19pearId=magic-pear-shape-identifi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JmN2M4NTY1XzBfNiIsImNvbnRlbnRJbnN0YW5jZUlkIjoiMTR5aHhncGhBS2F3cU1ocTZRX1hpcTNGRnVwNThFNUZOT0NiVkwwVGltdjAvNGU5ZjZlOGUtYTFjMy00MjcxLThjMmYtMGIyMDAzZjFmOGM3In0=pearId=magic-pear-metadata-identifier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9"/>
          <p:cNvSpPr txBox="1">
            <a:spLocks noGrp="1"/>
          </p:cNvSpPr>
          <p:nvPr>
            <p:ph type="title"/>
          </p:nvPr>
        </p:nvSpPr>
        <p:spPr>
          <a:xfrm>
            <a:off x="418937" y="12"/>
            <a:ext cx="82296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 Overview: </a:t>
            </a:r>
            <a:endParaRPr/>
          </a:p>
        </p:txBody>
      </p:sp>
      <p:sp>
        <p:nvSpPr>
          <p:cNvPr id="436" name="Google Shape;436;p59"/>
          <p:cNvSpPr txBox="1">
            <a:spLocks noGrp="1"/>
          </p:cNvSpPr>
          <p:nvPr>
            <p:ph type="body" idx="1"/>
          </p:nvPr>
        </p:nvSpPr>
        <p:spPr>
          <a:xfrm>
            <a:off x="457200" y="657300"/>
            <a:ext cx="8229600" cy="55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Introductory chapter: </a:t>
            </a:r>
            <a:endParaRPr sz="24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Effects of non-contingent stimulus presentations</a:t>
            </a:r>
            <a:endParaRPr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Classical conditioning</a:t>
            </a:r>
            <a:endParaRPr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II.1. Functional knowledge</a:t>
            </a:r>
            <a:endParaRPr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II.2. Mental process theories</a:t>
            </a:r>
            <a:endParaRPr sz="2400" b="0" i="0" u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dirty="0">
                <a:solidFill>
                  <a:srgbClr val="FF0000"/>
                </a:solidFill>
              </a:rPr>
              <a:t>		II.2.1. Associative models</a:t>
            </a:r>
            <a:endParaRPr sz="2400" dirty="0">
              <a:solidFill>
                <a:srgbClr val="FF0000"/>
              </a:solidFill>
            </a:endParaRPr>
          </a:p>
          <a:p>
            <a:pPr marL="12573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dirty="0">
                <a:solidFill>
                  <a:srgbClr val="FF0000"/>
                </a:solidFill>
              </a:rPr>
              <a:t>II.2.1.1. S-R models</a:t>
            </a:r>
            <a:endParaRPr sz="2400" dirty="0">
              <a:solidFill>
                <a:srgbClr val="FF0000"/>
              </a:solidFill>
            </a:endParaRPr>
          </a:p>
          <a:p>
            <a:pPr marL="12573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dirty="0">
                <a:solidFill>
                  <a:srgbClr val="FF0000"/>
                </a:solidFill>
              </a:rPr>
              <a:t>II.2.1.2. S-S models</a:t>
            </a:r>
            <a:endParaRPr sz="2400" dirty="0">
              <a:solidFill>
                <a:srgbClr val="FF0000"/>
              </a:solidFill>
            </a:endParaRPr>
          </a:p>
          <a:p>
            <a:pPr marL="137160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-"/>
            </a:pPr>
            <a:r>
              <a:rPr lang="en-US" sz="2400" dirty="0">
                <a:solidFill>
                  <a:srgbClr val="FF0000"/>
                </a:solidFill>
              </a:rPr>
              <a:t>general (what + evaluation)</a:t>
            </a:r>
            <a:endParaRPr sz="2400" dirty="0">
              <a:solidFill>
                <a:srgbClr val="FF0000"/>
              </a:solidFill>
            </a:endParaRPr>
          </a:p>
          <a:p>
            <a:pPr marL="13716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-"/>
            </a:pPr>
            <a:r>
              <a:rPr lang="en-US" sz="2400" dirty="0">
                <a:solidFill>
                  <a:srgbClr val="FF0000"/>
                </a:solidFill>
              </a:rPr>
              <a:t>Rescorla-Wagner</a:t>
            </a:r>
            <a:endParaRPr sz="2400" dirty="0">
              <a:solidFill>
                <a:srgbClr val="FF0000"/>
              </a:solidFill>
            </a:endParaRPr>
          </a:p>
          <a:p>
            <a:pPr marL="13716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-"/>
            </a:pPr>
            <a:r>
              <a:rPr lang="en-US" sz="2400" dirty="0">
                <a:solidFill>
                  <a:srgbClr val="FF0000"/>
                </a:solidFill>
              </a:rPr>
              <a:t>Wagner &amp; Bouton</a:t>
            </a:r>
            <a:endParaRPr sz="2400" dirty="0">
              <a:solidFill>
                <a:srgbClr val="FF0000"/>
              </a:solidFill>
            </a:endParaRPr>
          </a:p>
          <a:p>
            <a:pPr marL="13716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-"/>
            </a:pPr>
            <a:r>
              <a:rPr lang="en-US" sz="2400" dirty="0">
                <a:solidFill>
                  <a:srgbClr val="FF0000"/>
                </a:solidFill>
              </a:rPr>
              <a:t>Comparator</a:t>
            </a:r>
            <a:endParaRPr sz="2400" dirty="0">
              <a:solidFill>
                <a:srgbClr val="FF0000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FF0000"/>
                </a:solidFill>
              </a:rPr>
              <a:t>II.2.2. Propositional models</a:t>
            </a:r>
            <a:endParaRPr sz="2400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 conditioning</a:t>
            </a:r>
            <a:endParaRPr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Complex forms of learning</a:t>
            </a:r>
            <a:endParaRPr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Applied Learning Psychology</a:t>
            </a:r>
            <a:endParaRPr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73"/>
          <p:cNvSpPr txBox="1">
            <a:spLocks noGrp="1"/>
          </p:cNvSpPr>
          <p:nvPr>
            <p:ph type="body" idx="1"/>
          </p:nvPr>
        </p:nvSpPr>
        <p:spPr>
          <a:xfrm>
            <a:off x="457200" y="404812"/>
            <a:ext cx="8229600" cy="572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e.g. Pavlov's dog: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633" name="Google Shape;633;p73"/>
          <p:cNvSpPr txBox="1"/>
          <p:nvPr/>
        </p:nvSpPr>
        <p:spPr>
          <a:xfrm>
            <a:off x="755650" y="1989137"/>
            <a:ext cx="1481137" cy="266382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>
                <a:solidFill>
                  <a:schemeClr val="dk1"/>
                </a:solidFill>
              </a:rPr>
              <a:t>Bell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>
                <a:solidFill>
                  <a:schemeClr val="dk1"/>
                </a:solidFill>
              </a:rPr>
              <a:t>Bell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73"/>
          <p:cNvSpPr txBox="1"/>
          <p:nvPr/>
        </p:nvSpPr>
        <p:spPr>
          <a:xfrm>
            <a:off x="3276600" y="1989137"/>
            <a:ext cx="2470150" cy="2236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?? ….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belief: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"Bell predicts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food"! </a:t>
            </a:r>
            <a:endParaRPr/>
          </a:p>
        </p:txBody>
      </p:sp>
      <p:sp>
        <p:nvSpPr>
          <p:cNvPr id="635" name="Google Shape;635;p73"/>
          <p:cNvSpPr txBox="1"/>
          <p:nvPr/>
        </p:nvSpPr>
        <p:spPr>
          <a:xfrm>
            <a:off x="6659562" y="1916112"/>
            <a:ext cx="2325688" cy="180975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>
                <a:solidFill>
                  <a:schemeClr val="dk1"/>
                </a:solidFill>
              </a:rPr>
              <a:t>Bell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=&gt;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predict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salivation </a:t>
            </a:r>
            <a:endParaRPr dirty="0"/>
          </a:p>
        </p:txBody>
      </p:sp>
      <p:sp>
        <p:nvSpPr>
          <p:cNvPr id="636" name="Google Shape;636;p73"/>
          <p:cNvSpPr/>
          <p:nvPr/>
        </p:nvSpPr>
        <p:spPr>
          <a:xfrm>
            <a:off x="2339975" y="2349500"/>
            <a:ext cx="863600" cy="5032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73"/>
          <p:cNvSpPr/>
          <p:nvPr/>
        </p:nvSpPr>
        <p:spPr>
          <a:xfrm>
            <a:off x="5795962" y="2420937"/>
            <a:ext cx="863600" cy="5032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73"/>
          <p:cNvSpPr txBox="1"/>
          <p:nvPr/>
        </p:nvSpPr>
        <p:spPr>
          <a:xfrm>
            <a:off x="655200" y="5491750"/>
            <a:ext cx="8031600" cy="998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See VIDEO about belief violation in dogs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74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II.2.2. General evaluation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(a) Heuristic value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1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Impact </a:t>
            </a:r>
            <a:r>
              <a:rPr lang="en-US" sz="2800" i="1" u="sng" dirty="0"/>
              <a:t>of </a:t>
            </a:r>
            <a:r>
              <a:rPr lang="en-US" sz="2800" b="0" i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properties CS, US, intrinsic relationship</a:t>
            </a:r>
            <a:r>
              <a:rPr lang="en-US" sz="28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Impact via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attention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motivation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hypotheses (knowledge CS-US relationship)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75"/>
          <p:cNvSpPr txBox="1">
            <a:spLocks noGrp="1"/>
          </p:cNvSpPr>
          <p:nvPr>
            <p:ph type="body" idx="1"/>
          </p:nvPr>
        </p:nvSpPr>
        <p:spPr>
          <a:xfrm>
            <a:off x="457200" y="260350"/>
            <a:ext cx="8507412" cy="586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Also, involuntary, irrational behavior</a:t>
            </a:r>
            <a:endParaRPr sz="2800" b="0" i="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in principle many kinds of behavior, also irrational behavior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model does not say what behavior (idem for associative models)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1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deliberate judgment CS-US relationship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because proposition must be conscious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1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Different organisms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not all animals have propositions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but some animals do (vb., rats): they use available cognitive skills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VIDEO tool use + problem solving in birds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3" name="Google Shape;653;p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262" y="404812"/>
            <a:ext cx="9017000" cy="5075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130175"/>
            <a:ext cx="7777162" cy="672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3" name="Google Shape;663;p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3337" y="0"/>
            <a:ext cx="9210675" cy="6742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9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Impact of secondary tasks</a:t>
            </a:r>
            <a:endParaRPr sz="2400" b="0" i="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because attention is needed for problem solving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High heuristic value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80"/>
          <p:cNvSpPr txBox="1">
            <a:spLocks noGrp="1"/>
          </p:cNvSpPr>
          <p:nvPr>
            <p:ph type="body" idx="1"/>
          </p:nvPr>
        </p:nvSpPr>
        <p:spPr>
          <a:xfrm>
            <a:off x="395275" y="381000"/>
            <a:ext cx="8497800" cy="56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(b) Predictive value: when to block?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Lettuce: Allergic reaction 10/20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Lettuce + tomato: allergic reaction 10/20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allergic to tomato?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Yes </a:t>
            </a: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uncertain </a:t>
            </a: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74" name="Google Shape;674;p8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675" name="Google Shape;675;p80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80"/>
          <p:cNvSpPr txBox="1"/>
          <p:nvPr/>
        </p:nvSpPr>
        <p:spPr>
          <a:xfrm>
            <a:off x="458125" y="4861125"/>
            <a:ext cx="8031600" cy="998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blocking: A+, AX+ =&gt; no CR for X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81"/>
          <p:cNvSpPr txBox="1">
            <a:spLocks noGrp="1"/>
          </p:cNvSpPr>
          <p:nvPr>
            <p:ph type="body" idx="1"/>
          </p:nvPr>
        </p:nvSpPr>
        <p:spPr>
          <a:xfrm>
            <a:off x="411037" y="322725"/>
            <a:ext cx="84978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Lettuce: Allergic reaction 10/10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Lettuce + tomato: allergic reaction 10/10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allergic to tomato? </a:t>
            </a: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Yes </a:t>
            </a: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uncertain </a:t>
            </a: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R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2" name="Google Shape;682;p81"/>
          <p:cNvSpPr txBox="1"/>
          <p:nvPr/>
        </p:nvSpPr>
        <p:spPr>
          <a:xfrm>
            <a:off x="446050" y="4127500"/>
            <a:ext cx="8031600" cy="2030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blocking: A+, AX+ =&gt; no CR for X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Blocking based on propositional reasoning: possibility of deducing whether X adds anything to the effect of A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</a:endParaRPr>
          </a:p>
        </p:txBody>
      </p:sp>
      <p:pic>
        <p:nvPicPr>
          <p:cNvPr id="683" name="Google Shape;683;p8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684" name="Google Shape;684;p81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82"/>
          <p:cNvSpPr txBox="1">
            <a:spLocks noGrp="1"/>
          </p:cNvSpPr>
          <p:nvPr>
            <p:ph type="body" idx="1"/>
          </p:nvPr>
        </p:nvSpPr>
        <p:spPr>
          <a:xfrm>
            <a:off x="179387" y="333375"/>
            <a:ext cx="8785225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Blocking = deliberate reasoning: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Observation A+ =&gt; </a:t>
            </a: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Premise 1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"A is cause US".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Observation AX+ =&gt; </a:t>
            </a: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Premise 2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"A and X cause US".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knowledge =&gt; </a:t>
            </a: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Premise 3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"2 causes together have more effect than each cause separately".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"X is not a cause because effect AX together is equal to effect A </a:t>
            </a:r>
            <a:r>
              <a:rPr lang="en-US" sz="2800" dirty="0"/>
              <a:t>alone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blocking does not occur when </a:t>
            </a:r>
            <a:r>
              <a:rPr lang="en-US" sz="2800" dirty="0"/>
              <a:t>Premise 3 is in doubt (e.g., maximum </a:t>
            </a:r>
            <a:r>
              <a:rPr lang="en-US" sz="2800" dirty="0" err="1"/>
              <a:t>USn</a:t>
            </a:r>
            <a:r>
              <a:rPr lang="en-US" sz="2800" dirty="0"/>
              <a:t>, predictors instead of causes; 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Houwer et al., 2002)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60"/>
          <p:cNvSpPr txBox="1">
            <a:spLocks noGrp="1"/>
          </p:cNvSpPr>
          <p:nvPr>
            <p:ph type="body" idx="1"/>
          </p:nvPr>
        </p:nvSpPr>
        <p:spPr>
          <a:xfrm>
            <a:off x="685800" y="216675"/>
            <a:ext cx="7772400" cy="5879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Exercise Question 16: After pairing a tone with a shock, the tone elicits fear. Afterwards, one group is offered a more intense shock and the other a less intense shock. It is found that the tone elicits more fear in the first group than in the second group. This offers evidence for: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AutoNum type="alphaLcParenR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S-R models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AutoNum type="alphaLcParenR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S-S models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AutoNum type="alphaLcParenR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R-Sr Models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AutoNum type="alphaLcParenR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Sokolov's model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43" name="Google Shape;443;p6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444" name="Google Shape;444;p60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83"/>
          <p:cNvSpPr txBox="1">
            <a:spLocks noGrp="1"/>
          </p:cNvSpPr>
          <p:nvPr>
            <p:ph type="body" idx="1"/>
          </p:nvPr>
        </p:nvSpPr>
        <p:spPr>
          <a:xfrm>
            <a:off x="179387" y="333375"/>
            <a:ext cx="8785225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(c) Criticism </a:t>
            </a:r>
            <a:endParaRPr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</a:t>
            </a:r>
            <a:r>
              <a:rPr lang="en-US" sz="2800"/>
              <a:t>empirical: Perruchet effect </a:t>
            </a:r>
            <a:endParaRPr sz="2800"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	= dissociation conscious expectation (decreases as # CS-US increases) vs. conditioned response (increases as # CS-US increases) </a:t>
            </a:r>
            <a:endParaRPr sz="2800"/>
          </a:p>
          <a:p>
            <a:pPr marL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=&gt;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dual process? Eg. McLaren et al., 2018, QJEP </a:t>
            </a:r>
            <a:endParaRPr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not formulated precisely enough and thus </a:t>
            </a:r>
            <a:r>
              <a:rPr lang="en-US" sz="2800"/>
              <a:t>not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falsifiable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5"/>
          <p:cNvSpPr txBox="1">
            <a:spLocks noGrp="1"/>
          </p:cNvSpPr>
          <p:nvPr>
            <p:ph type="body" idx="1"/>
          </p:nvPr>
        </p:nvSpPr>
        <p:spPr>
          <a:xfrm>
            <a:off x="457200" y="402550"/>
            <a:ext cx="8229600" cy="5723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800"/>
              <a:t>Exercise Question 17: From the perspective of Bouton's model, you can view spontaneous recovery as an example of </a:t>
            </a:r>
            <a:endParaRPr sz="2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l" rtl="0">
              <a:spcBef>
                <a:spcPts val="36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extinction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ABA renewal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US reinstatement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ABC renewal </a:t>
            </a:r>
            <a:endParaRPr sz="2800"/>
          </a:p>
        </p:txBody>
      </p:sp>
      <p:pic>
        <p:nvPicPr>
          <p:cNvPr id="543" name="Google Shape;543;p6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65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67"/>
          <p:cNvSpPr txBox="1">
            <a:spLocks noGrp="1"/>
          </p:cNvSpPr>
          <p:nvPr>
            <p:ph type="body" idx="1"/>
          </p:nvPr>
        </p:nvSpPr>
        <p:spPr>
          <a:xfrm>
            <a:off x="457200" y="291700"/>
            <a:ext cx="8229600" cy="5834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800"/>
              <a:t>Exercise Question 18: What idea was introduced by Wagner in his SOP model? </a:t>
            </a:r>
            <a:endParaRPr sz="2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l" rtl="0">
              <a:spcBef>
                <a:spcPts val="36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inhibitory associations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inhibitory conditioning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contextual modulation of inhibitory associations 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inhibitory responses </a:t>
            </a:r>
            <a:endParaRPr sz="2800"/>
          </a:p>
        </p:txBody>
      </p:sp>
      <p:pic>
        <p:nvPicPr>
          <p:cNvPr id="589" name="Google Shape;589;p6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590" name="Google Shape;590;p6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68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(e) Miller’s comparator model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Backward Blocking (BB)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* normal (forward): A+, then AX+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=&gt; RW: failure to learn (blocking)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backward: AX+, then A+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=&gt; RW cannot explain this because X already has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strength and this cannot change on A+ trials because X is not present there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fundamental error: in real life info can be evaluated retrospectively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69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8278812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The comparator model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only </a:t>
            </a: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contiguity 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counts for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formation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=&gt; AX+: X-US relatio</a:t>
            </a:r>
            <a:r>
              <a:rPr lang="en-US" sz="2800" dirty="0"/>
              <a:t>n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always </a:t>
            </a:r>
            <a:r>
              <a:rPr lang="en-US" sz="2800" dirty="0"/>
              <a:t>“learned”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performance depends on </a:t>
            </a:r>
            <a:r>
              <a:rPr lang="en-US" sz="2800" b="0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comparison of 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X-US strength and A-US strength </a:t>
            </a:r>
            <a:endParaRPr dirty="0"/>
          </a:p>
          <a:p>
            <a:pPr marL="12573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reaction to X less </a:t>
            </a:r>
            <a:r>
              <a:rPr lang="en-US" sz="2800" dirty="0"/>
              <a:t>if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before or after AX+ also A+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</p:txBody>
      </p:sp>
      <p:sp>
        <p:nvSpPr>
          <p:cNvPr id="602" name="Google Shape;602;p69"/>
          <p:cNvSpPr txBox="1"/>
          <p:nvPr/>
        </p:nvSpPr>
        <p:spPr>
          <a:xfrm>
            <a:off x="2551662" y="5417312"/>
            <a:ext cx="1882800" cy="92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Rescorla-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Wagner: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"learn" </a:t>
            </a:r>
            <a:endParaRPr/>
          </a:p>
        </p:txBody>
      </p:sp>
      <p:sp>
        <p:nvSpPr>
          <p:cNvPr id="603" name="Google Shape;603;p69"/>
          <p:cNvSpPr txBox="1"/>
          <p:nvPr/>
        </p:nvSpPr>
        <p:spPr>
          <a:xfrm>
            <a:off x="5524300" y="5453712"/>
            <a:ext cx="2163900" cy="92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Comparator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perform </a:t>
            </a:r>
            <a:endParaRPr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9D4D2AB-A311-4E03-AC43-7C19B702F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3573328"/>
            <a:ext cx="9020175" cy="1562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70"/>
          <p:cNvSpPr txBox="1">
            <a:spLocks noGrp="1"/>
          </p:cNvSpPr>
          <p:nvPr>
            <p:ph type="body" idx="1"/>
          </p:nvPr>
        </p:nvSpPr>
        <p:spPr>
          <a:xfrm>
            <a:off x="304800" y="381000"/>
            <a:ext cx="86868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Comparator model: X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testtrial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after AX+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    X 				    US (direct act)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    A 				    US (indirect act) </a:t>
            </a:r>
            <a:endParaRPr dirty="0"/>
          </a:p>
        </p:txBody>
      </p:sp>
      <p:cxnSp>
        <p:nvCxnSpPr>
          <p:cNvPr id="609" name="Google Shape;609;p70"/>
          <p:cNvCxnSpPr/>
          <p:nvPr/>
        </p:nvCxnSpPr>
        <p:spPr>
          <a:xfrm>
            <a:off x="5715000" y="2133600"/>
            <a:ext cx="0" cy="281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10" name="Google Shape;610;p70"/>
          <p:cNvCxnSpPr/>
          <p:nvPr/>
        </p:nvCxnSpPr>
        <p:spPr>
          <a:xfrm>
            <a:off x="5715000" y="3581400"/>
            <a:ext cx="1371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11" name="Google Shape;611;p70"/>
          <p:cNvSpPr txBox="1"/>
          <p:nvPr/>
        </p:nvSpPr>
        <p:spPr>
          <a:xfrm>
            <a:off x="7239000" y="3352800"/>
            <a:ext cx="590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 </a:t>
            </a:r>
            <a:endParaRPr/>
          </a:p>
        </p:txBody>
      </p:sp>
      <p:cxnSp>
        <p:nvCxnSpPr>
          <p:cNvPr id="612" name="Google Shape;612;p70"/>
          <p:cNvCxnSpPr/>
          <p:nvPr/>
        </p:nvCxnSpPr>
        <p:spPr>
          <a:xfrm>
            <a:off x="1881900" y="1981200"/>
            <a:ext cx="0" cy="2971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13" name="Google Shape;613;p70"/>
          <p:cNvSpPr txBox="1"/>
          <p:nvPr/>
        </p:nvSpPr>
        <p:spPr>
          <a:xfrm>
            <a:off x="5715000" y="3124200"/>
            <a:ext cx="1620518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Difference </a:t>
            </a:r>
            <a:endParaRPr dirty="0"/>
          </a:p>
        </p:txBody>
      </p:sp>
      <p:sp>
        <p:nvSpPr>
          <p:cNvPr id="614" name="Google Shape;614;p70"/>
          <p:cNvSpPr txBox="1"/>
          <p:nvPr/>
        </p:nvSpPr>
        <p:spPr>
          <a:xfrm>
            <a:off x="2168150" y="5342125"/>
            <a:ext cx="3458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Stronger if additional A+ </a:t>
            </a:r>
            <a:endParaRPr dirty="0"/>
          </a:p>
        </p:txBody>
      </p:sp>
      <p:cxnSp>
        <p:nvCxnSpPr>
          <p:cNvPr id="615" name="Google Shape;615;p70"/>
          <p:cNvCxnSpPr/>
          <p:nvPr/>
        </p:nvCxnSpPr>
        <p:spPr>
          <a:xfrm>
            <a:off x="2260125" y="1813050"/>
            <a:ext cx="2819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16" name="Google Shape;616;p70"/>
          <p:cNvCxnSpPr/>
          <p:nvPr/>
        </p:nvCxnSpPr>
        <p:spPr>
          <a:xfrm>
            <a:off x="2446550" y="5221225"/>
            <a:ext cx="2743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1"/>
          <p:cNvSpPr txBox="1">
            <a:spLocks noGrp="1"/>
          </p:cNvSpPr>
          <p:nvPr>
            <p:ph type="body" idx="1"/>
          </p:nvPr>
        </p:nvSpPr>
        <p:spPr>
          <a:xfrm>
            <a:off x="250825" y="260350"/>
            <a:ext cx="8713787" cy="6192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II.2.2. Propositional models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II.2.2.1. Core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proposition = statement about reality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* truth value (belief) &lt;&gt; association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* info about nature of relationship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(e.g., substance in blood=cause or consequence of illness)</a:t>
            </a:r>
            <a:endParaRPr sz="2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Formation of propositions is non-automatic (e.g., awareness and attention required)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==&gt; PROBLEM SOLVING: Generate and evaluate hypotheses based on all the knowledge you have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 constructive process (like perception, memory...)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Google Shape;627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20712"/>
            <a:ext cx="9144000" cy="561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1208</Words>
  <Application>Microsoft Office PowerPoint</Application>
  <PresentationFormat>Diavoorstelling (4:3)</PresentationFormat>
  <Paragraphs>172</Paragraphs>
  <Slides>20</Slides>
  <Notes>20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Default Design</vt:lpstr>
      <vt:lpstr>Standaardontwerp</vt:lpstr>
      <vt:lpstr>Standaardontwerp</vt:lpstr>
      <vt:lpstr>Course Overview: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Houwer</dc:creator>
  <cp:lastModifiedBy>Jan De Houwer</cp:lastModifiedBy>
  <cp:revision>7</cp:revision>
  <dcterms:modified xsi:type="dcterms:W3CDTF">2021-11-03T20:24:01Z</dcterms:modified>
</cp:coreProperties>
</file>