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96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</p:sldIdLst>
  <p:sldSz cx="9144000" cy="6858000" type="screen4x3"/>
  <p:notesSz cx="7099300" cy="102346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21137" y="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92187" y="768350"/>
            <a:ext cx="5114925" cy="3836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21137" y="9721850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2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a free operant method, B: a separate trials method, C: a punishment method, D: the importance of intrinsic relationships,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4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Sd, B: CS, C: Sr, D: occasion setter,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7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32283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8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9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1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2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71df383da8_0_12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71df383da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4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7f556c01c2_0_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law-of-effect, B: reward, C: need, D: empowerment,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g7f556c01c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7f556c01c2_0_8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natural frequency of behavior, B: situational frequency of behavior, C: reinforcement, D: drive,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To edit the type of question or choices, go back to the "Ask Students a Question" in the Pear Deck sidebar.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g7f556c01c2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7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8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9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3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1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2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4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7f556c01c2_0_1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200" cy="4605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g7f556c01c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5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38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8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VlbiB2cmlqZSBvcGVyYW50IG1ldGhvZGUiLCJlZW4gYWZ6b25kZXJsaWprZSB0cmlhbHMgbWV0aG9kZSIsImVlbiBzdHJhZiBtZXRob2RlIiwiaGV0IGJlbGFuZyB2YW4gaW50cmluc2lla2UgcmVsYXRpZXMiXX0=pearId=magic-pear-shape-identifier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FGczZmZ1NGUTIyVHNybkp4R1lRT0sxb29CUHlJNHQyamZNWDJBOVByN1c0IiwiY29udGVudElkIjoiY3VzdG9tLXJlc3BvbnNlLW11bHRpcGxlQ2hvaWNlIiwic2xpZGVJZCI6InAxMyIsImNvbnRlbnRJbnN0YW5jZUlkIjoiMUZzNmZnU0ZRMjJUc3JuSnhHWVFPSzFvb0JQeUk0dDJqZk1YMkE5UHI3VzQvNjUzMjk2MTMtYjAwNC00NDg2LTgwZjUtZmYyNmQ3ZTMyYTk3In0=pearId=magic-pear-metadata-identifier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lNkIiwiQ1MiLCJTciIsIm9jY2FzaW9uIHNldHRlciJdfQ==pearId=magic-pear-shape-identifie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FGczZmZ1NGUTIyVHNybkp4R1lRT0sxb29CUHlJNHQyamZNWDJBOVByN1c0IiwiY29udGVudElkIjoiY3VzdG9tLXJlc3BvbnNlLW11bHRpcGxlQ2hvaWNlIiwic2xpZGVJZCI6InAxNCIsImNvbnRlbnRJbnN0YW5jZUlkIjoiMUZzNmZnU0ZRMjJUc3JuSnhHWVFPSzFvb0JQeUk0dDJqZk1YMkE5UHI3VzQvYjNhMDA3MjAtMDE0Mi00MmE4LWJkNzEtZjdhMTQ0YWY2NzI1In0=pearId=magic-pear-metadata-identifier" TargetMode="Externa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xhdy1vZi1lZmZlY3QiLCJiZWxvbmluZyIsImJlaG9lZnRlIiwiYmVrcmFjaHRpZ2luZyJdfQ==pearId=magic-pear-shape-identifier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FGczZmZ1NGUTIyVHNybkp4R1lRT0sxb29CUHlJNHQyamZNWDJBOVByN1c0IiwiY29udGVudElkIjoiY3VzdG9tLXJlc3BvbnNlLW11bHRpcGxlQ2hvaWNlIiwic2xpZGVJZCI6Imc3ZjU1NmMwMWMyXzBfMCIsImNvbnRlbnRJbnN0YW5jZUlkIjoiMUZzNmZnU0ZRMjJUc3JuSnhHWVFPSzFvb0JQeUk0dDJqZk1YMkE5UHI3VzQvZDA5MjNmZTMtNWIxZi00NmM3LThkNWUtODkxZmJhZDY5ZDU5In0=pearId=magic-pear-metadata-identifier" TargetMode="Externa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5hdHV1cmxpamtlIGZyZXF1ZW50aWUgdmFuIGdlZHJhZyIsInNpdHVhdGlvbmVsZSBmcmVxdWVudGllIHZhbiBnZWRyYWciLCJiZWtyYWNodGlnaW5nIiwiZHJpdmUiXX0=pearId=magic-pear-shape-identifier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dontchangethislink.peardeckmagic.zone?eyJ0eXBlIjoiZ29vZ2xlLXNsaWRlcy1hZGRvbi1yZXNwb25zZS1mb290ZXIiLCJsYXN0RWRpdGVkQnkiOiIxMTY2MzI2ODcxNjE5NDEwNTQ2MDMiLCJwcmVzZW50YXRpb25JZCI6IjFGczZmZ1NGUTIyVHNybkp4R1lRT0sxb29CUHlJNHQyamZNWDJBOVByN1c0IiwiY29udGVudElkIjoiY3VzdG9tLXJlc3BvbnNlLW11bHRpcGxlQ2hvaWNlIiwic2xpZGVJZCI6Imc3ZjU1NmMwMWMyXzBfOCIsImNvbnRlbnRJbnN0YW5jZUlkIjoiMUZzNmZnU0ZRMjJUc3JuSnhHWVFPSzFvb0JQeUk0dDJqZk1YMkE5UHI3VzQvZDRhZmUwY2YtYTA1Ni00YjUxLWI2YmUtZjgyNzBkNDAzNDg0In0=pearId=magic-pear-metadata-identifier" TargetMode="Externa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4212" y="1196975"/>
            <a:ext cx="7772400" cy="181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CHAPTER III:</a:t>
            </a:r>
            <a:b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0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OPERANT CONDITIONING: </a:t>
            </a:r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219200" y="3008312"/>
            <a:ext cx="6934200" cy="20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EFFECT OF REGULARITIES IN THE PRESENCE OF STIMULI AND BEHAVIOR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>
            <a:spLocks noGrp="1"/>
          </p:cNvSpPr>
          <p:nvPr>
            <p:ph type="body" idx="1"/>
          </p:nvPr>
        </p:nvSpPr>
        <p:spPr>
          <a:xfrm>
            <a:off x="685800" y="304800"/>
            <a:ext cx="7772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III.0.1.2. Free-operating method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a) Skinner: maze with automatic return of animal to start = efficient + frequency as AV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see video + youtube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(b) Skinner box: free to set conduct 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8" name="Google Shape;148;p22" descr="skinbox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7812" y="2590800"/>
            <a:ext cx="6324600" cy="426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>
            <a:spLocks noGrp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Exercise Question 19: In spatial learning studies, rats are placed in a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waterreservoir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 which a platform is located just below the water surface. The results show that the rats swim towards the platform ever faster. The method used is an example of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(a) a free operant method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(b) a separate trial method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(c) a method of punishment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(d) the importance of intrinsic relationships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http://www.youtube.com/watch?v=LrCzSIbvSN4 ) </a:t>
            </a:r>
            <a:endParaRPr dirty="0"/>
          </a:p>
        </p:txBody>
      </p:sp>
      <p:pic>
        <p:nvPicPr>
          <p:cNvPr id="154" name="Google Shape;154;p2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3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4"/>
          <p:cNvSpPr txBox="1">
            <a:spLocks noGrp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/>
              <a:t>Exercise Question 20: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Take the example of an ice cream man driving his cart around in the summer, pulling a bell each time he enters a new street. If one translates this from the client's perspective in terms of operant conditioning, the sound of the bell is a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(a) Sd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(b) CS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(c) Sr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(d) occasion setter 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1" name="Google Shape;161;p2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4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>
            <a:spLocks noGrp="1"/>
          </p:cNvSpPr>
          <p:nvPr>
            <p:ph type="body" idx="1"/>
          </p:nvPr>
        </p:nvSpPr>
        <p:spPr>
          <a:xfrm>
            <a:off x="395287" y="1052512"/>
            <a:ext cx="8207375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III.1.1. Nature of the stimuli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III.1.1.1. OC is general: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Different (classes of) stimuli / events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Sd (light, local, ...)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[R (lever push, silence, ...)]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Sr (food, appreciation, ...)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Illustration: Sensory reinforcement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R (e.g., pushing a lever) to get stimulation (e.g., train driving around; </a:t>
            </a:r>
            <a:r>
              <a:rPr lang="en-US" sz="2800" dirty="0"/>
              <a:t>repetitive behavior autism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25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-US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 Functional knowledge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body" idx="1"/>
          </p:nvPr>
        </p:nvSpPr>
        <p:spPr>
          <a:xfrm>
            <a:off x="685800" y="304800"/>
            <a:ext cx="8153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III.1.1.2. Impact properties Sd, Sr, R-Sr relationship, and Sd-R relationship on the </a:t>
            </a:r>
            <a:r>
              <a:rPr lang="en-US" sz="2800" i="1" dirty="0">
                <a:solidFill>
                  <a:srgbClr val="FF0000"/>
                </a:solidFill>
              </a:rPr>
              <a:t>EXTENT</a:t>
            </a:r>
            <a:r>
              <a:rPr lang="en-US" sz="2800" b="0" i="1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conditioning </a:t>
            </a:r>
          </a:p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(a) (change in) intensity Sd, Sr: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Better learning as more intense, more relevant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en-US"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Change intensity: Punishment more effective if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0668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direct intense Sr (vb., rats - shock; traffic fine) =&gt; what is moral?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2" name="Google Shape;182;p27"/>
          <p:cNvCxnSpPr/>
          <p:nvPr/>
        </p:nvCxnSpPr>
        <p:spPr>
          <a:xfrm rot="10800000">
            <a:off x="900112" y="476250"/>
            <a:ext cx="0" cy="5616575"/>
          </a:xfrm>
          <a:prstGeom prst="straightConnector1">
            <a:avLst/>
          </a:prstGeom>
          <a:noFill/>
          <a:ln w="9525" cap="flat" cmpd="sng">
            <a:solidFill>
              <a:srgbClr val="002060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183" name="Google Shape;183;p27"/>
          <p:cNvCxnSpPr/>
          <p:nvPr/>
        </p:nvCxnSpPr>
        <p:spPr>
          <a:xfrm>
            <a:off x="900112" y="6092825"/>
            <a:ext cx="7407275" cy="0"/>
          </a:xfrm>
          <a:prstGeom prst="straightConnector1">
            <a:avLst/>
          </a:prstGeom>
          <a:noFill/>
          <a:ln w="9525" cap="flat" cmpd="sng">
            <a:solidFill>
              <a:srgbClr val="002060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sp>
        <p:nvSpPr>
          <p:cNvPr id="184" name="Google Shape;184;p27"/>
          <p:cNvSpPr txBox="1"/>
          <p:nvPr/>
        </p:nvSpPr>
        <p:spPr>
          <a:xfrm>
            <a:off x="150812" y="549275"/>
            <a:ext cx="81915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lang="en-US" sz="1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Freq R </a:t>
            </a:r>
            <a:endParaRPr/>
          </a:p>
        </p:txBody>
      </p:sp>
      <p:sp>
        <p:nvSpPr>
          <p:cNvPr id="185" name="Google Shape;185;p27"/>
          <p:cNvSpPr txBox="1"/>
          <p:nvPr/>
        </p:nvSpPr>
        <p:spPr>
          <a:xfrm>
            <a:off x="5080000" y="6237287"/>
            <a:ext cx="2682875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 - food + shock </a:t>
            </a:r>
            <a:endParaRPr/>
          </a:p>
        </p:txBody>
      </p:sp>
      <p:sp>
        <p:nvSpPr>
          <p:cNvPr id="186" name="Google Shape;186;p27"/>
          <p:cNvSpPr txBox="1"/>
          <p:nvPr/>
        </p:nvSpPr>
        <p:spPr>
          <a:xfrm>
            <a:off x="1979612" y="6237287"/>
            <a:ext cx="1636712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 - food </a:t>
            </a:r>
            <a:endParaRPr/>
          </a:p>
        </p:txBody>
      </p:sp>
      <p:cxnSp>
        <p:nvCxnSpPr>
          <p:cNvPr id="187" name="Google Shape;187;p27"/>
          <p:cNvCxnSpPr/>
          <p:nvPr/>
        </p:nvCxnSpPr>
        <p:spPr>
          <a:xfrm>
            <a:off x="4538662" y="5926137"/>
            <a:ext cx="0" cy="31115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88" name="Google Shape;188;p27"/>
          <p:cNvSpPr/>
          <p:nvPr/>
        </p:nvSpPr>
        <p:spPr>
          <a:xfrm>
            <a:off x="1143000" y="1022350"/>
            <a:ext cx="3294062" cy="5056187"/>
          </a:xfrm>
          <a:custGeom>
            <a:avLst/>
            <a:gdLst/>
            <a:ahLst/>
            <a:cxnLst/>
            <a:rect l="l" t="t" r="r" b="b"/>
            <a:pathLst>
              <a:path w="3294529" h="5056095" extrusionOk="0">
                <a:moveTo>
                  <a:pt x="0" y="5056095"/>
                </a:moveTo>
                <a:cubicBezTo>
                  <a:pt x="552450" y="3379695"/>
                  <a:pt x="1104900" y="1703295"/>
                  <a:pt x="1653988" y="860612"/>
                </a:cubicBezTo>
                <a:cubicBezTo>
                  <a:pt x="2203076" y="17929"/>
                  <a:pt x="3294529" y="0"/>
                  <a:pt x="3294529" y="0"/>
                </a:cubicBezTo>
                <a:lnTo>
                  <a:pt x="3294529" y="0"/>
                </a:lnTo>
              </a:path>
            </a:pathLst>
          </a:cu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9" name="Google Shape;189;p27"/>
          <p:cNvSpPr/>
          <p:nvPr/>
        </p:nvSpPr>
        <p:spPr>
          <a:xfrm>
            <a:off x="4451350" y="1022350"/>
            <a:ext cx="3482975" cy="4935537"/>
          </a:xfrm>
          <a:custGeom>
            <a:avLst/>
            <a:gdLst/>
            <a:ahLst/>
            <a:cxnLst/>
            <a:rect l="l" t="t" r="r" b="b"/>
            <a:pathLst>
              <a:path w="3482789" h="4935876" extrusionOk="0">
                <a:moveTo>
                  <a:pt x="0" y="0"/>
                </a:moveTo>
                <a:cubicBezTo>
                  <a:pt x="214032" y="1673038"/>
                  <a:pt x="428065" y="3346077"/>
                  <a:pt x="1008530" y="4168589"/>
                </a:cubicBezTo>
                <a:cubicBezTo>
                  <a:pt x="1588995" y="4991101"/>
                  <a:pt x="3482789" y="4935071"/>
                  <a:pt x="3482789" y="4935071"/>
                </a:cubicBezTo>
                <a:lnTo>
                  <a:pt x="3482789" y="4935071"/>
                </a:lnTo>
                <a:lnTo>
                  <a:pt x="3482789" y="4935071"/>
                </a:lnTo>
              </a:path>
            </a:pathLst>
          </a:custGeom>
          <a:noFill/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27"/>
          <p:cNvSpPr/>
          <p:nvPr/>
        </p:nvSpPr>
        <p:spPr>
          <a:xfrm>
            <a:off x="5292725" y="2044700"/>
            <a:ext cx="2641600" cy="2890837"/>
          </a:xfrm>
          <a:custGeom>
            <a:avLst/>
            <a:gdLst/>
            <a:ahLst/>
            <a:cxnLst/>
            <a:rect l="l" t="t" r="r" b="b"/>
            <a:pathLst>
              <a:path w="3442447" h="2891118" extrusionOk="0">
                <a:moveTo>
                  <a:pt x="0" y="0"/>
                </a:moveTo>
                <a:cubicBezTo>
                  <a:pt x="786653" y="963706"/>
                  <a:pt x="1573307" y="1927412"/>
                  <a:pt x="2138083" y="2407024"/>
                </a:cubicBezTo>
                <a:cubicBezTo>
                  <a:pt x="2702859" y="2886636"/>
                  <a:pt x="3388659" y="2877671"/>
                  <a:pt x="3388659" y="2877671"/>
                </a:cubicBezTo>
                <a:lnTo>
                  <a:pt x="3388659" y="2877671"/>
                </a:lnTo>
                <a:lnTo>
                  <a:pt x="3442447" y="2891118"/>
                </a:lnTo>
              </a:path>
            </a:pathLst>
          </a:custGeom>
          <a:noFill/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Google Shape;191;p27"/>
          <p:cNvSpPr txBox="1"/>
          <p:nvPr/>
        </p:nvSpPr>
        <p:spPr>
          <a:xfrm>
            <a:off x="6084887" y="5300662"/>
            <a:ext cx="26939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Instant intense shock </a:t>
            </a:r>
            <a:endParaRPr/>
          </a:p>
        </p:txBody>
      </p:sp>
      <p:sp>
        <p:nvSpPr>
          <p:cNvPr id="192" name="Google Shape;192;p27"/>
          <p:cNvSpPr txBox="1"/>
          <p:nvPr/>
        </p:nvSpPr>
        <p:spPr>
          <a:xfrm>
            <a:off x="6048375" y="2420937"/>
            <a:ext cx="2859087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then intense shock </a:t>
            </a:r>
            <a:endParaRPr/>
          </a:p>
        </p:txBody>
      </p:sp>
      <p:sp>
        <p:nvSpPr>
          <p:cNvPr id="193" name="Google Shape;193;p27"/>
          <p:cNvSpPr/>
          <p:nvPr/>
        </p:nvSpPr>
        <p:spPr>
          <a:xfrm>
            <a:off x="4451350" y="1022350"/>
            <a:ext cx="911225" cy="1052512"/>
          </a:xfrm>
          <a:custGeom>
            <a:avLst/>
            <a:gdLst/>
            <a:ahLst/>
            <a:cxnLst/>
            <a:rect l="l" t="t" r="r" b="b"/>
            <a:pathLst>
              <a:path w="910933" h="1052973" extrusionOk="0">
                <a:moveTo>
                  <a:pt x="0" y="0"/>
                </a:moveTo>
                <a:cubicBezTo>
                  <a:pt x="108697" y="283509"/>
                  <a:pt x="217395" y="567018"/>
                  <a:pt x="363071" y="739589"/>
                </a:cubicBezTo>
                <a:cubicBezTo>
                  <a:pt x="508747" y="912160"/>
                  <a:pt x="788894" y="988359"/>
                  <a:pt x="874059" y="1035424"/>
                </a:cubicBezTo>
                <a:cubicBezTo>
                  <a:pt x="959224" y="1082489"/>
                  <a:pt x="869577" y="1019736"/>
                  <a:pt x="874059" y="1021977"/>
                </a:cubicBezTo>
                <a:cubicBezTo>
                  <a:pt x="878541" y="1024218"/>
                  <a:pt x="889747" y="1036544"/>
                  <a:pt x="900953" y="1048871"/>
                </a:cubicBezTo>
              </a:path>
            </a:pathLst>
          </a:custGeom>
          <a:noFill/>
          <a:ln w="25400" cap="flat" cmpd="sng">
            <a:solidFill>
              <a:srgbClr val="00956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" name="Google Shape;194;p27"/>
          <p:cNvSpPr txBox="1"/>
          <p:nvPr/>
        </p:nvSpPr>
        <p:spPr>
          <a:xfrm>
            <a:off x="4787900" y="1484312"/>
            <a:ext cx="2627312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 weak shock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body" idx="1"/>
          </p:nvPr>
        </p:nvSpPr>
        <p:spPr>
          <a:xfrm>
            <a:off x="635000" y="294640"/>
            <a:ext cx="8153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(b) R-Sr (see role of intrinsic relationship = interaction): 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Seventer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Sticleback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-BE" sz="2800" dirty="0"/>
              <a:t>		=&gt; </a:t>
            </a:r>
            <a:r>
              <a:rPr lang="nl-BE" sz="2800" dirty="0" err="1"/>
              <a:t>faster</a:t>
            </a:r>
            <a:r>
              <a:rPr lang="nl-BE" sz="2800" dirty="0"/>
              <a:t> </a:t>
            </a:r>
            <a:r>
              <a:rPr lang="nl-BE" sz="2800" dirty="0" err="1"/>
              <a:t>learning</a:t>
            </a:r>
            <a:r>
              <a:rPr lang="nl-BE" sz="2800" dirty="0"/>
              <a:t> of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swimming through ring if it is followed by appearance of female than by male</a:t>
            </a: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en-US" sz="2800"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faster learning of biting a bar if it is followed by male than by female  </a:t>
            </a:r>
            <a:endParaRPr dirty="0"/>
          </a:p>
          <a:p>
            <a:pPr marL="1066800" lvl="1" indent="-609600">
              <a:spcBef>
                <a:spcPts val="0"/>
              </a:spcBef>
              <a:buSzPts val="2800"/>
              <a:buNone/>
            </a:pPr>
            <a:endParaRPr lang="en-US" dirty="0"/>
          </a:p>
          <a:p>
            <a:pPr marL="1066800" lvl="1" indent="-609600">
              <a:spcBef>
                <a:spcPts val="0"/>
              </a:spcBef>
              <a:buSzPts val="2800"/>
              <a:buNone/>
            </a:pPr>
            <a:r>
              <a:rPr lang="en-US" dirty="0"/>
              <a:t>* avoidance learning (behavior reduces likelihood of aversive US) </a:t>
            </a:r>
          </a:p>
          <a:p>
            <a:pPr marL="1066800" lvl="1" indent="-609600">
              <a:spcBef>
                <a:spcPts val="560"/>
              </a:spcBef>
              <a:buSzPts val="2800"/>
              <a:buNone/>
            </a:pPr>
            <a:r>
              <a:rPr lang="en-US" dirty="0"/>
              <a:t>		=&gt; flights very fast (e.g., one way box) </a:t>
            </a:r>
          </a:p>
          <a:p>
            <a:pPr marL="1066800" lvl="1" indent="-609600">
              <a:spcBef>
                <a:spcPts val="560"/>
              </a:spcBef>
              <a:buSzPts val="2800"/>
              <a:buNone/>
            </a:pPr>
            <a:r>
              <a:rPr lang="en-US" dirty="0"/>
              <a:t>		=&gt; pushing the lever very slowly </a:t>
            </a: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36646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8"/>
          <p:cNvSpPr txBox="1">
            <a:spLocks noGrp="1"/>
          </p:cNvSpPr>
          <p:nvPr>
            <p:ph type="body" idx="1"/>
          </p:nvPr>
        </p:nvSpPr>
        <p:spPr>
          <a:xfrm>
            <a:off x="685800" y="304800"/>
            <a:ext cx="7772400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800" dirty="0"/>
              <a:t>(c)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selectivity </a:t>
            </a:r>
            <a:r>
              <a:rPr lang="en-US" sz="2800" dirty="0"/>
              <a:t>in impact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Sd-R relationship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e.g., thermos (red = press)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9"/>
          <p:cNvSpPr txBox="1">
            <a:spLocks noGrp="1"/>
          </p:cNvSpPr>
          <p:nvPr>
            <p:ph type="body" idx="1"/>
          </p:nvPr>
        </p:nvSpPr>
        <p:spPr>
          <a:xfrm>
            <a:off x="395275" y="140900"/>
            <a:ext cx="8578800" cy="638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III.1.1.3. The impact of the nature of the Sr on the </a:t>
            </a:r>
            <a:r>
              <a:rPr lang="en-US" sz="2800" i="1" dirty="0">
                <a:solidFill>
                  <a:srgbClr val="FF0000"/>
                </a:solidFill>
              </a:rPr>
              <a:t>NATURE</a:t>
            </a:r>
            <a:r>
              <a:rPr lang="en-US" sz="2800" b="0" i="1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change in R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</a:t>
            </a:r>
            <a:r>
              <a:rPr lang="en-US" sz="2800" dirty="0"/>
              <a:t>Nature of change in R = increase or decrease </a:t>
            </a: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reinforcement</a:t>
            </a: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punishment </a:t>
            </a: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(a) Which Sr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 as </a:t>
            </a:r>
            <a:r>
              <a:rPr lang="en-US" sz="2800" dirty="0"/>
              <a:t>reinforcers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?" </a:t>
            </a: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Sr is reinforcing if it leads to an increase in behavior </a:t>
            </a:r>
            <a:endParaRPr sz="2800" dirty="0"/>
          </a:p>
          <a:p>
            <a:pPr marL="609600" lvl="0" indent="-609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 </a:t>
            </a:r>
            <a:r>
              <a:rPr lang="en-US" sz="2800" dirty="0"/>
              <a:t>reinforcer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≠ reward </a:t>
            </a:r>
            <a:endParaRPr sz="2800" dirty="0"/>
          </a:p>
          <a:p>
            <a:pPr marL="1524000" lvl="0" indent="-609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=&gt; reward implies explanation of why something functions as reinforcer (= mental level) whereas reinforcer = functional level (function) </a:t>
            </a:r>
            <a:endParaRPr sz="2800" dirty="0"/>
          </a:p>
        </p:txBody>
      </p:sp>
      <p:sp>
        <p:nvSpPr>
          <p:cNvPr id="205" name="Google Shape;205;p29"/>
          <p:cNvSpPr/>
          <p:nvPr/>
        </p:nvSpPr>
        <p:spPr>
          <a:xfrm>
            <a:off x="5449940" y="1332524"/>
            <a:ext cx="485700" cy="5748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Google Shape;206;p29"/>
          <p:cNvSpPr/>
          <p:nvPr/>
        </p:nvSpPr>
        <p:spPr>
          <a:xfrm rot="10800000" flipH="1">
            <a:off x="4964240" y="1907324"/>
            <a:ext cx="485700" cy="5763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0"/>
          <p:cNvSpPr txBox="1">
            <a:spLocks noGrp="1"/>
          </p:cNvSpPr>
          <p:nvPr>
            <p:ph type="body" idx="1"/>
          </p:nvPr>
        </p:nvSpPr>
        <p:spPr>
          <a:xfrm>
            <a:off x="250825" y="304800"/>
            <a:ext cx="8207375" cy="621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Thorndike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"Law of effect": Valence Sr matters</a:t>
            </a:r>
            <a:endParaRPr dirty="0"/>
          </a:p>
          <a:p>
            <a:pPr marL="342900" lvl="0" indent="-1651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see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youtube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video</a:t>
            </a:r>
            <a:endParaRPr dirty="0"/>
          </a:p>
          <a:p>
            <a:pPr marL="342900" lvl="0" indent="-1651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*reinforcement if R results in positive Sr 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		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(i.e., </a:t>
            </a:r>
            <a:r>
              <a:rPr lang="en-US" sz="2800" dirty="0"/>
              <a:t>reinforcement =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"reward")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*punishment if R results in negative Sr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But what are pos/neg Sr? </a:t>
            </a:r>
            <a:endParaRPr dirty="0"/>
          </a:p>
          <a:p>
            <a:pPr marL="1409700" lvl="2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e.g. Masochism: Catania (2013, p. 95) "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Masochism is just a name we use when a stimulus that we think should be a punisher serves as a reinforcer; it does not explain anything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". 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6096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/>
              <a:buNone/>
            </a:pPr>
            <a:r>
              <a:rPr lang="en-US" sz="32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III.0. SOME BASIC TERMS AND PROCEDURES </a:t>
            </a:r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body" idx="1"/>
          </p:nvPr>
        </p:nvSpPr>
        <p:spPr>
          <a:xfrm>
            <a:off x="395287" y="1295400"/>
            <a:ext cx="8569325" cy="5086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III.0.1. Basic terms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 = effect of regularities in the presence of stimuli and behavior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III.0.1.1. The three terms contingency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Sd: R - Sr 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Example: Light: push lever - food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      (but not limited to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Skinnerbox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1"/>
          <p:cNvSpPr txBox="1">
            <a:spLocks noGrp="1"/>
          </p:cNvSpPr>
          <p:nvPr>
            <p:ph type="body" idx="1"/>
          </p:nvPr>
        </p:nvSpPr>
        <p:spPr>
          <a:xfrm>
            <a:off x="395274" y="304800"/>
            <a:ext cx="8422200" cy="60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Hull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's " drive " theory: Pos = Satisfy </a:t>
            </a:r>
            <a:r>
              <a:rPr lang="en-US" sz="2800" dirty="0"/>
              <a:t>drive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Reinforcement if Sr brings optimal level of </a:t>
            </a:r>
            <a:r>
              <a:rPr lang="en-US" sz="2800" dirty="0"/>
              <a:t>drive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closer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800" dirty="0"/>
              <a:t>But: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danger circular reasoning (e.g., sensory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reinf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): 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reinforcement	 drive reduction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800" dirty="0"/>
              <a:t>This is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(possible) mental explanation, not a description of stimuli that function as reinforcers </a:t>
            </a:r>
            <a:endParaRPr dirty="0"/>
          </a:p>
        </p:txBody>
      </p:sp>
      <p:sp>
        <p:nvSpPr>
          <p:cNvPr id="217" name="Google Shape;217;p31"/>
          <p:cNvSpPr/>
          <p:nvPr/>
        </p:nvSpPr>
        <p:spPr>
          <a:xfrm>
            <a:off x="2914637" y="2231312"/>
            <a:ext cx="2808300" cy="7923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8" name="Google Shape;218;p31"/>
          <p:cNvSpPr/>
          <p:nvPr/>
        </p:nvSpPr>
        <p:spPr>
          <a:xfrm rot="10800000">
            <a:off x="2878950" y="3428937"/>
            <a:ext cx="2879700" cy="935100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2"/>
          <p:cNvSpPr txBox="1">
            <a:spLocks noGrp="1"/>
          </p:cNvSpPr>
          <p:nvPr>
            <p:ph type="body" idx="1"/>
          </p:nvPr>
        </p:nvSpPr>
        <p:spPr>
          <a:xfrm>
            <a:off x="179387" y="304800"/>
            <a:ext cx="8278812" cy="621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en-US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Neuronal 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explanation: Pos = dopamine production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but what if the stimulus that elicits dopamine</a:t>
            </a: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4384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functions as punishment? 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neuroscience can never replace psychology</a:t>
            </a:r>
            <a:endParaRPr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</p:txBody>
      </p:sp>
      <p:pic>
        <p:nvPicPr>
          <p:cNvPr id="224" name="Google Shape;224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800235"/>
            <a:ext cx="9143999" cy="2986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3"/>
          <p:cNvSpPr txBox="1">
            <a:spLocks noGrp="1"/>
          </p:cNvSpPr>
          <p:nvPr>
            <p:ph type="body" idx="1"/>
          </p:nvPr>
        </p:nvSpPr>
        <p:spPr>
          <a:xfrm>
            <a:off x="179387" y="304800"/>
            <a:ext cx="8278800" cy="62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Premack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Natural frequency Sr as behavior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*Sr=behavior (e.g., eating)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en-US"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*behaviors differ in natural freq.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(= how often if no restrictions)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en-US"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</a:t>
            </a:r>
            <a:r>
              <a:rPr lang="en-US" sz="2800" dirty="0"/>
              <a:t>reinforcement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if </a:t>
            </a:r>
            <a:r>
              <a:rPr lang="en-US" sz="2800" dirty="0"/>
              <a:t>nat.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freq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Sr &gt; </a:t>
            </a:r>
            <a:r>
              <a:rPr lang="en-US" sz="2800" dirty="0"/>
              <a:t>nat.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freq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e.g. pushing a handle =&gt; eating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(i.e., doing something for something you "prefer") </a:t>
            </a:r>
            <a:endParaRPr dirty="0"/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en-US"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*application: not looking for stimuli (e.g., candy) but behavior (e.g., watching TV) 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4"/>
          <p:cNvSpPr txBox="1">
            <a:spLocks noGrp="1"/>
          </p:cNvSpPr>
          <p:nvPr>
            <p:ph type="body" idx="1"/>
          </p:nvPr>
        </p:nvSpPr>
        <p:spPr>
          <a:xfrm>
            <a:off x="685800" y="304800"/>
            <a:ext cx="8207375" cy="57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Response deprivation: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Natural and situational frequency of Sr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limits on frequency Sr by situation (e.g., no food available; </a:t>
            </a:r>
            <a:r>
              <a:rPr lang="en-US" sz="2800" dirty="0"/>
              <a:t>going to a bar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Sr = </a:t>
            </a:r>
            <a:r>
              <a:rPr lang="en-US" sz="2800" dirty="0"/>
              <a:t>reinforcer is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situational frequency &lt; natural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freq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to be able to "do it" less than you "want to do it"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Eg.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food is Sr if there is no food but not if there is a lot of food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test: R - a lot of food: no increase in R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en-US"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punishment: compulsory execution of Sr (e.g., forced labor): situational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freq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Sr &gt; natural freq.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5"/>
          <p:cNvSpPr txBox="1">
            <a:spLocks noGrp="1"/>
          </p:cNvSpPr>
          <p:nvPr>
            <p:ph type="body" idx="1"/>
          </p:nvPr>
        </p:nvSpPr>
        <p:spPr>
          <a:xfrm>
            <a:off x="395287" y="549275"/>
            <a:ext cx="8278812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... how to establish natural and situational frequency?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Conclusion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You cannot be 100% sure beforehand whether a stimulus will FUNCTION as a reinforcer or as a punishment.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- always weigh R and Sr (as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- always dependent on the situation = 							contextualism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best predictor is effect in the past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study impact of moderators </a:t>
            </a: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6"/>
          <p:cNvSpPr txBox="1">
            <a:spLocks noGrp="1"/>
          </p:cNvSpPr>
          <p:nvPr>
            <p:ph type="body" idx="1"/>
          </p:nvPr>
        </p:nvSpPr>
        <p:spPr>
          <a:xfrm>
            <a:off x="685800" y="476250"/>
            <a:ext cx="8278812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(b) changes in characteristics Sr:   Sr revaluation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</a:t>
            </a:r>
            <a:r>
              <a:rPr lang="en-US" sz="2800" dirty="0"/>
              <a:t>Phase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lever =&gt; food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chain =&gt; sugar water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</a:t>
            </a:r>
            <a:r>
              <a:rPr lang="en-US" sz="2800" dirty="0"/>
              <a:t>Phase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food or sugar water - nausea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Test: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less lever </a:t>
            </a:r>
            <a:r>
              <a:rPr lang="en-US" sz="2800" dirty="0"/>
              <a:t>if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food bad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less chain </a:t>
            </a:r>
            <a:r>
              <a:rPr lang="en-US" sz="2800" dirty="0"/>
              <a:t>if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water bad </a:t>
            </a:r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7"/>
          <p:cNvSpPr txBox="1">
            <a:spLocks noGrp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Exercise Question </a:t>
            </a:r>
            <a:r>
              <a:rPr lang="en-US" sz="2800"/>
              <a:t>21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800"/>
              <a:t>Which concept belongs at the functional level? </a:t>
            </a:r>
            <a:endParaRPr sz="2800"/>
          </a:p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law-of-effect 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remuneration 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need </a:t>
            </a:r>
            <a:endParaRPr sz="280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/>
              <a:t>ratification </a:t>
            </a:r>
            <a:endParaRPr sz="2800"/>
          </a:p>
        </p:txBody>
      </p:sp>
      <p:pic>
        <p:nvPicPr>
          <p:cNvPr id="250" name="Google Shape;250;p37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37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8"/>
          <p:cNvSpPr txBox="1">
            <a:spLocks noGrp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Exercise Question 22: </a:t>
            </a:r>
            <a:r>
              <a:rPr lang="en-US" sz="2800" dirty="0"/>
              <a:t>Which expression was first used within Premack's principle? </a:t>
            </a:r>
            <a:endParaRPr sz="2800" dirty="0"/>
          </a:p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 dirty="0"/>
              <a:t>Natural frequency of </a:t>
            </a:r>
            <a:r>
              <a:rPr lang="en-US" sz="2800" dirty="0" err="1"/>
              <a:t>behaviour</a:t>
            </a:r>
            <a:r>
              <a:rPr lang="en-US" sz="2800" dirty="0"/>
              <a:t>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 dirty="0"/>
              <a:t>Situational frequency of </a:t>
            </a:r>
            <a:r>
              <a:rPr lang="en-US" sz="2800" dirty="0" err="1"/>
              <a:t>behaviour</a:t>
            </a:r>
            <a:r>
              <a:rPr lang="en-US" sz="2800" dirty="0"/>
              <a:t>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 dirty="0"/>
              <a:t>Reinforcement </a:t>
            </a:r>
            <a:endParaRPr sz="2800" dirty="0"/>
          </a:p>
          <a:p>
            <a:pPr marL="457200" lvl="0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AutoNum type="alphaLcParenR"/>
            </a:pPr>
            <a:r>
              <a:rPr lang="en-US" sz="2800" dirty="0"/>
              <a:t>Drive </a:t>
            </a:r>
            <a:endParaRPr sz="2800" dirty="0"/>
          </a:p>
          <a:p>
            <a:pPr marL="609600" lvl="0" indent="-609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</p:txBody>
      </p:sp>
      <p:pic>
        <p:nvPicPr>
          <p:cNvPr id="257" name="Google Shape;257;p38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143625"/>
            <a:ext cx="9144000" cy="71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38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9"/>
          <p:cNvSpPr txBox="1">
            <a:spLocks noGrp="1"/>
          </p:cNvSpPr>
          <p:nvPr>
            <p:ph type="body" idx="1"/>
          </p:nvPr>
        </p:nvSpPr>
        <p:spPr>
          <a:xfrm>
            <a:off x="685800" y="476250"/>
            <a:ext cx="8278812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Overview: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0. Introduction</a:t>
            </a:r>
            <a:endParaRPr sz="24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Effects of non-contingent stimulus presentations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II. Classical conditioning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 Operant conditioning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III.0. Some basic terms and procedures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III.1. Functional knowledge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III.1.1. Nature of the stimuli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1. OC is a general phenomenon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2. influence of stimuli on MATE of conditioning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3. influence of Sr on nature of conditioning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III.1.2. Nature of behavior </a:t>
            </a:r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0"/>
          <p:cNvSpPr txBox="1">
            <a:spLocks noGrp="1"/>
          </p:cNvSpPr>
          <p:nvPr>
            <p:ph type="body" idx="1"/>
          </p:nvPr>
        </p:nvSpPr>
        <p:spPr>
          <a:xfrm>
            <a:off x="323056" y="151130"/>
            <a:ext cx="8497887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III.1.2. Nature of the observed </a:t>
            </a:r>
            <a:r>
              <a:rPr lang="en-US" sz="2800" b="0" i="0" u="sng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III.1.2.1. Influence on </a:t>
            </a:r>
            <a:r>
              <a:rPr lang="en-US" sz="2800" i="1" dirty="0"/>
              <a:t>voluntary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involuntary </a:t>
            </a:r>
            <a:r>
              <a:rPr lang="en-US" sz="2800" b="0" i="1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indirectly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(through </a:t>
            </a:r>
            <a:r>
              <a:rPr lang="en-US" sz="2800" dirty="0"/>
              <a:t>voluntary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behavior)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example: heartbeat - money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directly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(without </a:t>
            </a:r>
            <a:r>
              <a:rPr lang="en-US" sz="2800" dirty="0"/>
              <a:t>voluntary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behavior) </a:t>
            </a:r>
            <a:endParaRPr dirty="0"/>
          </a:p>
          <a:p>
            <a:pPr marL="8001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Miller: Heartbeat – brain stimulation (curare)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difficult to replicate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biofeedback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control of </a:t>
            </a:r>
            <a:r>
              <a:rPr lang="en-US" sz="2800" dirty="0"/>
              <a:t>autonomy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     reactions via (pos.) feedback about those 			reactions (e.g., blood pressure, ADHD, brain 		activity)</a:t>
            </a:r>
            <a:r>
              <a:rPr lang="en-US" sz="2800" dirty="0"/>
              <a:t>: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" really " indirectly?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body" idx="1"/>
          </p:nvPr>
        </p:nvSpPr>
        <p:spPr>
          <a:xfrm>
            <a:off x="395287" y="381000"/>
            <a:ext cx="8497887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(a) Sd: discriminant </a:t>
            </a:r>
            <a:r>
              <a:rPr lang="en-US" sz="2800" dirty="0"/>
              <a:t>stimuli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descriptive/procedural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discriminates between R-Sr and R-no situations =&gt; can be 1 stimulus, series of stimuli, or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 of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stimuli (e.g., red objects: color is unit/criterion delimiting class)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functional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Sd has impact on behavior due to the fact that it indicates the R-Sr relation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eg.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Sd: R-Sr /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noSd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R-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noSr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R more frequent after Sd than without Sd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 Sd FUNCTION (role it has)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functional stimulus class: class of stimuli that functions as Sd (e.g., red objects) </a:t>
            </a:r>
            <a:endParaRPr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1"/>
          <p:cNvSpPr txBox="1">
            <a:spLocks noGrp="1"/>
          </p:cNvSpPr>
          <p:nvPr>
            <p:ph type="body" idx="1"/>
          </p:nvPr>
        </p:nvSpPr>
        <p:spPr>
          <a:xfrm>
            <a:off x="179387" y="224155"/>
            <a:ext cx="8785225" cy="554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III.1.2.2. Nature of change in behavior </a:t>
            </a:r>
            <a:endParaRPr i="1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(a) various aspects of existing behavior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frequency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strength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creativity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speed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unit of behavior is crucial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R = operative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CLASS</a:t>
            </a:r>
            <a:endParaRPr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WHAT is being </a:t>
            </a:r>
            <a:r>
              <a:rPr lang="en-US" sz="2800" dirty="0"/>
              <a:t>reinforced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(what is the unit</a:t>
            </a:r>
            <a:r>
              <a:rPr lang="en-US" sz="2800" dirty="0"/>
              <a:t>)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  E.g. New ways of </a:t>
            </a:r>
            <a:r>
              <a:rPr lang="en-US" sz="2800" dirty="0"/>
              <a:t>pressing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vs. pressing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  E.g. Press intermittently vs. pressing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2"/>
          <p:cNvSpPr txBox="1">
            <a:spLocks noGrp="1"/>
          </p:cNvSpPr>
          <p:nvPr>
            <p:ph type="body" idx="1"/>
          </p:nvPr>
        </p:nvSpPr>
        <p:spPr>
          <a:xfrm>
            <a:off x="685800" y="549275"/>
            <a:ext cx="7772400" cy="554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creating new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Shaping</a:t>
            </a:r>
            <a:endParaRPr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often sequence is new (e.g., lever pressing)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=&gt; see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youtube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video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also completely new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via 		systematic changes in the unit of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Google Shape;283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825" y="11112"/>
            <a:ext cx="9074150" cy="6846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4"/>
          <p:cNvSpPr txBox="1">
            <a:spLocks noGrp="1"/>
          </p:cNvSpPr>
          <p:nvPr>
            <p:ph type="body" idx="1"/>
          </p:nvPr>
        </p:nvSpPr>
        <p:spPr>
          <a:xfrm>
            <a:off x="450850" y="476250"/>
            <a:ext cx="5604510" cy="547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*Shaping in everyday life: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eg.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Learning to drive a bicycle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(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pedalling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steering, balance)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Shaping as ontogenetic evolution of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variability is crucial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89" name="Google Shape;289;p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55360" y="1747519"/>
            <a:ext cx="2744152" cy="4124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5"/>
          <p:cNvSpPr txBox="1">
            <a:spLocks noGrp="1"/>
          </p:cNvSpPr>
          <p:nvPr>
            <p:ph type="body" idx="1"/>
          </p:nvPr>
        </p:nvSpPr>
        <p:spPr>
          <a:xfrm>
            <a:off x="543575" y="41362"/>
            <a:ext cx="8207400" cy="56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Consistency between different changes in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Unconscious OC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verbal conditioning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 plural - "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uhhum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 </a:t>
            </a:r>
            <a:endParaRPr dirty="0"/>
          </a:p>
          <a:p>
            <a:pPr marL="8001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*unaware of connection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Criticism: Correlated contingencies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*Example: talk about jewels (diamonds, rubies)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*Awareness test must examine ALL possible 		relevant knowledge (not just intended rule)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    = "information criterion"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</a:t>
            </a: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-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Importance of </a:t>
            </a:r>
            <a:r>
              <a:rPr lang="en-US" sz="2800" dirty="0"/>
              <a:t>"consciousness"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aligns with </a:t>
            </a:r>
            <a:r>
              <a:rPr lang="en-US" sz="2800" dirty="0"/>
              <a:t>Skinner distinction 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rule-governed vs contingency-based 	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1787" y="333375"/>
            <a:ext cx="8416925" cy="619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7"/>
          <p:cNvSpPr txBox="1">
            <a:spLocks noGrp="1"/>
          </p:cNvSpPr>
          <p:nvPr>
            <p:ph type="body" idx="1"/>
          </p:nvPr>
        </p:nvSpPr>
        <p:spPr>
          <a:xfrm>
            <a:off x="685800" y="476250"/>
            <a:ext cx="7772400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III.1.3. Characteristics of organism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general: rats, humans, fruit flies (genes)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intrinsic relationships: genes may be important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III.1.4. Influence of the broader context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III.1.4.1. Other Sd:R-Sr relations </a:t>
            </a:r>
            <a:b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each behaviour is a choice: also outcomes of other behaviour are important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en-US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DRO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reinforce behaviors that are incompatible with undesirable behaviors (e.g., mutation vs. sitting still)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- </a:t>
            </a:r>
            <a:r>
              <a:rPr lang="en-US" sz="2800" b="0" i="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unique outcomes have more impact 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=&gt; way to improve learning 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8"/>
          <p:cNvSpPr txBox="1">
            <a:spLocks noGrp="1"/>
          </p:cNvSpPr>
          <p:nvPr>
            <p:ph type="body" idx="1"/>
          </p:nvPr>
        </p:nvSpPr>
        <p:spPr>
          <a:xfrm>
            <a:off x="359562" y="104900"/>
            <a:ext cx="8424900" cy="56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1" dirty="0"/>
              <a:t>Example DOE: 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Condition 1: 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u="sng" dirty="0"/>
              <a:t>	Sd R Sr </a:t>
            </a:r>
            <a:endParaRPr sz="2800" u="sng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light : press lever =&gt; brown food pellet 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tone : pull chain =&gt; brown food pellet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Condition 2: </a:t>
            </a:r>
            <a:endParaRPr sz="2800"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u="sng" dirty="0"/>
              <a:t>	Sd R Sr </a:t>
            </a:r>
            <a:endParaRPr sz="2800" u="sng"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light : press lever =&gt; brown food pellet </a:t>
            </a:r>
            <a:endParaRPr sz="2800"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tone : pull chain =&gt; white food pellet</a:t>
            </a:r>
            <a:endParaRPr sz="2800"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=&gt; better learning in condition 2 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 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</a:t>
            </a:r>
            <a:endParaRPr sz="2800"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9"/>
          <p:cNvSpPr txBox="1">
            <a:spLocks noGrp="1"/>
          </p:cNvSpPr>
          <p:nvPr>
            <p:ph type="body" idx="1"/>
          </p:nvPr>
        </p:nvSpPr>
        <p:spPr>
          <a:xfrm>
            <a:off x="395287" y="476250"/>
            <a:ext cx="8424862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III.1.4.2. </a:t>
            </a:r>
            <a:r>
              <a:rPr lang="en-US" sz="2800" b="0" i="1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Sr </a:t>
            </a: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establishing operations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Context influences how Sr functions as a </a:t>
            </a:r>
            <a:r>
              <a:rPr lang="en-US" sz="2800" dirty="0"/>
              <a:t>reinforcer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("motivation")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Example. Food deprivation: </a:t>
            </a:r>
            <a:r>
              <a:rPr lang="en-US" sz="2800" dirty="0"/>
              <a:t>establishes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Sr function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Not only innate but also learned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e.g. Via </a:t>
            </a:r>
            <a:r>
              <a:rPr lang="en-US" sz="2800" dirty="0"/>
              <a:t>pairing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stimuli (e.g., smell of coffee)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Retrospective effect (impact old R-Sr relations)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or prospective effect (impact of new R-Sr relationships)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50"/>
          <p:cNvSpPr txBox="1">
            <a:spLocks noGrp="1"/>
          </p:cNvSpPr>
          <p:nvPr>
            <p:ph type="body" idx="1"/>
          </p:nvPr>
        </p:nvSpPr>
        <p:spPr>
          <a:xfrm>
            <a:off x="395287" y="476250"/>
            <a:ext cx="8640762" cy="561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Sd versus Sr </a:t>
            </a:r>
            <a:r>
              <a:rPr lang="en-US" sz="2800" dirty="0" err="1"/>
              <a:t>estalishing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Sd = when is there R-Sr relationship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(e.g. flashlight indicator light)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Sr-establishing = what is impact of R-Sr relationship </a:t>
            </a:r>
            <a:endParaRPr sz="2800" dirty="0"/>
          </a:p>
          <a:p>
            <a:pPr marL="12573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(e.g. dark room)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2800" dirty="0"/>
              <a:t>b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ut </a:t>
            </a:r>
            <a:r>
              <a:rPr lang="en-US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Sd can also establish Sr. 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dirty="0"/>
              <a:t>	  		(e.g., light: pushing - food) </a:t>
            </a:r>
            <a:endParaRPr sz="2800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distinguish procedure/description versus effect/function!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395287" y="381000"/>
            <a:ext cx="8497887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Sr: result / reinforcer </a:t>
            </a:r>
            <a:endParaRPr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descriptive/procedural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Outcome of behaviour </a:t>
            </a:r>
            <a:endParaRPr/>
          </a:p>
          <a:p>
            <a:pPr marL="400050" lvl="1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can refer to one stimulus (food chunks) but also to a series of stimuli (10 chunks, 1 per minute) or class of stimuli (e.g., red chunks)</a:t>
            </a:r>
            <a:endParaRPr/>
          </a:p>
          <a:p>
            <a:pPr marL="400050" lvl="1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functional</a:t>
            </a: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Sr has impact on behavior because of the R-Sr relation </a:t>
            </a:r>
            <a:endParaRPr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 Sr FUNCTION (role it has) 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4" name="Google Shape;324;p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312" y="404812"/>
            <a:ext cx="8135937" cy="610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323850" y="381000"/>
            <a:ext cx="87122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(c) R: operant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descriptive/procedural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that has an impact on the environment = operation </a:t>
            </a:r>
            <a:endParaRPr dirty="0"/>
          </a:p>
          <a:p>
            <a:pPr marL="857250" lvl="1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⇒"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 refer to a single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(pushing a handle) but also to a series of </a:t>
            </a:r>
            <a:r>
              <a:rPr lang="en-US" sz="2800" b="0" i="0" u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behaviours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(entering a code) </a:t>
            </a:r>
            <a:endParaRPr dirty="0"/>
          </a:p>
          <a:p>
            <a:pPr marL="857250" lvl="1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⇒"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Always class of behavior (response class; e.g., pushing handle) delineated by unit of behavior (= criterion) </a:t>
            </a:r>
            <a:endParaRPr dirty="0"/>
          </a:p>
          <a:p>
            <a:pPr marL="857250" lvl="1" indent="-4572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Example: lever downward distance; force of pressure; imitation of a species, new behavior =&gt; can be complex!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-US" sz="2800" b="1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functional</a:t>
            </a: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behavior that depends on R-Sr relationship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 operant class (e.g., imitative behavior) 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/>
          <p:nvPr/>
        </p:nvSpPr>
        <p:spPr>
          <a:xfrm>
            <a:off x="755650" y="908050"/>
            <a:ext cx="7777162" cy="5472112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18"/>
          <p:cNvSpPr/>
          <p:nvPr/>
        </p:nvSpPr>
        <p:spPr>
          <a:xfrm>
            <a:off x="1187450" y="1412875"/>
            <a:ext cx="3816350" cy="446405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18"/>
          <p:cNvSpPr/>
          <p:nvPr/>
        </p:nvSpPr>
        <p:spPr>
          <a:xfrm>
            <a:off x="1547812" y="2997200"/>
            <a:ext cx="2303462" cy="23749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18"/>
          <p:cNvSpPr/>
          <p:nvPr/>
        </p:nvSpPr>
        <p:spPr>
          <a:xfrm>
            <a:off x="1692275" y="3284537"/>
            <a:ext cx="1295400" cy="1008062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4911656" y="1173300"/>
            <a:ext cx="1630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Learning </a:t>
            </a:r>
            <a:endParaRPr dirty="0"/>
          </a:p>
        </p:txBody>
      </p:sp>
      <p:sp>
        <p:nvSpPr>
          <p:cNvPr id="120" name="Google Shape;120;p18"/>
          <p:cNvSpPr txBox="1"/>
          <p:nvPr/>
        </p:nvSpPr>
        <p:spPr>
          <a:xfrm>
            <a:off x="4032250" y="2209800"/>
            <a:ext cx="24177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Operante Cond. </a:t>
            </a:r>
            <a:endParaRPr/>
          </a:p>
        </p:txBody>
      </p:sp>
      <p:sp>
        <p:nvSpPr>
          <p:cNvPr id="121" name="Google Shape;121;p18"/>
          <p:cNvSpPr txBox="1"/>
          <p:nvPr/>
        </p:nvSpPr>
        <p:spPr>
          <a:xfrm>
            <a:off x="2914649" y="3214687"/>
            <a:ext cx="2435225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Reinforcement </a:t>
            </a:r>
            <a:endParaRPr dirty="0"/>
          </a:p>
        </p:txBody>
      </p:sp>
      <p:sp>
        <p:nvSpPr>
          <p:cNvPr id="122" name="Google Shape;122;p18"/>
          <p:cNvSpPr txBox="1"/>
          <p:nvPr/>
        </p:nvSpPr>
        <p:spPr>
          <a:xfrm>
            <a:off x="2219324" y="3660775"/>
            <a:ext cx="3130549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 Avoidance Learning </a:t>
            </a:r>
            <a:endParaRPr dirty="0"/>
          </a:p>
        </p:txBody>
      </p:sp>
      <p:sp>
        <p:nvSpPr>
          <p:cNvPr id="123" name="Google Shape;123;p18"/>
          <p:cNvSpPr txBox="1"/>
          <p:nvPr/>
        </p:nvSpPr>
        <p:spPr>
          <a:xfrm>
            <a:off x="250825" y="20625"/>
            <a:ext cx="62025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1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III.0.1.2 Types of operant conditioning </a:t>
            </a:r>
            <a:endParaRPr/>
          </a:p>
        </p:txBody>
      </p:sp>
      <p:sp>
        <p:nvSpPr>
          <p:cNvPr id="124" name="Google Shape;124;p18"/>
          <p:cNvSpPr/>
          <p:nvPr/>
        </p:nvSpPr>
        <p:spPr>
          <a:xfrm>
            <a:off x="2339975" y="1497012"/>
            <a:ext cx="1511300" cy="130810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18"/>
          <p:cNvSpPr txBox="1"/>
          <p:nvPr/>
        </p:nvSpPr>
        <p:spPr>
          <a:xfrm>
            <a:off x="2459195" y="1662113"/>
            <a:ext cx="1996759" cy="461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Punishment </a:t>
            </a:r>
            <a:endParaRPr dirty="0"/>
          </a:p>
        </p:txBody>
      </p:sp>
      <p:sp>
        <p:nvSpPr>
          <p:cNvPr id="126" name="Google Shape;126;p18"/>
          <p:cNvSpPr/>
          <p:nvPr/>
        </p:nvSpPr>
        <p:spPr>
          <a:xfrm>
            <a:off x="2162175" y="4283075"/>
            <a:ext cx="1295400" cy="1009650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7" name="Google Shape;127;p18"/>
          <p:cNvSpPr txBox="1"/>
          <p:nvPr/>
        </p:nvSpPr>
        <p:spPr>
          <a:xfrm>
            <a:off x="2760662" y="4640262"/>
            <a:ext cx="2798762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 Escape Learning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9"/>
          <p:cNvSpPr txBox="1">
            <a:spLocks noGrp="1"/>
          </p:cNvSpPr>
          <p:nvPr>
            <p:ph type="body" idx="1"/>
          </p:nvPr>
        </p:nvSpPr>
        <p:spPr>
          <a:xfrm>
            <a:off x="323850" y="381000"/>
            <a:ext cx="87122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Claim that change in behavior = type of learning is HYPOTHESIS that needs to be supported </a:t>
            </a:r>
            <a:endParaRPr dirty="0"/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Example. Child stops naughty behavior after being scolded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punishment: R-Sr relationship is cause of behavioral change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=&gt; alternative explanation: reaction to scolding 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(= 1 stimulus at 1 moment so not learning) 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>
            <a:spLocks noGrp="1"/>
          </p:cNvSpPr>
          <p:nvPr>
            <p:ph type="body" idx="1"/>
          </p:nvPr>
        </p:nvSpPr>
        <p:spPr>
          <a:xfrm>
            <a:off x="685800" y="381000"/>
            <a:ext cx="7772400" cy="571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0960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III.0.2. Procedures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III.0.2.1. Separate trials method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(a) Thorndike puzzle box (see figure)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=&gt; cat in the box - pulling the loop -fish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=&gt; every time again (separate trials)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(b) Maze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=&gt; start position - search - food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 =&gt; start again every time </a:t>
            </a:r>
            <a:endParaRPr dirty="0"/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609600" lvl="0" indent="-609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= time consuming + only speed as AV 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21" descr="puzzle box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" y="457200"/>
            <a:ext cx="8001000" cy="609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2770</Words>
  <Application>Microsoft Office PowerPoint</Application>
  <PresentationFormat>Diavoorstelling (4:3)</PresentationFormat>
  <Paragraphs>309</Paragraphs>
  <Slides>40</Slides>
  <Notes>40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40</vt:i4>
      </vt:variant>
    </vt:vector>
  </HeadingPairs>
  <TitlesOfParts>
    <vt:vector size="44" baseType="lpstr">
      <vt:lpstr>Arial</vt:lpstr>
      <vt:lpstr>Noto Sans Symbols</vt:lpstr>
      <vt:lpstr>Times New Roman</vt:lpstr>
      <vt:lpstr>Standaardontwerp</vt:lpstr>
      <vt:lpstr>CHAPTER III: OPERANT CONDITIONING: </vt:lpstr>
      <vt:lpstr>III.0. SOME BASIC TERMS AND PROCEDURES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III.1. Functional knowledge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III: OPERANTE CONDITIONERING:</dc:title>
  <dc:creator>Jan De Houwer</dc:creator>
  <cp:lastModifiedBy>Jan De Houwer</cp:lastModifiedBy>
  <cp:revision>21</cp:revision>
  <dcterms:modified xsi:type="dcterms:W3CDTF">2021-11-03T21:17:05Z</dcterms:modified>
</cp:coreProperties>
</file>