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7099300" cy="102346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130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76575" cy="51117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4021137" y="0"/>
            <a:ext cx="3076575" cy="51117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992187" y="768350"/>
            <a:ext cx="5114925" cy="383698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9612" y="4860925"/>
            <a:ext cx="5680075" cy="46053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721850"/>
            <a:ext cx="3076575" cy="511175"/>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4021137" y="9721850"/>
            <a:ext cx="3076575" cy="511175"/>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‹nr.›</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3: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3: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2: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p12: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3: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 This is a Pear Deck Multiple Choice Slide. Your current options are: A: een vrije operant methode, B: een afzonderlijke trials methode, C: een straf methode, D: het belang van intrinsieke relaties,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151" name="Google Shape;151;p13: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4: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 This is a Pear Deck Multiple Choice Slide. Your current options are: A: Sd, B: CS, C: Sr, D: occasion setter,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158" name="Google Shape;158;p14: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15: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5" name="Google Shape;165;p15: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6: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1" name="Google Shape;171;p16: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7: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0" name="Google Shape;180;p17: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8: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7" name="Google Shape;197;p18: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9: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2" name="Google Shape;202;p19: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20: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9" name="Google Shape;209;p2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21: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4" name="Google Shape;214;p21: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4: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 name="Google Shape;92;p4: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22: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1" name="Google Shape;221;p22: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71df383da8_0_12:notes"/>
          <p:cNvSpPr txBox="1">
            <a:spLocks noGrp="1"/>
          </p:cNvSpPr>
          <p:nvPr>
            <p:ph type="body" idx="1"/>
          </p:nvPr>
        </p:nvSpPr>
        <p:spPr>
          <a:xfrm>
            <a:off x="709612" y="4860925"/>
            <a:ext cx="5680200" cy="46053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7" name="Google Shape;227;g71df383da8_0_12: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3: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2" name="Google Shape;232;p23: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4: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7" name="Google Shape;237;p24: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25: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2" name="Google Shape;242;p25: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7f556c01c2_0_0:notes"/>
          <p:cNvSpPr txBox="1">
            <a:spLocks noGrp="1"/>
          </p:cNvSpPr>
          <p:nvPr>
            <p:ph type="body" idx="1"/>
          </p:nvPr>
        </p:nvSpPr>
        <p:spPr>
          <a:xfrm>
            <a:off x="709612" y="4860925"/>
            <a:ext cx="5680200" cy="46053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 This is a Pear Deck Multiple Choice Slide. Your current options are: A: law-of-effect, B: beloning, C: behoefte, D: bekrachtiging,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247" name="Google Shape;247;g7f556c01c2_0_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Google Shape;253;g7f556c01c2_0_8:notes"/>
          <p:cNvSpPr txBox="1">
            <a:spLocks noGrp="1"/>
          </p:cNvSpPr>
          <p:nvPr>
            <p:ph type="body" idx="1"/>
          </p:nvPr>
        </p:nvSpPr>
        <p:spPr>
          <a:xfrm>
            <a:off x="709612" y="4860925"/>
            <a:ext cx="5680200" cy="46053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 This is a Pear Deck Multiple Choice Slide. Your current options are: A: natuurlijke frequentie van gedrag, B: situationele frequentie van gedrag, C: bekrachtiging, D: drive, </a:t>
            </a:r>
            <a:endParaRPr/>
          </a:p>
          <a:p>
            <a:pPr marL="0" lvl="0" indent="0" algn="l" rtl="0">
              <a:spcBef>
                <a:spcPts val="0"/>
              </a:spcBef>
              <a:spcAft>
                <a:spcPts val="0"/>
              </a:spcAft>
              <a:buNone/>
            </a:pPr>
            <a:r>
              <a:rPr lang="en-US"/>
              <a:t>🍐  To edit the type of question or choices, go back to the "Ask Students a Question" in the Pear Deck sidebar.</a:t>
            </a:r>
            <a:endParaRPr/>
          </a:p>
          <a:p>
            <a:pPr marL="0" lvl="0" indent="0" algn="l" rtl="0">
              <a:spcBef>
                <a:spcPts val="0"/>
              </a:spcBef>
              <a:spcAft>
                <a:spcPts val="0"/>
              </a:spcAft>
              <a:buNone/>
            </a:pPr>
            <a:endParaRPr/>
          </a:p>
        </p:txBody>
      </p:sp>
      <p:sp>
        <p:nvSpPr>
          <p:cNvPr id="254" name="Google Shape;254;g7f556c01c2_0_8: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6: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p26: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4"/>
        <p:cNvGrpSpPr/>
        <p:nvPr/>
      </p:nvGrpSpPr>
      <p:grpSpPr>
        <a:xfrm>
          <a:off x="0" y="0"/>
          <a:ext cx="0" cy="0"/>
          <a:chOff x="0" y="0"/>
          <a:chExt cx="0" cy="0"/>
        </a:xfrm>
      </p:grpSpPr>
      <p:sp>
        <p:nvSpPr>
          <p:cNvPr id="265" name="Google Shape;265;p27: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6" name="Google Shape;266;p27: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p28: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1" name="Google Shape;271;p28: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5: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5: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Google Shape;275;p29: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6" name="Google Shape;276;p29: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30: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1" name="Google Shape;281;p3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4"/>
        <p:cNvGrpSpPr/>
        <p:nvPr/>
      </p:nvGrpSpPr>
      <p:grpSpPr>
        <a:xfrm>
          <a:off x="0" y="0"/>
          <a:ext cx="0" cy="0"/>
          <a:chOff x="0" y="0"/>
          <a:chExt cx="0" cy="0"/>
        </a:xfrm>
      </p:grpSpPr>
      <p:sp>
        <p:nvSpPr>
          <p:cNvPr id="285" name="Google Shape;285;p31: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6" name="Google Shape;286;p31: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2: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2" name="Google Shape;292;p32: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33: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7" name="Google Shape;297;p33: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34: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2" name="Google Shape;302;p34: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7f556c01c2_0_15:notes"/>
          <p:cNvSpPr txBox="1">
            <a:spLocks noGrp="1"/>
          </p:cNvSpPr>
          <p:nvPr>
            <p:ph type="body" idx="1"/>
          </p:nvPr>
        </p:nvSpPr>
        <p:spPr>
          <a:xfrm>
            <a:off x="709612" y="4860925"/>
            <a:ext cx="5680200" cy="46053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7" name="Google Shape;307;g7f556c01c2_0_15: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35: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2" name="Google Shape;312;p35: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p36: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7" name="Google Shape;317;p36: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p38: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22" name="Google Shape;322;p38: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6: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 name="Google Shape;103;p6: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71df383da8_0_2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27" name="Google Shape;327;g71df383da8_0_20:notes"/>
          <p:cNvSpPr txBox="1">
            <a:spLocks noGrp="1"/>
          </p:cNvSpPr>
          <p:nvPr>
            <p:ph type="body" idx="1"/>
          </p:nvPr>
        </p:nvSpPr>
        <p:spPr>
          <a:xfrm>
            <a:off x="709930" y="4861435"/>
            <a:ext cx="5679300" cy="4605600"/>
          </a:xfrm>
          <a:prstGeom prst="rect">
            <a:avLst/>
          </a:prstGeom>
          <a:noFill/>
          <a:ln>
            <a:noFill/>
          </a:ln>
        </p:spPr>
        <p:txBody>
          <a:bodyPr spcFirstLastPara="1" wrap="square" lIns="97200" tIns="97200" rIns="97200" bIns="97200" anchor="t" anchorCtr="0">
            <a:noAutofit/>
          </a:bodyPr>
          <a:lstStyle/>
          <a:p>
            <a:pPr marL="0" lvl="0" indent="0" algn="l" rtl="0">
              <a:lnSpc>
                <a:spcPct val="100000"/>
              </a:lnSpc>
              <a:spcBef>
                <a:spcPts val="0"/>
              </a:spcBef>
              <a:spcAft>
                <a:spcPts val="0"/>
              </a:spcAft>
              <a:buSzPts val="1200"/>
              <a:buNone/>
            </a:pPr>
            <a:r>
              <a:rPr lang="en-US"/>
              <a:t>🍐 This is a Pear Deck Text Slide </a:t>
            </a:r>
            <a:endParaRPr/>
          </a:p>
          <a:p>
            <a:pPr marL="0" lvl="0" indent="0" algn="l" rtl="0">
              <a:lnSpc>
                <a:spcPct val="100000"/>
              </a:lnSpc>
              <a:spcBef>
                <a:spcPts val="0"/>
              </a:spcBef>
              <a:spcAft>
                <a:spcPts val="0"/>
              </a:spcAft>
              <a:buSzPts val="1200"/>
              <a:buNone/>
            </a:pPr>
            <a:r>
              <a:rPr lang="en-US"/>
              <a:t>🍐 To edit the type of question, go back to the "Ask Students a Question" in the Pear Deck sidebar.</a:t>
            </a:r>
            <a:endParaRPr/>
          </a:p>
          <a:p>
            <a:pPr marL="0" lvl="0" indent="0" algn="l" rtl="0">
              <a:lnSpc>
                <a:spcPct val="100000"/>
              </a:lnSpc>
              <a:spcBef>
                <a:spcPts val="0"/>
              </a:spcBef>
              <a:spcAft>
                <a:spcPts val="0"/>
              </a:spcAft>
              <a:buSzPts val="12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7: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8" name="Google Shape;108;p7: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8: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8: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9: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p9: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0: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5" name="Google Shape;135;p10: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709612" y="4860925"/>
            <a:ext cx="5680075" cy="460533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p11:notes"/>
          <p:cNvSpPr>
            <a:spLocks noGrp="1" noRot="1" noChangeAspect="1"/>
          </p:cNvSpPr>
          <p:nvPr>
            <p:ph type="sldImg" idx="2"/>
          </p:nvPr>
        </p:nvSpPr>
        <p:spPr>
          <a:xfrm>
            <a:off x="992188" y="768350"/>
            <a:ext cx="5114925" cy="38369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Google Shape;72;p11"/>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3" name="Google Shape;73;p11"/>
          <p:cNvSpPr txBox="1">
            <a:spLocks noGrp="1"/>
          </p:cNvSpPr>
          <p:nvPr>
            <p:ph type="body" idx="1"/>
          </p:nvPr>
        </p:nvSpPr>
        <p:spPr>
          <a:xfrm>
            <a:off x="6858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4" name="Google Shape;74;p11"/>
          <p:cNvSpPr txBox="1">
            <a:spLocks noGrp="1"/>
          </p:cNvSpPr>
          <p:nvPr>
            <p:ph type="body" idx="2"/>
          </p:nvPr>
        </p:nvSpPr>
        <p:spPr>
          <a:xfrm>
            <a:off x="4648200" y="1981200"/>
            <a:ext cx="3810000" cy="41148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5" name="Google Shape;75;p1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81" name="Google Shape;81;p1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3"/>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3"/>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Times New Roman"/>
              <a:buNone/>
              <a:defRPr/>
            </a:lvl1pPr>
            <a:lvl2pPr lvl="1" algn="ctr">
              <a:spcBef>
                <a:spcPts val="560"/>
              </a:spcBef>
              <a:spcAft>
                <a:spcPts val="0"/>
              </a:spcAft>
              <a:buClr>
                <a:schemeClr val="dk1"/>
              </a:buClr>
              <a:buSzPts val="2800"/>
              <a:buFont typeface="Times New Roman"/>
              <a:buNone/>
              <a:defRPr/>
            </a:lvl2pPr>
            <a:lvl3pPr lvl="2" algn="ctr">
              <a:spcBef>
                <a:spcPts val="480"/>
              </a:spcBef>
              <a:spcAft>
                <a:spcPts val="0"/>
              </a:spcAft>
              <a:buClr>
                <a:schemeClr val="dk1"/>
              </a:buClr>
              <a:buSzPts val="2400"/>
              <a:buFont typeface="Times New Roman"/>
              <a:buNone/>
              <a:defRPr/>
            </a:lvl3pPr>
            <a:lvl4pPr lvl="3" algn="ctr">
              <a:spcBef>
                <a:spcPts val="400"/>
              </a:spcBef>
              <a:spcAft>
                <a:spcPts val="0"/>
              </a:spcAft>
              <a:buClr>
                <a:schemeClr val="dk1"/>
              </a:buClr>
              <a:buSzPts val="2000"/>
              <a:buFont typeface="Times New Roman"/>
              <a:buNone/>
              <a:defRPr/>
            </a:lvl4pPr>
            <a:lvl5pPr lvl="4" algn="ctr">
              <a:spcBef>
                <a:spcPts val="400"/>
              </a:spcBef>
              <a:spcAft>
                <a:spcPts val="0"/>
              </a:spcAft>
              <a:buClr>
                <a:schemeClr val="dk1"/>
              </a:buClr>
              <a:buSzPts val="2000"/>
              <a:buFont typeface="Times New Roman"/>
              <a:buNone/>
              <a:defRPr/>
            </a:lvl5pPr>
            <a:lvl6pPr lvl="5" algn="ctr">
              <a:spcBef>
                <a:spcPts val="400"/>
              </a:spcBef>
              <a:spcAft>
                <a:spcPts val="0"/>
              </a:spcAft>
              <a:buClr>
                <a:schemeClr val="dk1"/>
              </a:buClr>
              <a:buSzPts val="2000"/>
              <a:buFont typeface="Times New Roman"/>
              <a:buNone/>
              <a:defRPr/>
            </a:lvl6pPr>
            <a:lvl7pPr lvl="6" algn="ctr">
              <a:spcBef>
                <a:spcPts val="400"/>
              </a:spcBef>
              <a:spcAft>
                <a:spcPts val="0"/>
              </a:spcAft>
              <a:buClr>
                <a:schemeClr val="dk1"/>
              </a:buClr>
              <a:buSzPts val="2000"/>
              <a:buFont typeface="Times New Roman"/>
              <a:buNone/>
              <a:defRPr/>
            </a:lvl7pPr>
            <a:lvl8pPr lvl="7" algn="ctr">
              <a:spcBef>
                <a:spcPts val="400"/>
              </a:spcBef>
              <a:spcAft>
                <a:spcPts val="0"/>
              </a:spcAft>
              <a:buClr>
                <a:schemeClr val="dk1"/>
              </a:buClr>
              <a:buSzPts val="2000"/>
              <a:buFont typeface="Times New Roman"/>
              <a:buNone/>
              <a:defRPr/>
            </a:lvl8pPr>
            <a:lvl9pPr lvl="8" algn="ctr">
              <a:spcBef>
                <a:spcPts val="400"/>
              </a:spcBef>
              <a:spcAft>
                <a:spcPts val="0"/>
              </a:spcAft>
              <a:buClr>
                <a:schemeClr val="dk1"/>
              </a:buClr>
              <a:buSzPts val="2000"/>
              <a:buFont typeface="Times New Roman"/>
              <a:buNone/>
              <a:defRPr/>
            </a:lvl9pPr>
          </a:lstStyle>
          <a:p>
            <a:endParaRPr/>
          </a:p>
        </p:txBody>
      </p:sp>
      <p:sp>
        <p:nvSpPr>
          <p:cNvPr id="24" name="Google Shape;24;p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
        <p:cNvGrpSpPr/>
        <p:nvPr/>
      </p:nvGrpSpPr>
      <p:grpSpPr>
        <a:xfrm>
          <a:off x="0" y="0"/>
          <a:ext cx="0" cy="0"/>
          <a:chOff x="0" y="0"/>
          <a:chExt cx="0" cy="0"/>
        </a:xfrm>
      </p:grpSpPr>
      <p:sp>
        <p:nvSpPr>
          <p:cNvPr id="28" name="Google Shape;28;p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rot="5400000">
            <a:off x="4743450" y="2381250"/>
            <a:ext cx="5486400" cy="1943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5"/>
          <p:cNvSpPr txBox="1">
            <a:spLocks noGrp="1"/>
          </p:cNvSpPr>
          <p:nvPr>
            <p:ph type="body" idx="1"/>
          </p:nvPr>
        </p:nvSpPr>
        <p:spPr>
          <a:xfrm rot="5400000">
            <a:off x="781050" y="514350"/>
            <a:ext cx="5486400" cy="56769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4" name="Google Shape;34;p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6"/>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0" name="Google Shape;40;p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3"/>
        <p:cNvGrpSpPr/>
        <p:nvPr/>
      </p:nvGrpSpPr>
      <p:grpSpPr>
        <a:xfrm>
          <a:off x="0" y="0"/>
          <a:ext cx="0" cy="0"/>
          <a:chOff x="0" y="0"/>
          <a:chExt cx="0" cy="0"/>
        </a:xfrm>
      </p:grpSpPr>
      <p:sp>
        <p:nvSpPr>
          <p:cNvPr id="44" name="Google Shape;44;p7"/>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5" name="Google Shape;45;p7"/>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l" rtl="0">
              <a:spcBef>
                <a:spcPts val="64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46" name="Google Shape;46;p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47" name="Google Shape;47;p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8"/>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2" name="Google Shape;52;p8"/>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53" name="Google Shape;53;p8"/>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54" name="Google Shape;54;p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9"/>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1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10"/>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65" name="Google Shape;65;p1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66" name="Google Shape;66;p10"/>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67" name="Google Shape;67;p10"/>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68" name="Google Shape;68;p1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1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11" name="Google Shape;11;p1"/>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3200400" marR="0" lvl="6"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657600" marR="0" lvl="7"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4114800" marR="0" lvl="8"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24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‹nr.›</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mVlbiB2cmlqZSBvcGVyYW50IG1ldGhvZGUiLCJlZW4gYWZ6b25kZXJsaWprZSB0cmlhbHMgbWV0aG9kZSIsImVlbiBzdHJhZiBtZXRob2RlIiwiaGV0IGJlbGFuZyB2YW4gaW50cmluc2lla2UgcmVsYXRpZXMiXX0=pearId=magic-pear-shape-identifier"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dontchangethislink.peardeckmagic.zone?eyJ0eXBlIjoiZ29vZ2xlLXNsaWRlcy1hZGRvbi1yZXNwb25zZS1mb290ZXIiLCJsYXN0RWRpdGVkQnkiOiIxMTY2MzI2ODcxNjE5NDEwNTQ2MDMiLCJwcmVzZW50YXRpb25JZCI6IjFGczZmZ1NGUTIyVHNybkp4R1lRT0sxb29CUHlJNHQyamZNWDJBOVByN1c0IiwiY29udGVudElkIjoiY3VzdG9tLXJlc3BvbnNlLW11bHRpcGxlQ2hvaWNlIiwic2xpZGVJZCI6InAxMyIsImNvbnRlbnRJbnN0YW5jZUlkIjoiMUZzNmZnU0ZRMjJUc3JuSnhHWVFPSzFvb0JQeUk0dDJqZk1YMkE5UHI3VzQvNjUzMjk2MTMtYjAwNC00NDg2LTgwZjUtZmYyNmQ3ZTMyYTk3In0=pearId=magic-pear-metadata-identifier"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lNkIiwiQ1MiLCJTciIsIm9jY2FzaW9uIHNldHRlciJdfQ==pearId=magic-pear-shape-identifier"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dontchangethislink.peardeckmagic.zone?eyJ0eXBlIjoiZ29vZ2xlLXNsaWRlcy1hZGRvbi1yZXNwb25zZS1mb290ZXIiLCJsYXN0RWRpdGVkQnkiOiIxMTY2MzI2ODcxNjE5NDEwNTQ2MDMiLCJwcmVzZW50YXRpb25JZCI6IjFGczZmZ1NGUTIyVHNybkp4R1lRT0sxb29CUHlJNHQyamZNWDJBOVByN1c0IiwiY29udGVudElkIjoiY3VzdG9tLXJlc3BvbnNlLW11bHRpcGxlQ2hvaWNlIiwic2xpZGVJZCI6InAxNCIsImNvbnRlbnRJbnN0YW5jZUlkIjoiMUZzNmZnU0ZRMjJUc3JuSnhHWVFPSzFvb0JQeUk0dDJqZk1YMkE5UHI3VzQvYjNhMDA3MjAtMDE0Mi00MmE4LWJkNzEtZjdhMTQ0YWY2NzI1In0=pearId=magic-pear-metadata-identifier" TargetMode="Externa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mxhdy1vZi1lZmZlY3QiLCJiZWxvbmluZyIsImJlaG9lZnRlIiwiYmVrcmFjaHRpZ2luZyJdfQ==pearId=magic-pear-shape-identifier"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hyperlink" Target="http://dontchangethislink.peardeckmagic.zone?eyJ0eXBlIjoiZ29vZ2xlLXNsaWRlcy1hZGRvbi1yZXNwb25zZS1mb290ZXIiLCJsYXN0RWRpdGVkQnkiOiIxMTY2MzI2ODcxNjE5NDEwNTQ2MDMiLCJwcmVzZW50YXRpb25JZCI6IjFGczZmZ1NGUTIyVHNybkp4R1lRT0sxb29CUHlJNHQyamZNWDJBOVByN1c0IiwiY29udGVudElkIjoiY3VzdG9tLXJlc3BvbnNlLW11bHRpcGxlQ2hvaWNlIiwic2xpZGVJZCI6Imc3ZjU1NmMwMWMyXzBfMCIsImNvbnRlbnRJbnN0YW5jZUlkIjoiMUZzNmZnU0ZRMjJUc3JuSnhHWVFPSzFvb0JQeUk0dDJqZk1YMkE5UHI3VzQvZDA5MjNmZTMtNWIxZi00NmM3LThkNWUtODkxZmJhZDY5ZDU5In0=pearId=magic-pear-metadata-identifier" TargetMode="Externa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hyperlink" Target="http://dontchangethislink.peardeckmagic.zone?eyJ0eXBlIjoibXVsdGlwbGVDaG9pY2UiLCJkcmFnZ2FibGVzIjpbeyJpZCI6ImRyYWdnYWJsZTAiLCJ0eXBlIjoiaWNvbiIsImljb24iOnsiaWQiOiJkZWZhdWx0LWNpcmNsZSJ9LCJjb2xvciI6IiNENTFEMjgifV0sImRyYWdnYWJsZVNpemUiOjEyLjU1LCJlbWJlZGRhYmxlVXJsIjoiaHR0cHM6Ly8iLCJhbnN3ZXJzIjpbIm5hdHV1cmxpamtlIGZyZXF1ZW50aWUgdmFuIGdlZHJhZyIsInNpdHVhdGlvbmVsZSBmcmVxdWVudGllIHZhbiBnZWRyYWciLCJiZWtyYWNodGlnaW5nIiwiZHJpdmUiXX0=pearId=magic-pear-shape-identifier"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dontchangethislink.peardeckmagic.zone?eyJ0eXBlIjoiZ29vZ2xlLXNsaWRlcy1hZGRvbi1yZXNwb25zZS1mb290ZXIiLCJsYXN0RWRpdGVkQnkiOiIxMTY2MzI2ODcxNjE5NDEwNTQ2MDMiLCJwcmVzZW50YXRpb25JZCI6IjFGczZmZ1NGUTIyVHNybkp4R1lRT0sxb29CUHlJNHQyamZNWDJBOVByN1c0IiwiY29udGVudElkIjoiY3VzdG9tLXJlc3BvbnNlLW11bHRpcGxlQ2hvaWNlIiwic2xpZGVJZCI6Imc3ZjU1NmMwMWMyXzBfOCIsImNvbnRlbnRJbnN0YW5jZUlkIjoiMUZzNmZnU0ZRMjJUc3JuSnhHWVFPSzFvb0JQeUk0dDJqZk1YMkE5UHI3VzQvZDRhZmUwY2YtYTA1Ni00YjUxLWI2YmUtZjgyNzBkNDAzNDg0In0=pearId=magic-pear-metadata-identifier" TargetMode="Externa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dontchangethislink.peardeckmagic.zone?eyJ0eXBlIjoiZnJlZVJlc3BvbnNlLXRleHQiLCJkcmFnZ2FibGVzIjpbeyJpZCI6ImRyYWdnYWJsZTAiLCJ0eXBlIjoiaWNvbiIsImljb24iOnsiaWQiOiJkZWZhdWx0LWNpcmNsZSJ9LCJjb2xvciI6IiNENTFEMjgifV0sImRyYWdnYWJsZVNpemUiOjEyLjU1LCJlbWJlZGRhYmxlVXJsIjoiaHR0cHM6Ly8iLCJhbnN3ZXJzIjpbXX0=pearId=magic-pear-shape-identifier"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hyperlink" Target="http://dontchangethislink.peardeckmagic.zone?eyJ0eXBlIjoiZ29vZ2xlLXNsaWRlcy1hZGRvbi1yZXNwb25zZS1mb290ZXIiLCJsYXN0RWRpdGVkQnkiOiIxMTY2MzI2ODcxNjE5NDEwNTQ2MDMiLCJwcmVzZW50YXRpb25JZCI6IjE3bWdjeVAzY21ySU5STl9oVXhDSDJHUDJ0MGtuRkdqY3JyakZ3aV9Pb1lJIiwiY29udGVudElkIjoiY3VzdG9tLXJlc3BvbnNlLWZyZWVSZXNwb25zZS10ZXh0Iiwic2xpZGVJZCI6Imc3ZDg4ODMzMzlkXzFfMjQiLCJjb250ZW50SW5zdGFuY2VJZCI6IjE3bWdjeVAzY21ySU5STl9oVXhDSDJHUDJ0MGtuRkdqY3JyakZ3aV9Pb1lJLzgyYWY3YmYyLTc4NTItNDM4Mi04NTc5LWE0MTcxOTNlYzlkNyJ9pearId=magic-pear-metadata-identifier" TargetMode="Externa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ctrTitle"/>
          </p:nvPr>
        </p:nvSpPr>
        <p:spPr>
          <a:xfrm>
            <a:off x="684212" y="1196975"/>
            <a:ext cx="7772400" cy="1811337"/>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000"/>
              <a:buFont typeface="Times New Roman"/>
              <a:buNone/>
            </a:pPr>
            <a:r>
              <a:rPr lang="en-US" sz="4000" b="0" i="0" u="none">
                <a:solidFill>
                  <a:schemeClr val="dk2"/>
                </a:solidFill>
                <a:latin typeface="Times New Roman"/>
                <a:ea typeface="Times New Roman"/>
                <a:cs typeface="Times New Roman"/>
                <a:sym typeface="Times New Roman"/>
              </a:rPr>
              <a:t>HOOFDSTUK III:</a:t>
            </a:r>
            <a:br>
              <a:rPr lang="en-US" sz="4000" b="0" i="0" u="none">
                <a:solidFill>
                  <a:schemeClr val="dk2"/>
                </a:solidFill>
                <a:latin typeface="Times New Roman"/>
                <a:ea typeface="Times New Roman"/>
                <a:cs typeface="Times New Roman"/>
                <a:sym typeface="Times New Roman"/>
              </a:rPr>
            </a:br>
            <a:r>
              <a:rPr lang="en-US" sz="4000" b="0" i="0" u="none">
                <a:solidFill>
                  <a:schemeClr val="dk2"/>
                </a:solidFill>
                <a:latin typeface="Times New Roman"/>
                <a:ea typeface="Times New Roman"/>
                <a:cs typeface="Times New Roman"/>
                <a:sym typeface="Times New Roman"/>
              </a:rPr>
              <a:t>OPERANTE CONDITIONERING:</a:t>
            </a:r>
            <a:endParaRPr/>
          </a:p>
        </p:txBody>
      </p:sp>
      <p:sp>
        <p:nvSpPr>
          <p:cNvPr id="89" name="Google Shape;89;p13"/>
          <p:cNvSpPr txBox="1">
            <a:spLocks noGrp="1"/>
          </p:cNvSpPr>
          <p:nvPr>
            <p:ph type="subTitle" idx="1"/>
          </p:nvPr>
        </p:nvSpPr>
        <p:spPr>
          <a:xfrm>
            <a:off x="1219200" y="2997200"/>
            <a:ext cx="6934200" cy="20320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0" lvl="0" indent="0" algn="ctr"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0" lvl="0" indent="0" algn="ctr" rtl="0">
              <a:lnSpc>
                <a:spcPct val="90000"/>
              </a:lnSpc>
              <a:spcBef>
                <a:spcPts val="640"/>
              </a:spcBef>
              <a:spcAft>
                <a:spcPts val="0"/>
              </a:spcAft>
              <a:buClr>
                <a:schemeClr val="dk1"/>
              </a:buClr>
              <a:buSzPts val="3200"/>
              <a:buFont typeface="Times New Roman"/>
              <a:buNone/>
            </a:pPr>
            <a:r>
              <a:rPr lang="en-US" sz="3200" b="0" i="0" u="none">
                <a:solidFill>
                  <a:schemeClr val="dk1"/>
                </a:solidFill>
                <a:latin typeface="Times New Roman"/>
                <a:ea typeface="Times New Roman"/>
                <a:cs typeface="Times New Roman"/>
                <a:sym typeface="Times New Roman"/>
              </a:rPr>
              <a:t>HET EFFECT VAN VERBANDEN TUSSEN GEDRAG EN OMGEVING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2"/>
          <p:cNvSpPr txBox="1">
            <a:spLocks noGrp="1"/>
          </p:cNvSpPr>
          <p:nvPr>
            <p:ph type="body" idx="1"/>
          </p:nvPr>
        </p:nvSpPr>
        <p:spPr>
          <a:xfrm>
            <a:off x="685800" y="304800"/>
            <a:ext cx="7772400" cy="5791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400"/>
              <a:buFont typeface="Times New Roman"/>
              <a:buNone/>
            </a:pPr>
            <a:r>
              <a:rPr lang="en-US" sz="2400" b="0" i="1" u="none">
                <a:solidFill>
                  <a:schemeClr val="dk1"/>
                </a:solidFill>
                <a:latin typeface="Times New Roman"/>
                <a:ea typeface="Times New Roman"/>
                <a:cs typeface="Times New Roman"/>
                <a:sym typeface="Times New Roman"/>
              </a:rPr>
              <a:t>III.0.1.2. Vrije-operante methode</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a) Skinner: doolhof met automatisch terug brengen van dier naar start = efficiënt + frequentie als AV</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=&gt; zie video + youtube</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b) Skinner box: vrij om gedrag te stellen </a:t>
            </a:r>
            <a:endParaRPr/>
          </a:p>
          <a:p>
            <a:pPr marL="342900" lvl="0" indent="-190500" algn="l" rtl="0">
              <a:spcBef>
                <a:spcPts val="480"/>
              </a:spcBef>
              <a:spcAft>
                <a:spcPts val="0"/>
              </a:spcAft>
              <a:buClr>
                <a:schemeClr val="dk1"/>
              </a:buClr>
              <a:buSzPts val="2400"/>
              <a:buFont typeface="Times New Roman"/>
              <a:buNone/>
            </a:pPr>
            <a:endParaRPr sz="2400" b="0" i="0" u="none">
              <a:solidFill>
                <a:schemeClr val="dk1"/>
              </a:solidFill>
              <a:latin typeface="Times New Roman"/>
              <a:ea typeface="Times New Roman"/>
              <a:cs typeface="Times New Roman"/>
              <a:sym typeface="Times New Roman"/>
            </a:endParaRPr>
          </a:p>
        </p:txBody>
      </p:sp>
      <p:pic>
        <p:nvPicPr>
          <p:cNvPr id="148" name="Google Shape;148;p22" descr="skinbox2"/>
          <p:cNvPicPr preferRelativeResize="0"/>
          <p:nvPr/>
        </p:nvPicPr>
        <p:blipFill rotWithShape="1">
          <a:blip r:embed="rId3">
            <a:alphaModFix/>
          </a:blip>
          <a:srcRect/>
          <a:stretch/>
        </p:blipFill>
        <p:spPr>
          <a:xfrm>
            <a:off x="1547812" y="2590800"/>
            <a:ext cx="6324600" cy="42672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3"/>
          <p:cNvSpPr txBox="1">
            <a:spLocks noGrp="1"/>
          </p:cNvSpPr>
          <p:nvPr>
            <p:ph type="body" idx="1"/>
          </p:nvPr>
        </p:nvSpPr>
        <p:spPr>
          <a:xfrm>
            <a:off x="685800" y="457200"/>
            <a:ext cx="7772400" cy="56388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Oefenvraag 19: In studies rond spatiaal leren worden ratten in een bad geplaatst waarin op een bepaalde plaats zich een platform net onder het wateroppervlak bevindt. Uit de resultaten blijkt dat de ratten steeds sneller naar het platform zwemmen. Dit is een voorbeeld van</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 een vrije operant methode</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b) een afzonderlijke trials methode</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 </a:t>
            </a:r>
            <a:r>
              <a:rPr lang="en-US" sz="2800"/>
              <a:t>e</a:t>
            </a:r>
            <a:r>
              <a:rPr lang="en-US" sz="2800" b="0" i="0" u="none">
                <a:solidFill>
                  <a:schemeClr val="dk1"/>
                </a:solidFill>
                <a:latin typeface="Times New Roman"/>
                <a:ea typeface="Times New Roman"/>
                <a:cs typeface="Times New Roman"/>
                <a:sym typeface="Times New Roman"/>
              </a:rPr>
              <a:t>en straf methode</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d) </a:t>
            </a:r>
            <a:r>
              <a:rPr lang="en-US" sz="2800"/>
              <a:t>h</a:t>
            </a:r>
            <a:r>
              <a:rPr lang="en-US" sz="2800" b="0" i="0" u="none">
                <a:solidFill>
                  <a:schemeClr val="dk1"/>
                </a:solidFill>
                <a:latin typeface="Times New Roman"/>
                <a:ea typeface="Times New Roman"/>
                <a:cs typeface="Times New Roman"/>
                <a:sym typeface="Times New Roman"/>
              </a:rPr>
              <a:t>et belang van intrinsieke relaties</a:t>
            </a:r>
            <a:endParaRPr/>
          </a:p>
          <a:p>
            <a:pPr marL="609600" lvl="0" indent="-6096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http://www.youtube.com/watch?v=LrCzSIbvSN4  )</a:t>
            </a:r>
            <a:endParaRPr/>
          </a:p>
        </p:txBody>
      </p:sp>
      <p:pic>
        <p:nvPicPr>
          <p:cNvPr id="154" name="Google Shape;154;p23">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155" name="Google Shape;155;p23">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4"/>
          <p:cNvSpPr txBox="1">
            <a:spLocks noGrp="1"/>
          </p:cNvSpPr>
          <p:nvPr>
            <p:ph type="body" idx="1"/>
          </p:nvPr>
        </p:nvSpPr>
        <p:spPr>
          <a:xfrm>
            <a:off x="685800" y="457200"/>
            <a:ext cx="7772400" cy="56388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a:t>Oefenvraag 20: </a:t>
            </a:r>
            <a:r>
              <a:rPr lang="en-US" sz="2800" b="0" i="0" u="none">
                <a:solidFill>
                  <a:schemeClr val="dk1"/>
                </a:solidFill>
                <a:latin typeface="Times New Roman"/>
                <a:ea typeface="Times New Roman"/>
                <a:cs typeface="Times New Roman"/>
                <a:sym typeface="Times New Roman"/>
              </a:rPr>
              <a:t>Neem het voorbeeld van een ijsventer die in de zomer met zijn karretje rond rijdt en steeds aan een belt trekt wanneer hij een nieuwe straat in rijdt. Als men dit vanuit het perspectief van de klant vertaalt in termen van operante conditionering, dan is het geluid van de bel een</a:t>
            </a:r>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 Sd</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b) CS</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 Sr</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d) occasion setter</a:t>
            </a:r>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pic>
        <p:nvPicPr>
          <p:cNvPr id="161" name="Google Shape;161;p24">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162" name="Google Shape;162;p24">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5"/>
          <p:cNvSpPr txBox="1">
            <a:spLocks noGrp="1"/>
          </p:cNvSpPr>
          <p:nvPr>
            <p:ph type="body" idx="1"/>
          </p:nvPr>
        </p:nvSpPr>
        <p:spPr>
          <a:xfrm>
            <a:off x="395287" y="1052512"/>
            <a:ext cx="8207375" cy="57150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sng">
                <a:solidFill>
                  <a:schemeClr val="dk1"/>
                </a:solidFill>
                <a:latin typeface="Times New Roman"/>
                <a:ea typeface="Times New Roman"/>
                <a:cs typeface="Times New Roman"/>
                <a:sym typeface="Times New Roman"/>
              </a:rPr>
              <a:t>III.1.1. Aard van de stimuli</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III.1.1.1. OC is algemeen</a:t>
            </a:r>
            <a:r>
              <a:rPr lang="en-US" sz="2800" b="0" i="0" u="none">
                <a:solidFill>
                  <a:schemeClr val="dk1"/>
                </a:solidFill>
                <a:latin typeface="Times New Roman"/>
                <a:ea typeface="Times New Roman"/>
                <a:cs typeface="Times New Roman"/>
                <a:sym typeface="Times New Roman"/>
              </a:rPr>
              <a:t>: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Verschillende (klassen van) stimuli / gebeurtenissen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Sd (licht, lokaal,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R (hendel duwen, stilte,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Sr (voedsel, waardering, …)</a:t>
            </a:r>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Illustratie: Sensory reinforcement</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R (vb., hendel duwen) om stimulatie te krijgen (vb., treintje dat rond rijdt; </a:t>
            </a:r>
            <a:r>
              <a:rPr lang="en-US" sz="2800"/>
              <a:t>repetitief gedrag autisme</a:t>
            </a:r>
            <a:r>
              <a:rPr lang="en-US" sz="2800" b="0" i="0" u="none">
                <a:solidFill>
                  <a:schemeClr val="dk1"/>
                </a:solidFill>
                <a:latin typeface="Times New Roman"/>
                <a:ea typeface="Times New Roman"/>
                <a:cs typeface="Times New Roman"/>
                <a:sym typeface="Times New Roman"/>
              </a:rPr>
              <a:t>)</a:t>
            </a:r>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
        <p:nvSpPr>
          <p:cNvPr id="168" name="Google Shape;168;p25"/>
          <p:cNvSpPr txBox="1">
            <a:spLocks noGrp="1"/>
          </p:cNvSpPr>
          <p:nvPr>
            <p:ph type="title"/>
          </p:nvPr>
        </p:nvSpPr>
        <p:spPr>
          <a:xfrm>
            <a:off x="609600" y="228600"/>
            <a:ext cx="77724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4400"/>
              <a:buFont typeface="Times New Roman"/>
              <a:buNone/>
            </a:pPr>
            <a:r>
              <a:rPr lang="en-US" sz="4400" b="0" i="0" u="none">
                <a:solidFill>
                  <a:schemeClr val="dk2"/>
                </a:solidFill>
                <a:latin typeface="Times New Roman"/>
                <a:ea typeface="Times New Roman"/>
                <a:cs typeface="Times New Roman"/>
                <a:sym typeface="Times New Roman"/>
              </a:rPr>
              <a:t>III.1. Functionele kennis</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6"/>
          <p:cNvSpPr txBox="1">
            <a:spLocks noGrp="1"/>
          </p:cNvSpPr>
          <p:nvPr>
            <p:ph type="body" idx="1"/>
          </p:nvPr>
        </p:nvSpPr>
        <p:spPr>
          <a:xfrm>
            <a:off x="685800" y="304800"/>
            <a:ext cx="8153400" cy="5791200"/>
          </a:xfrm>
          <a:prstGeom prst="rect">
            <a:avLst/>
          </a:prstGeom>
          <a:noFill/>
          <a:ln>
            <a:noFill/>
          </a:ln>
        </p:spPr>
        <p:txBody>
          <a:bodyPr spcFirstLastPara="1" wrap="square" lIns="91425" tIns="45700" rIns="91425" bIns="45700" anchor="t" anchorCtr="0">
            <a:noAutofit/>
          </a:bodyPr>
          <a:lstStyle/>
          <a:p>
            <a:pPr marL="609600" lvl="0" indent="-609600" algn="l" rtl="0">
              <a:lnSpc>
                <a:spcPct val="80000"/>
              </a:lnSpc>
              <a:spcBef>
                <a:spcPts val="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III.1.1.2. Impact eigenschappen Sd, Sr, R-Sr relatie, en Sd-R relatie op de </a:t>
            </a:r>
            <a:r>
              <a:rPr lang="en-US" sz="2800" b="0" i="1" u="none">
                <a:solidFill>
                  <a:srgbClr val="FF0000"/>
                </a:solidFill>
                <a:latin typeface="Times New Roman"/>
                <a:ea typeface="Times New Roman"/>
                <a:cs typeface="Times New Roman"/>
                <a:sym typeface="Times New Roman"/>
              </a:rPr>
              <a:t>MATE</a:t>
            </a:r>
            <a:r>
              <a:rPr lang="en-US" sz="2800" b="0" i="1" u="none">
                <a:solidFill>
                  <a:schemeClr val="dk1"/>
                </a:solidFill>
                <a:latin typeface="Times New Roman"/>
                <a:ea typeface="Times New Roman"/>
                <a:cs typeface="Times New Roman"/>
                <a:sym typeface="Times New Roman"/>
              </a:rPr>
              <a:t> van conditionering</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 (verandering in) intensiteit Sd, Sr: </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*beter leren als intenser, relevanter</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*verandering intensiteit: Straf meer effect als</a:t>
            </a:r>
            <a:endParaRPr sz="2800" b="0" i="0" u="none">
              <a:solidFill>
                <a:schemeClr val="dk1"/>
              </a:solidFill>
              <a:latin typeface="Times New Roman"/>
              <a:ea typeface="Times New Roman"/>
              <a:cs typeface="Times New Roman"/>
              <a:sym typeface="Times New Roman"/>
            </a:endParaRPr>
          </a:p>
          <a:p>
            <a:pPr marL="10668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direct intense Sr (vb., ratten - shock; 	verkeersboete) =&gt; wat is moreel?</a:t>
            </a:r>
            <a:endParaRPr/>
          </a:p>
          <a:p>
            <a:pPr marL="609600" lvl="0" indent="-609600" algn="l" rtl="0">
              <a:lnSpc>
                <a:spcPct val="8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b) R-Sr (zie rol van intrinsieke relatie = interactie):  </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*Sevenster: Stekelbaarzen</a:t>
            </a:r>
            <a:endParaRPr sz="2800" b="0" i="0" u="none">
              <a:solidFill>
                <a:schemeClr val="dk1"/>
              </a:solidFill>
              <a:latin typeface="Times New Roman"/>
              <a:ea typeface="Times New Roman"/>
              <a:cs typeface="Times New Roman"/>
              <a:sym typeface="Times New Roman"/>
            </a:endParaRPr>
          </a:p>
          <a:p>
            <a:pPr marL="609600" lvl="0" indent="-609600" algn="l" rtl="0">
              <a:lnSpc>
                <a:spcPct val="80000"/>
              </a:lnSpc>
              <a:spcBef>
                <a:spcPts val="560"/>
              </a:spcBef>
              <a:spcAft>
                <a:spcPts val="0"/>
              </a:spcAft>
              <a:buClr>
                <a:schemeClr val="dk1"/>
              </a:buClr>
              <a:buSzPts val="2800"/>
              <a:buFont typeface="Times New Roman"/>
              <a:buNone/>
            </a:pPr>
            <a:endParaRPr sz="2800"/>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R				    			     Sr</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zwemmen door ring		    vrouwtje verschijnt</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bijten op staafje  			    mannetje verschijnt</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vlugger leren als R compatibel met Sr</a:t>
            </a:r>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cxnSp>
        <p:nvCxnSpPr>
          <p:cNvPr id="174" name="Google Shape;174;p26"/>
          <p:cNvCxnSpPr/>
          <p:nvPr/>
        </p:nvCxnSpPr>
        <p:spPr>
          <a:xfrm rot="10800000" flipH="1">
            <a:off x="3848100" y="5366687"/>
            <a:ext cx="1470300" cy="385800"/>
          </a:xfrm>
          <a:prstGeom prst="straightConnector1">
            <a:avLst/>
          </a:prstGeom>
          <a:noFill/>
          <a:ln w="9525" cap="flat" cmpd="sng">
            <a:solidFill>
              <a:schemeClr val="dk1"/>
            </a:solidFill>
            <a:prstDash val="solid"/>
            <a:miter lim="800000"/>
            <a:headEnd type="triangle" w="med" len="med"/>
            <a:tailEnd type="triangle" w="med" len="med"/>
          </a:ln>
        </p:spPr>
      </p:cxnSp>
      <p:cxnSp>
        <p:nvCxnSpPr>
          <p:cNvPr id="175" name="Google Shape;175;p26"/>
          <p:cNvCxnSpPr/>
          <p:nvPr/>
        </p:nvCxnSpPr>
        <p:spPr>
          <a:xfrm>
            <a:off x="4316800" y="5371487"/>
            <a:ext cx="838200" cy="304800"/>
          </a:xfrm>
          <a:prstGeom prst="straightConnector1">
            <a:avLst/>
          </a:prstGeom>
          <a:noFill/>
          <a:ln w="9525" cap="flat" cmpd="sng">
            <a:solidFill>
              <a:schemeClr val="dk1"/>
            </a:solidFill>
            <a:prstDash val="solid"/>
            <a:miter lim="800000"/>
            <a:headEnd type="triangle" w="med" len="med"/>
            <a:tailEnd type="triangle" w="med" len="med"/>
          </a:ln>
        </p:spPr>
      </p:cxnSp>
      <p:cxnSp>
        <p:nvCxnSpPr>
          <p:cNvPr id="176" name="Google Shape;176;p26"/>
          <p:cNvCxnSpPr/>
          <p:nvPr/>
        </p:nvCxnSpPr>
        <p:spPr>
          <a:xfrm>
            <a:off x="4393012" y="5297887"/>
            <a:ext cx="685800" cy="0"/>
          </a:xfrm>
          <a:prstGeom prst="straightConnector1">
            <a:avLst/>
          </a:prstGeom>
          <a:noFill/>
          <a:ln w="76200" cap="flat" cmpd="sng">
            <a:solidFill>
              <a:schemeClr val="dk1"/>
            </a:solidFill>
            <a:prstDash val="solid"/>
            <a:miter lim="800000"/>
            <a:headEnd type="none" w="med" len="med"/>
            <a:tailEnd type="none" w="med" len="med"/>
          </a:ln>
        </p:spPr>
      </p:cxnSp>
      <p:cxnSp>
        <p:nvCxnSpPr>
          <p:cNvPr id="177" name="Google Shape;177;p26"/>
          <p:cNvCxnSpPr/>
          <p:nvPr/>
        </p:nvCxnSpPr>
        <p:spPr>
          <a:xfrm>
            <a:off x="3935800" y="5769812"/>
            <a:ext cx="1143000" cy="0"/>
          </a:xfrm>
          <a:prstGeom prst="straightConnector1">
            <a:avLst/>
          </a:prstGeom>
          <a:noFill/>
          <a:ln w="76200" cap="flat" cmpd="sng">
            <a:solidFill>
              <a:schemeClr val="dk1"/>
            </a:solidFill>
            <a:prstDash val="solid"/>
            <a:miter lim="800000"/>
            <a:headEnd type="none" w="med" len="med"/>
            <a:tailEnd type="none" w="med" len="med"/>
          </a:ln>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cxnSp>
        <p:nvCxnSpPr>
          <p:cNvPr id="182" name="Google Shape;182;p27"/>
          <p:cNvCxnSpPr/>
          <p:nvPr/>
        </p:nvCxnSpPr>
        <p:spPr>
          <a:xfrm rot="10800000">
            <a:off x="900112" y="476250"/>
            <a:ext cx="0" cy="5616575"/>
          </a:xfrm>
          <a:prstGeom prst="straightConnector1">
            <a:avLst/>
          </a:prstGeom>
          <a:noFill/>
          <a:ln w="9525" cap="flat" cmpd="sng">
            <a:solidFill>
              <a:srgbClr val="002060"/>
            </a:solidFill>
            <a:prstDash val="solid"/>
            <a:miter lim="800000"/>
            <a:headEnd type="none" w="med" len="med"/>
            <a:tailEnd type="stealth" w="med" len="med"/>
          </a:ln>
        </p:spPr>
      </p:cxnSp>
      <p:cxnSp>
        <p:nvCxnSpPr>
          <p:cNvPr id="183" name="Google Shape;183;p27"/>
          <p:cNvCxnSpPr/>
          <p:nvPr/>
        </p:nvCxnSpPr>
        <p:spPr>
          <a:xfrm>
            <a:off x="900112" y="6092825"/>
            <a:ext cx="7407275" cy="0"/>
          </a:xfrm>
          <a:prstGeom prst="straightConnector1">
            <a:avLst/>
          </a:prstGeom>
          <a:noFill/>
          <a:ln w="9525" cap="flat" cmpd="sng">
            <a:solidFill>
              <a:srgbClr val="002060"/>
            </a:solidFill>
            <a:prstDash val="solid"/>
            <a:miter lim="800000"/>
            <a:headEnd type="none" w="med" len="med"/>
            <a:tailEnd type="stealth" w="med" len="med"/>
          </a:ln>
        </p:spPr>
      </p:cxnSp>
      <p:sp>
        <p:nvSpPr>
          <p:cNvPr id="184" name="Google Shape;184;p27"/>
          <p:cNvSpPr txBox="1"/>
          <p:nvPr/>
        </p:nvSpPr>
        <p:spPr>
          <a:xfrm>
            <a:off x="150812" y="549275"/>
            <a:ext cx="819150" cy="368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Times New Roman"/>
              <a:buNone/>
            </a:pPr>
            <a:r>
              <a:rPr lang="en-US" sz="1800" b="0" i="0" u="none">
                <a:solidFill>
                  <a:schemeClr val="dk1"/>
                </a:solidFill>
                <a:latin typeface="Times New Roman"/>
                <a:ea typeface="Times New Roman"/>
                <a:cs typeface="Times New Roman"/>
                <a:sym typeface="Times New Roman"/>
              </a:rPr>
              <a:t>Freq R</a:t>
            </a:r>
            <a:endParaRPr/>
          </a:p>
        </p:txBody>
      </p:sp>
      <p:sp>
        <p:nvSpPr>
          <p:cNvPr id="185" name="Google Shape;185;p27"/>
          <p:cNvSpPr txBox="1"/>
          <p:nvPr/>
        </p:nvSpPr>
        <p:spPr>
          <a:xfrm>
            <a:off x="5080000" y="6237287"/>
            <a:ext cx="2682875"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R – voedsel + shock</a:t>
            </a:r>
            <a:endParaRPr/>
          </a:p>
        </p:txBody>
      </p:sp>
      <p:sp>
        <p:nvSpPr>
          <p:cNvPr id="186" name="Google Shape;186;p27"/>
          <p:cNvSpPr txBox="1"/>
          <p:nvPr/>
        </p:nvSpPr>
        <p:spPr>
          <a:xfrm>
            <a:off x="1979612" y="6237287"/>
            <a:ext cx="16367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R – voedsel</a:t>
            </a:r>
            <a:endParaRPr/>
          </a:p>
        </p:txBody>
      </p:sp>
      <p:cxnSp>
        <p:nvCxnSpPr>
          <p:cNvPr id="187" name="Google Shape;187;p27"/>
          <p:cNvCxnSpPr/>
          <p:nvPr/>
        </p:nvCxnSpPr>
        <p:spPr>
          <a:xfrm>
            <a:off x="4538662" y="5926137"/>
            <a:ext cx="0" cy="311150"/>
          </a:xfrm>
          <a:prstGeom prst="straightConnector1">
            <a:avLst/>
          </a:prstGeom>
          <a:noFill/>
          <a:ln w="9525" cap="flat" cmpd="sng">
            <a:solidFill>
              <a:schemeClr val="dk1"/>
            </a:solidFill>
            <a:prstDash val="solid"/>
            <a:miter lim="800000"/>
            <a:headEnd type="none" w="med" len="med"/>
            <a:tailEnd type="none" w="med" len="med"/>
          </a:ln>
        </p:spPr>
      </p:cxnSp>
      <p:sp>
        <p:nvSpPr>
          <p:cNvPr id="188" name="Google Shape;188;p27"/>
          <p:cNvSpPr/>
          <p:nvPr/>
        </p:nvSpPr>
        <p:spPr>
          <a:xfrm>
            <a:off x="1143000" y="1022350"/>
            <a:ext cx="3294062" cy="5056187"/>
          </a:xfrm>
          <a:custGeom>
            <a:avLst/>
            <a:gdLst/>
            <a:ahLst/>
            <a:cxnLst/>
            <a:rect l="l" t="t" r="r" b="b"/>
            <a:pathLst>
              <a:path w="3294529" h="5056095" extrusionOk="0">
                <a:moveTo>
                  <a:pt x="0" y="5056095"/>
                </a:moveTo>
                <a:cubicBezTo>
                  <a:pt x="552450" y="3379695"/>
                  <a:pt x="1104900" y="1703295"/>
                  <a:pt x="1653988" y="860612"/>
                </a:cubicBezTo>
                <a:cubicBezTo>
                  <a:pt x="2203076" y="17929"/>
                  <a:pt x="3294529" y="0"/>
                  <a:pt x="3294529" y="0"/>
                </a:cubicBezTo>
                <a:lnTo>
                  <a:pt x="3294529" y="0"/>
                </a:lnTo>
              </a:path>
            </a:pathLst>
          </a:custGeom>
          <a:no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89" name="Google Shape;189;p27"/>
          <p:cNvSpPr/>
          <p:nvPr/>
        </p:nvSpPr>
        <p:spPr>
          <a:xfrm>
            <a:off x="4451350" y="1022350"/>
            <a:ext cx="3482975" cy="4935537"/>
          </a:xfrm>
          <a:custGeom>
            <a:avLst/>
            <a:gdLst/>
            <a:ahLst/>
            <a:cxnLst/>
            <a:rect l="l" t="t" r="r" b="b"/>
            <a:pathLst>
              <a:path w="3482789" h="4935876" extrusionOk="0">
                <a:moveTo>
                  <a:pt x="0" y="0"/>
                </a:moveTo>
                <a:cubicBezTo>
                  <a:pt x="214032" y="1673038"/>
                  <a:pt x="428065" y="3346077"/>
                  <a:pt x="1008530" y="4168589"/>
                </a:cubicBezTo>
                <a:cubicBezTo>
                  <a:pt x="1588995" y="4991101"/>
                  <a:pt x="3482789" y="4935071"/>
                  <a:pt x="3482789" y="4935071"/>
                </a:cubicBezTo>
                <a:lnTo>
                  <a:pt x="3482789" y="4935071"/>
                </a:lnTo>
                <a:lnTo>
                  <a:pt x="3482789" y="4935071"/>
                </a:lnTo>
              </a:path>
            </a:pathLst>
          </a:custGeom>
          <a:noFill/>
          <a:ln w="25400" cap="flat" cmpd="sng">
            <a:solidFill>
              <a:srgbClr val="00956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90" name="Google Shape;190;p27"/>
          <p:cNvSpPr/>
          <p:nvPr/>
        </p:nvSpPr>
        <p:spPr>
          <a:xfrm>
            <a:off x="5292725" y="2044700"/>
            <a:ext cx="2641600" cy="2890837"/>
          </a:xfrm>
          <a:custGeom>
            <a:avLst/>
            <a:gdLst/>
            <a:ahLst/>
            <a:cxnLst/>
            <a:rect l="l" t="t" r="r" b="b"/>
            <a:pathLst>
              <a:path w="3442447" h="2891118" extrusionOk="0">
                <a:moveTo>
                  <a:pt x="0" y="0"/>
                </a:moveTo>
                <a:cubicBezTo>
                  <a:pt x="786653" y="963706"/>
                  <a:pt x="1573307" y="1927412"/>
                  <a:pt x="2138083" y="2407024"/>
                </a:cubicBezTo>
                <a:cubicBezTo>
                  <a:pt x="2702859" y="2886636"/>
                  <a:pt x="3388659" y="2877671"/>
                  <a:pt x="3388659" y="2877671"/>
                </a:cubicBezTo>
                <a:lnTo>
                  <a:pt x="3388659" y="2877671"/>
                </a:lnTo>
                <a:lnTo>
                  <a:pt x="3442447" y="2891118"/>
                </a:lnTo>
              </a:path>
            </a:pathLst>
          </a:custGeom>
          <a:noFill/>
          <a:ln w="25400" cap="flat" cmpd="sng">
            <a:solidFill>
              <a:srgbClr val="00956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91" name="Google Shape;191;p27"/>
          <p:cNvSpPr txBox="1"/>
          <p:nvPr/>
        </p:nvSpPr>
        <p:spPr>
          <a:xfrm>
            <a:off x="6084887" y="5300662"/>
            <a:ext cx="2693987"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Direct intense shock</a:t>
            </a:r>
            <a:endParaRPr/>
          </a:p>
        </p:txBody>
      </p:sp>
      <p:sp>
        <p:nvSpPr>
          <p:cNvPr id="192" name="Google Shape;192;p27"/>
          <p:cNvSpPr txBox="1"/>
          <p:nvPr/>
        </p:nvSpPr>
        <p:spPr>
          <a:xfrm>
            <a:off x="6048375" y="2420937"/>
            <a:ext cx="2859087"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dan pas intense shock</a:t>
            </a:r>
            <a:endParaRPr/>
          </a:p>
        </p:txBody>
      </p:sp>
      <p:sp>
        <p:nvSpPr>
          <p:cNvPr id="193" name="Google Shape;193;p27"/>
          <p:cNvSpPr/>
          <p:nvPr/>
        </p:nvSpPr>
        <p:spPr>
          <a:xfrm>
            <a:off x="4451350" y="1022350"/>
            <a:ext cx="911225" cy="1052512"/>
          </a:xfrm>
          <a:custGeom>
            <a:avLst/>
            <a:gdLst/>
            <a:ahLst/>
            <a:cxnLst/>
            <a:rect l="l" t="t" r="r" b="b"/>
            <a:pathLst>
              <a:path w="910933" h="1052973" extrusionOk="0">
                <a:moveTo>
                  <a:pt x="0" y="0"/>
                </a:moveTo>
                <a:cubicBezTo>
                  <a:pt x="108697" y="283509"/>
                  <a:pt x="217395" y="567018"/>
                  <a:pt x="363071" y="739589"/>
                </a:cubicBezTo>
                <a:cubicBezTo>
                  <a:pt x="508747" y="912160"/>
                  <a:pt x="788894" y="988359"/>
                  <a:pt x="874059" y="1035424"/>
                </a:cubicBezTo>
                <a:cubicBezTo>
                  <a:pt x="959224" y="1082489"/>
                  <a:pt x="869577" y="1019736"/>
                  <a:pt x="874059" y="1021977"/>
                </a:cubicBezTo>
                <a:cubicBezTo>
                  <a:pt x="878541" y="1024218"/>
                  <a:pt x="889747" y="1036544"/>
                  <a:pt x="900953" y="1048871"/>
                </a:cubicBezTo>
              </a:path>
            </a:pathLst>
          </a:custGeom>
          <a:noFill/>
          <a:ln w="25400" cap="flat" cmpd="sng">
            <a:solidFill>
              <a:srgbClr val="00956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94" name="Google Shape;194;p27"/>
          <p:cNvSpPr txBox="1"/>
          <p:nvPr/>
        </p:nvSpPr>
        <p:spPr>
          <a:xfrm>
            <a:off x="4787900" y="1484312"/>
            <a:ext cx="26273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Eerst zwakke shock</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28"/>
          <p:cNvSpPr txBox="1">
            <a:spLocks noGrp="1"/>
          </p:cNvSpPr>
          <p:nvPr>
            <p:ph type="body" idx="1"/>
          </p:nvPr>
        </p:nvSpPr>
        <p:spPr>
          <a:xfrm>
            <a:off x="685800" y="304800"/>
            <a:ext cx="7772400" cy="57912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vermijdingsleren (gedrag vermindert kans 	 				 op aversieve US)</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vluchten heel snel (vb., one way box)</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drukken op hendel heel traag</a:t>
            </a:r>
            <a:endParaRPr/>
          </a:p>
          <a:p>
            <a:pPr marL="609600" lvl="0" indent="-6096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r>
              <a:rPr lang="en-US" sz="2800"/>
              <a:t>c)</a:t>
            </a:r>
            <a:r>
              <a:rPr lang="en-US" sz="2800" b="0" i="0" u="none">
                <a:solidFill>
                  <a:schemeClr val="dk1"/>
                </a:solidFill>
                <a:latin typeface="Times New Roman"/>
                <a:ea typeface="Times New Roman"/>
                <a:cs typeface="Times New Roman"/>
                <a:sym typeface="Times New Roman"/>
              </a:rPr>
              <a:t> selectiviteit i</a:t>
            </a:r>
            <a:r>
              <a:rPr lang="en-US" sz="2800"/>
              <a:t>n impact</a:t>
            </a:r>
            <a:r>
              <a:rPr lang="en-US" sz="2800" b="0" i="0" u="none">
                <a:solidFill>
                  <a:schemeClr val="dk1"/>
                </a:solidFill>
                <a:latin typeface="Times New Roman"/>
                <a:ea typeface="Times New Roman"/>
                <a:cs typeface="Times New Roman"/>
                <a:sym typeface="Times New Roman"/>
              </a:rPr>
              <a:t> Sd-R relatie</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vb., thermos (rood = drukken)</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9"/>
          <p:cNvSpPr txBox="1">
            <a:spLocks noGrp="1"/>
          </p:cNvSpPr>
          <p:nvPr>
            <p:ph type="body" idx="1"/>
          </p:nvPr>
        </p:nvSpPr>
        <p:spPr>
          <a:xfrm>
            <a:off x="395275" y="140900"/>
            <a:ext cx="8578800" cy="63837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III.1.1.3. De impact van de aard van de Sr op de </a:t>
            </a:r>
            <a:r>
              <a:rPr lang="en-US" sz="2800" b="0" i="1" u="none">
                <a:solidFill>
                  <a:srgbClr val="FF0000"/>
                </a:solidFill>
                <a:latin typeface="Times New Roman"/>
                <a:ea typeface="Times New Roman"/>
                <a:cs typeface="Times New Roman"/>
                <a:sym typeface="Times New Roman"/>
              </a:rPr>
              <a:t>AARD</a:t>
            </a:r>
            <a:r>
              <a:rPr lang="en-US" sz="2800" b="0" i="1" u="none">
                <a:solidFill>
                  <a:schemeClr val="dk1"/>
                </a:solidFill>
                <a:latin typeface="Times New Roman"/>
                <a:ea typeface="Times New Roman"/>
                <a:cs typeface="Times New Roman"/>
                <a:sym typeface="Times New Roman"/>
              </a:rPr>
              <a:t> van verandering in R</a:t>
            </a:r>
            <a:endParaRPr/>
          </a:p>
          <a:p>
            <a:pPr marL="609600" lvl="0" indent="-609600" algn="l" rtl="0">
              <a:lnSpc>
                <a:spcPct val="90000"/>
              </a:lnSpc>
              <a:spcBef>
                <a:spcPts val="480"/>
              </a:spcBef>
              <a:spcAft>
                <a:spcPts val="0"/>
              </a:spcAft>
              <a:buClr>
                <a:schemeClr val="dk1"/>
              </a:buClr>
              <a:buSzPts val="2400"/>
              <a:buFont typeface="Times New Roman"/>
              <a:buNone/>
            </a:pPr>
            <a:r>
              <a:rPr lang="en-US" sz="2800" b="0" i="0" u="none">
                <a:solidFill>
                  <a:schemeClr val="dk1"/>
                </a:solidFill>
                <a:latin typeface="Times New Roman"/>
                <a:ea typeface="Times New Roman"/>
                <a:cs typeface="Times New Roman"/>
                <a:sym typeface="Times New Roman"/>
              </a:rPr>
              <a:t>=&gt; </a:t>
            </a:r>
            <a:r>
              <a:rPr lang="en-US" sz="2800"/>
              <a:t>Aard van verandering in R = toename of afname</a:t>
            </a:r>
            <a:endParaRPr sz="2800"/>
          </a:p>
          <a:p>
            <a:pPr marL="609600" lvl="0" indent="-609600" algn="l" rtl="0">
              <a:lnSpc>
                <a:spcPct val="90000"/>
              </a:lnSpc>
              <a:spcBef>
                <a:spcPts val="480"/>
              </a:spcBef>
              <a:spcAft>
                <a:spcPts val="0"/>
              </a:spcAft>
              <a:buClr>
                <a:schemeClr val="dk1"/>
              </a:buClr>
              <a:buSzPts val="2400"/>
              <a:buFont typeface="Times New Roman"/>
              <a:buNone/>
            </a:pPr>
            <a:r>
              <a:rPr lang="en-US" sz="2800" b="0" i="0" u="none">
                <a:solidFill>
                  <a:schemeClr val="dk1"/>
                </a:solidFill>
                <a:latin typeface="Times New Roman"/>
                <a:ea typeface="Times New Roman"/>
                <a:cs typeface="Times New Roman"/>
                <a:sym typeface="Times New Roman"/>
              </a:rPr>
              <a:t>				bekrachtiging</a:t>
            </a:r>
            <a:endParaRPr sz="2800"/>
          </a:p>
          <a:p>
            <a:pPr marL="609600" lvl="0" indent="-609600" algn="l" rtl="0">
              <a:lnSpc>
                <a:spcPct val="90000"/>
              </a:lnSpc>
              <a:spcBef>
                <a:spcPts val="480"/>
              </a:spcBef>
              <a:spcAft>
                <a:spcPts val="0"/>
              </a:spcAft>
              <a:buClr>
                <a:schemeClr val="dk1"/>
              </a:buClr>
              <a:buSzPts val="2400"/>
              <a:buFont typeface="Times New Roman"/>
              <a:buNone/>
            </a:pPr>
            <a:r>
              <a:rPr lang="en-US" sz="2800" b="0" i="0" u="none">
                <a:solidFill>
                  <a:schemeClr val="dk1"/>
                </a:solidFill>
                <a:latin typeface="Times New Roman"/>
                <a:ea typeface="Times New Roman"/>
                <a:cs typeface="Times New Roman"/>
                <a:sym typeface="Times New Roman"/>
              </a:rPr>
              <a:t>				straf</a:t>
            </a:r>
            <a:endParaRPr sz="2800"/>
          </a:p>
          <a:p>
            <a:pPr marL="609600" lvl="0" indent="-609600" algn="l" rtl="0">
              <a:lnSpc>
                <a:spcPct val="90000"/>
              </a:lnSpc>
              <a:spcBef>
                <a:spcPts val="480"/>
              </a:spcBef>
              <a:spcAft>
                <a:spcPts val="0"/>
              </a:spcAft>
              <a:buClr>
                <a:schemeClr val="dk1"/>
              </a:buClr>
              <a:buSzPts val="2400"/>
              <a:buFont typeface="Times New Roman"/>
              <a:buNone/>
            </a:pPr>
            <a:endParaRPr sz="2800"/>
          </a:p>
          <a:p>
            <a:pPr marL="609600" lvl="0" indent="-609600" algn="l" rtl="0">
              <a:lnSpc>
                <a:spcPct val="90000"/>
              </a:lnSpc>
              <a:spcBef>
                <a:spcPts val="480"/>
              </a:spcBef>
              <a:spcAft>
                <a:spcPts val="0"/>
              </a:spcAft>
              <a:buClr>
                <a:schemeClr val="dk1"/>
              </a:buClr>
              <a:buSzPts val="2400"/>
              <a:buFont typeface="Times New Roman"/>
              <a:buNone/>
            </a:pPr>
            <a:endParaRPr sz="2800"/>
          </a:p>
          <a:p>
            <a:pPr marL="609600" lvl="0" indent="-609600" algn="l" rtl="0">
              <a:lnSpc>
                <a:spcPct val="90000"/>
              </a:lnSpc>
              <a:spcBef>
                <a:spcPts val="480"/>
              </a:spcBef>
              <a:spcAft>
                <a:spcPts val="0"/>
              </a:spcAft>
              <a:buClr>
                <a:schemeClr val="dk1"/>
              </a:buClr>
              <a:buSzPts val="2400"/>
              <a:buFont typeface="Times New Roman"/>
              <a:buNone/>
            </a:pPr>
            <a:r>
              <a:rPr lang="en-US" sz="2800" b="0" i="0" u="none">
                <a:solidFill>
                  <a:schemeClr val="dk1"/>
                </a:solidFill>
                <a:latin typeface="Times New Roman"/>
                <a:ea typeface="Times New Roman"/>
                <a:cs typeface="Times New Roman"/>
                <a:sym typeface="Times New Roman"/>
              </a:rPr>
              <a:t>a)  Welke Sr </a:t>
            </a:r>
            <a:r>
              <a:rPr lang="en-US" sz="2800" b="0" i="0" u="none">
                <a:solidFill>
                  <a:srgbClr val="FF0000"/>
                </a:solidFill>
                <a:latin typeface="Times New Roman"/>
                <a:ea typeface="Times New Roman"/>
                <a:cs typeface="Times New Roman"/>
                <a:sym typeface="Times New Roman"/>
              </a:rPr>
              <a:t>functioneren als </a:t>
            </a:r>
            <a:r>
              <a:rPr lang="en-US" sz="2800" b="0" i="0" u="none">
                <a:solidFill>
                  <a:schemeClr val="dk1"/>
                </a:solidFill>
                <a:latin typeface="Times New Roman"/>
                <a:ea typeface="Times New Roman"/>
                <a:cs typeface="Times New Roman"/>
                <a:sym typeface="Times New Roman"/>
              </a:rPr>
              <a:t>bekrachtigers?” </a:t>
            </a:r>
            <a:endParaRPr sz="2800"/>
          </a:p>
          <a:p>
            <a:pPr marL="609600" lvl="0" indent="-609600" algn="l" rtl="0">
              <a:lnSpc>
                <a:spcPct val="90000"/>
              </a:lnSpc>
              <a:spcBef>
                <a:spcPts val="480"/>
              </a:spcBef>
              <a:spcAft>
                <a:spcPts val="0"/>
              </a:spcAft>
              <a:buClr>
                <a:schemeClr val="dk1"/>
              </a:buClr>
              <a:buSzPts val="2400"/>
              <a:buFont typeface="Times New Roman"/>
              <a:buNone/>
            </a:pPr>
            <a:r>
              <a:rPr lang="en-US" sz="2800" b="0" i="0" u="none">
                <a:solidFill>
                  <a:schemeClr val="dk1"/>
                </a:solidFill>
                <a:latin typeface="Times New Roman"/>
                <a:ea typeface="Times New Roman"/>
                <a:cs typeface="Times New Roman"/>
                <a:sym typeface="Times New Roman"/>
              </a:rPr>
              <a:t>	</a:t>
            </a:r>
            <a:r>
              <a:rPr lang="en-US" sz="2800"/>
              <a:t>* </a:t>
            </a:r>
            <a:r>
              <a:rPr lang="en-US" sz="2800" b="0" i="0" u="none">
                <a:solidFill>
                  <a:schemeClr val="dk1"/>
                </a:solidFill>
                <a:latin typeface="Times New Roman"/>
                <a:ea typeface="Times New Roman"/>
                <a:cs typeface="Times New Roman"/>
                <a:sym typeface="Times New Roman"/>
              </a:rPr>
              <a:t>Sr is bekrachtiger als het leidt tot toename gedrag</a:t>
            </a:r>
            <a:endParaRPr sz="2800"/>
          </a:p>
          <a:p>
            <a:pPr marL="609600" lvl="0" indent="-609600" algn="l" rtl="0">
              <a:lnSpc>
                <a:spcPct val="90000"/>
              </a:lnSpc>
              <a:spcBef>
                <a:spcPts val="480"/>
              </a:spcBef>
              <a:spcAft>
                <a:spcPts val="0"/>
              </a:spcAft>
              <a:buClr>
                <a:schemeClr val="dk1"/>
              </a:buClr>
              <a:buSzPts val="2400"/>
              <a:buFont typeface="Times New Roman"/>
              <a:buNone/>
            </a:pPr>
            <a:r>
              <a:rPr lang="en-US" sz="2800" b="0" i="0" u="none">
                <a:solidFill>
                  <a:schemeClr val="dk1"/>
                </a:solidFill>
                <a:latin typeface="Times New Roman"/>
                <a:ea typeface="Times New Roman"/>
                <a:cs typeface="Times New Roman"/>
                <a:sym typeface="Times New Roman"/>
              </a:rPr>
              <a:t>	* bekrachtiger ≠ beloning </a:t>
            </a:r>
            <a:endParaRPr sz="2800"/>
          </a:p>
          <a:p>
            <a:pPr marL="1524000" lvl="0" indent="-609600" algn="l" rtl="0">
              <a:lnSpc>
                <a:spcPct val="90000"/>
              </a:lnSpc>
              <a:spcBef>
                <a:spcPts val="480"/>
              </a:spcBef>
              <a:spcAft>
                <a:spcPts val="0"/>
              </a:spcAft>
              <a:buClr>
                <a:schemeClr val="dk1"/>
              </a:buClr>
              <a:buSzPts val="2400"/>
              <a:buFont typeface="Times New Roman"/>
              <a:buNone/>
            </a:pPr>
            <a:r>
              <a:rPr lang="en-US" sz="2800" b="0" i="0" u="none">
                <a:solidFill>
                  <a:schemeClr val="dk1"/>
                </a:solidFill>
                <a:latin typeface="Times New Roman"/>
                <a:ea typeface="Times New Roman"/>
                <a:cs typeface="Times New Roman"/>
                <a:sym typeface="Times New Roman"/>
              </a:rPr>
              <a:t>  =&gt; beloning impliceert verklaring van waarom iets functioneert als bekrachtiger (= mentaal niveau) terwijl bekrachtiger = functioneel niveau (functie)</a:t>
            </a:r>
            <a:endParaRPr sz="2800"/>
          </a:p>
        </p:txBody>
      </p:sp>
      <p:sp>
        <p:nvSpPr>
          <p:cNvPr id="205" name="Google Shape;205;p29"/>
          <p:cNvSpPr/>
          <p:nvPr/>
        </p:nvSpPr>
        <p:spPr>
          <a:xfrm>
            <a:off x="4329162" y="1395762"/>
            <a:ext cx="485700" cy="574800"/>
          </a:xfrm>
          <a:prstGeom prst="upArrow">
            <a:avLst>
              <a:gd name="adj1" fmla="val 50000"/>
              <a:gd name="adj2" fmla="val 50000"/>
            </a:avLst>
          </a:prstGeom>
          <a:solidFill>
            <a:schemeClr val="accent1"/>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206" name="Google Shape;206;p29"/>
          <p:cNvSpPr/>
          <p:nvPr/>
        </p:nvSpPr>
        <p:spPr>
          <a:xfrm rot="10800000" flipH="1">
            <a:off x="2965512" y="1907324"/>
            <a:ext cx="485700" cy="576300"/>
          </a:xfrm>
          <a:prstGeom prst="upArrow">
            <a:avLst>
              <a:gd name="adj1" fmla="val 50000"/>
              <a:gd name="adj2" fmla="val 50000"/>
            </a:avLst>
          </a:prstGeom>
          <a:solidFill>
            <a:schemeClr val="accent1"/>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0"/>
          <p:cNvSpPr txBox="1">
            <a:spLocks noGrp="1"/>
          </p:cNvSpPr>
          <p:nvPr>
            <p:ph type="body" idx="1"/>
          </p:nvPr>
        </p:nvSpPr>
        <p:spPr>
          <a:xfrm>
            <a:off x="250825" y="304800"/>
            <a:ext cx="8207375" cy="6219825"/>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Times New Roman"/>
              <a:buChar char="-"/>
            </a:pPr>
            <a:r>
              <a:rPr lang="en-US" sz="2800" b="0" i="0" u="none">
                <a:solidFill>
                  <a:srgbClr val="FF0000"/>
                </a:solidFill>
                <a:latin typeface="Times New Roman"/>
                <a:ea typeface="Times New Roman"/>
                <a:cs typeface="Times New Roman"/>
                <a:sym typeface="Times New Roman"/>
              </a:rPr>
              <a:t>Thorndike</a:t>
            </a:r>
            <a:r>
              <a:rPr lang="en-US" sz="2800" b="0" i="0" u="none">
                <a:solidFill>
                  <a:schemeClr val="dk1"/>
                </a:solidFill>
                <a:latin typeface="Times New Roman"/>
                <a:ea typeface="Times New Roman"/>
                <a:cs typeface="Times New Roman"/>
                <a:sym typeface="Times New Roman"/>
              </a:rPr>
              <a:t>: “Law of effect”: Valentie Sr</a:t>
            </a:r>
            <a:endParaRPr/>
          </a:p>
          <a:p>
            <a:pPr marL="342900" lvl="0" indent="-1651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zie youtube video (zie document op</a:t>
            </a:r>
            <a:r>
              <a:rPr lang="en-US" sz="2800"/>
              <a:t> </a:t>
            </a:r>
            <a:r>
              <a:rPr lang="en-US" sz="2800" b="0" i="0" u="none">
                <a:solidFill>
                  <a:schemeClr val="dk1"/>
                </a:solidFill>
                <a:latin typeface="Times New Roman"/>
                <a:ea typeface="Times New Roman"/>
                <a:cs typeface="Times New Roman"/>
                <a:sym typeface="Times New Roman"/>
              </a:rPr>
              <a:t>Minerva)</a:t>
            </a:r>
            <a:endParaRPr/>
          </a:p>
          <a:p>
            <a:pPr marL="342900" lvl="0" indent="-1651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*bekrachtiging indien R resulteert in positieve Sr 			(dus b</a:t>
            </a:r>
            <a:r>
              <a:rPr lang="en-US" sz="2800"/>
              <a:t>ekrachtiging = </a:t>
            </a:r>
            <a:r>
              <a:rPr lang="en-US" sz="2800" b="0" i="0" u="none">
                <a:solidFill>
                  <a:schemeClr val="dk1"/>
                </a:solidFill>
                <a:latin typeface="Times New Roman"/>
                <a:ea typeface="Times New Roman"/>
                <a:cs typeface="Times New Roman"/>
                <a:sym typeface="Times New Roman"/>
              </a:rPr>
              <a:t>“beloning” / “reward”)</a:t>
            </a:r>
            <a:endParaRPr/>
          </a:p>
          <a:p>
            <a:pPr marL="342900" lvl="0" indent="-3429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*straf als R resulteert in negatieve Sr</a:t>
            </a:r>
            <a:endParaRPr/>
          </a:p>
          <a:p>
            <a:pPr marL="342900" lvl="0" indent="-342900" algn="l" rtl="0">
              <a:lnSpc>
                <a:spcPct val="90000"/>
              </a:lnSpc>
              <a:spcBef>
                <a:spcPts val="560"/>
              </a:spcBef>
              <a:spcAft>
                <a:spcPts val="0"/>
              </a:spcAft>
              <a:buClr>
                <a:schemeClr val="dk1"/>
              </a:buClr>
              <a:buSzPts val="2800"/>
              <a:buFont typeface="Times New Roman"/>
              <a:buNone/>
            </a:pPr>
            <a:endParaRPr sz="2800"/>
          </a:p>
          <a:p>
            <a:pPr marL="342900" lvl="0" indent="-3429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Maar wat zijn pos/neg Sr?</a:t>
            </a:r>
            <a:endParaRPr/>
          </a:p>
          <a:p>
            <a:pPr marL="1409700" lvl="2" indent="-6096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Masochisme: Catania (2013, p. 95) “</a:t>
            </a:r>
            <a:r>
              <a:rPr lang="en-US" sz="2800" b="0" i="1" u="none">
                <a:solidFill>
                  <a:schemeClr val="dk1"/>
                </a:solidFill>
                <a:latin typeface="Times New Roman"/>
                <a:ea typeface="Times New Roman"/>
                <a:cs typeface="Times New Roman"/>
                <a:sym typeface="Times New Roman"/>
              </a:rPr>
              <a:t>Masochism is just a name we use when a stimulus that we think should be a punisher serves as a reinforcer; it does not explain anything</a:t>
            </a:r>
            <a:r>
              <a:rPr lang="en-US" sz="2800" b="0" i="0" u="none">
                <a:solidFill>
                  <a:schemeClr val="dk1"/>
                </a:solidFill>
                <a:latin typeface="Times New Roman"/>
                <a:ea typeface="Times New Roman"/>
                <a:cs typeface="Times New Roman"/>
                <a:sym typeface="Times New Roman"/>
              </a:rPr>
              <a:t>”. </a:t>
            </a:r>
            <a:endParaRPr sz="2800" b="0" i="0" u="none">
              <a:solidFill>
                <a:schemeClr val="dk1"/>
              </a:solidFill>
              <a:latin typeface="Times New Roman"/>
              <a:ea typeface="Times New Roman"/>
              <a:cs typeface="Times New Roman"/>
              <a:sym typeface="Times New Roman"/>
            </a:endParaRPr>
          </a:p>
          <a:p>
            <a:pPr marL="342900" lvl="0" indent="-3429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1"/>
          <p:cNvSpPr txBox="1">
            <a:spLocks noGrp="1"/>
          </p:cNvSpPr>
          <p:nvPr>
            <p:ph type="body" idx="1"/>
          </p:nvPr>
        </p:nvSpPr>
        <p:spPr>
          <a:xfrm>
            <a:off x="395274" y="304800"/>
            <a:ext cx="8422200" cy="609600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r>
              <a:rPr lang="en-US" sz="2800" b="0" i="0" u="none">
                <a:solidFill>
                  <a:srgbClr val="FF0000"/>
                </a:solidFill>
                <a:latin typeface="Times New Roman"/>
                <a:ea typeface="Times New Roman"/>
                <a:cs typeface="Times New Roman"/>
                <a:sym typeface="Times New Roman"/>
              </a:rPr>
              <a:t>Hull</a:t>
            </a:r>
            <a:r>
              <a:rPr lang="en-US" sz="2800" b="0" i="0" u="none">
                <a:solidFill>
                  <a:schemeClr val="dk1"/>
                </a:solidFill>
                <a:latin typeface="Times New Roman"/>
                <a:ea typeface="Times New Roman"/>
                <a:cs typeface="Times New Roman"/>
                <a:sym typeface="Times New Roman"/>
              </a:rPr>
              <a:t>’s « drive » theorie: Pos = Voldoen aan behoefte</a:t>
            </a:r>
            <a:endParaRPr/>
          </a:p>
          <a:p>
            <a:pPr marL="342900" lvl="0" indent="-3429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*bekrachtiging als Sr optimaal niveau van behoefte dichterbij brengt	</a:t>
            </a:r>
            <a:endParaRPr/>
          </a:p>
          <a:p>
            <a:pPr marL="342900" lvl="0" indent="-3429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*gevaar circkelredenering (vb., sensory reinf):</a:t>
            </a:r>
            <a:endParaRPr/>
          </a:p>
          <a:p>
            <a:pPr marL="342900" lvl="0" indent="-3429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bekrachtiging 		behoefte</a:t>
            </a:r>
            <a:endParaRPr/>
          </a:p>
          <a:p>
            <a:pPr marL="342900" lvl="0" indent="-3429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*Gaat over (mogelijke) mentale verklaring, niet over beschrijven van prikkels die functioneren als</a:t>
            </a:r>
            <a:r>
              <a:rPr lang="en-US" sz="2800"/>
              <a:t> </a:t>
            </a:r>
            <a:r>
              <a:rPr lang="en-US" sz="2800" b="0" i="0" u="none">
                <a:solidFill>
                  <a:schemeClr val="dk1"/>
                </a:solidFill>
                <a:latin typeface="Times New Roman"/>
                <a:ea typeface="Times New Roman"/>
                <a:cs typeface="Times New Roman"/>
                <a:sym typeface="Times New Roman"/>
              </a:rPr>
              <a:t>bekrachtigers</a:t>
            </a:r>
            <a:endParaRPr/>
          </a:p>
        </p:txBody>
      </p:sp>
      <p:sp>
        <p:nvSpPr>
          <p:cNvPr id="217" name="Google Shape;217;p31"/>
          <p:cNvSpPr/>
          <p:nvPr/>
        </p:nvSpPr>
        <p:spPr>
          <a:xfrm>
            <a:off x="2914637" y="2231312"/>
            <a:ext cx="2808300" cy="792300"/>
          </a:xfrm>
          <a:prstGeom prst="curvedDownArrow">
            <a:avLst>
              <a:gd name="adj1" fmla="val 25000"/>
              <a:gd name="adj2" fmla="val 50000"/>
              <a:gd name="adj3" fmla="val 25000"/>
            </a:avLst>
          </a:prstGeom>
          <a:solidFill>
            <a:schemeClr val="accent1"/>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218" name="Google Shape;218;p31"/>
          <p:cNvSpPr/>
          <p:nvPr/>
        </p:nvSpPr>
        <p:spPr>
          <a:xfrm rot="10800000">
            <a:off x="2878950" y="3428937"/>
            <a:ext cx="2879700" cy="935100"/>
          </a:xfrm>
          <a:prstGeom prst="curvedDownArrow">
            <a:avLst>
              <a:gd name="adj1" fmla="val 25000"/>
              <a:gd name="adj2" fmla="val 50000"/>
              <a:gd name="adj3" fmla="val 25000"/>
            </a:avLst>
          </a:prstGeom>
          <a:solidFill>
            <a:schemeClr val="accent1"/>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4"/>
          <p:cNvSpPr txBox="1">
            <a:spLocks noGrp="1"/>
          </p:cNvSpPr>
          <p:nvPr>
            <p:ph type="title"/>
          </p:nvPr>
        </p:nvSpPr>
        <p:spPr>
          <a:xfrm>
            <a:off x="609600" y="228600"/>
            <a:ext cx="7772400" cy="9144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2"/>
              </a:buClr>
              <a:buSzPts val="3200"/>
              <a:buFont typeface="Times New Roman"/>
              <a:buNone/>
            </a:pPr>
            <a:r>
              <a:rPr lang="en-US" sz="3200" b="0" i="0" u="none">
                <a:solidFill>
                  <a:schemeClr val="dk2"/>
                </a:solidFill>
                <a:latin typeface="Times New Roman"/>
                <a:ea typeface="Times New Roman"/>
                <a:cs typeface="Times New Roman"/>
                <a:sym typeface="Times New Roman"/>
              </a:rPr>
              <a:t>III.0. ENKELE BASIS TERMEN EN PROCEDURES</a:t>
            </a:r>
            <a:endParaRPr/>
          </a:p>
        </p:txBody>
      </p:sp>
      <p:sp>
        <p:nvSpPr>
          <p:cNvPr id="95" name="Google Shape;95;p14"/>
          <p:cNvSpPr txBox="1">
            <a:spLocks noGrp="1"/>
          </p:cNvSpPr>
          <p:nvPr>
            <p:ph type="body" idx="1"/>
          </p:nvPr>
        </p:nvSpPr>
        <p:spPr>
          <a:xfrm>
            <a:off x="395287" y="1295400"/>
            <a:ext cx="8569325" cy="508635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800"/>
              <a:buFont typeface="Times New Roman"/>
              <a:buNone/>
            </a:pPr>
            <a:r>
              <a:rPr lang="en-US" sz="2800" b="0" i="0" u="sng">
                <a:solidFill>
                  <a:schemeClr val="dk1"/>
                </a:solidFill>
                <a:latin typeface="Times New Roman"/>
                <a:ea typeface="Times New Roman"/>
                <a:cs typeface="Times New Roman"/>
                <a:sym typeface="Times New Roman"/>
              </a:rPr>
              <a:t>III.0.1. Basistermen</a:t>
            </a:r>
            <a:endParaRPr/>
          </a:p>
          <a:p>
            <a:pPr marL="609600" lvl="0" indent="-6096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OC = effect van verbanden tussen gedrag en prikkels in de omgeving</a:t>
            </a:r>
            <a:endParaRPr/>
          </a:p>
          <a:p>
            <a:pPr marL="609600" lvl="0" indent="-6096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90000"/>
              </a:lnSpc>
              <a:spcBef>
                <a:spcPts val="56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III.0.1.1. De drie termen contingentie</a:t>
            </a:r>
            <a:endParaRPr/>
          </a:p>
          <a:p>
            <a:pPr marL="609600" lvl="0" indent="-6096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Sd: R - Sr       </a:t>
            </a:r>
            <a:endParaRPr/>
          </a:p>
          <a:p>
            <a:pPr marL="609600" lvl="0" indent="-6096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Licht: hendel duwen - voedsel</a:t>
            </a:r>
            <a:endParaRPr/>
          </a:p>
          <a:p>
            <a:pPr marL="609600" lvl="0" indent="-6096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(maar niet beperkt tot Skinnerbox)</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2"/>
          <p:cNvSpPr txBox="1">
            <a:spLocks noGrp="1"/>
          </p:cNvSpPr>
          <p:nvPr>
            <p:ph type="body" idx="1"/>
          </p:nvPr>
        </p:nvSpPr>
        <p:spPr>
          <a:xfrm>
            <a:off x="179387" y="304800"/>
            <a:ext cx="8278812" cy="6219825"/>
          </a:xfrm>
          <a:prstGeom prst="rect">
            <a:avLst/>
          </a:prstGeom>
          <a:noFill/>
          <a:ln>
            <a:noFill/>
          </a:ln>
        </p:spPr>
        <p:txBody>
          <a:bodyPr spcFirstLastPara="1" wrap="square" lIns="91425" tIns="45700" rIns="91425" bIns="45700" anchor="t" anchorCtr="0">
            <a:noAutofit/>
          </a:bodyPr>
          <a:lstStyle/>
          <a:p>
            <a:pPr marL="609600" lvl="0" indent="-609600" algn="l" rtl="0">
              <a:lnSpc>
                <a:spcPct val="8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a:t>
            </a:r>
            <a:r>
              <a:rPr lang="en-US" sz="2800" b="0" i="0" u="none">
                <a:solidFill>
                  <a:srgbClr val="FF0000"/>
                </a:solidFill>
                <a:latin typeface="Times New Roman"/>
                <a:ea typeface="Times New Roman"/>
                <a:cs typeface="Times New Roman"/>
                <a:sym typeface="Times New Roman"/>
              </a:rPr>
              <a:t>Neuronale</a:t>
            </a:r>
            <a:r>
              <a:rPr lang="en-US" sz="2800" b="0" i="0" u="none">
                <a:solidFill>
                  <a:schemeClr val="dk1"/>
                </a:solidFill>
                <a:latin typeface="Times New Roman"/>
                <a:ea typeface="Times New Roman"/>
                <a:cs typeface="Times New Roman"/>
                <a:sym typeface="Times New Roman"/>
              </a:rPr>
              <a:t> verklaring: Pos = dopamine productie</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maar wat als stimulus die dopamine ontlokt</a:t>
            </a:r>
            <a:endParaRPr sz="2800" b="0" i="0" u="none">
              <a:solidFill>
                <a:schemeClr val="dk1"/>
              </a:solidFill>
              <a:latin typeface="Times New Roman"/>
              <a:ea typeface="Times New Roman"/>
              <a:cs typeface="Times New Roman"/>
              <a:sym typeface="Times New Roman"/>
            </a:endParaRPr>
          </a:p>
          <a:p>
            <a:pPr marL="24384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functioneert als straf?</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neuroscience kan nooit psychologie vervangen	</a:t>
            </a:r>
            <a:endParaRPr/>
          </a:p>
          <a:p>
            <a:pPr marL="609600" lvl="0" indent="-609600" algn="l" rtl="0">
              <a:lnSpc>
                <a:spcPct val="8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endParaRPr/>
          </a:p>
        </p:txBody>
      </p:sp>
      <p:pic>
        <p:nvPicPr>
          <p:cNvPr id="224" name="Google Shape;224;p32"/>
          <p:cNvPicPr preferRelativeResize="0"/>
          <p:nvPr/>
        </p:nvPicPr>
        <p:blipFill>
          <a:blip r:embed="rId3">
            <a:alphaModFix/>
          </a:blip>
          <a:stretch>
            <a:fillRect/>
          </a:stretch>
        </p:blipFill>
        <p:spPr>
          <a:xfrm>
            <a:off x="0" y="2800235"/>
            <a:ext cx="9143999" cy="298648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3"/>
          <p:cNvSpPr txBox="1">
            <a:spLocks noGrp="1"/>
          </p:cNvSpPr>
          <p:nvPr>
            <p:ph type="body" idx="1"/>
          </p:nvPr>
        </p:nvSpPr>
        <p:spPr>
          <a:xfrm>
            <a:off x="179387" y="304800"/>
            <a:ext cx="8278800" cy="6219900"/>
          </a:xfrm>
          <a:prstGeom prst="rect">
            <a:avLst/>
          </a:prstGeom>
          <a:noFill/>
          <a:ln>
            <a:noFill/>
          </a:ln>
        </p:spPr>
        <p:txBody>
          <a:bodyPr spcFirstLastPara="1" wrap="square" lIns="91425" tIns="45700" rIns="91425" bIns="45700" anchor="t" anchorCtr="0">
            <a:noAutofit/>
          </a:bodyPr>
          <a:lstStyle/>
          <a:p>
            <a:pPr marL="609600" lvl="0" indent="-609600" algn="l" rtl="0">
              <a:lnSpc>
                <a:spcPct val="8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endParaRPr sz="2800" b="0" i="0" u="none">
              <a:solidFill>
                <a:schemeClr val="dk1"/>
              </a:solidFill>
              <a:latin typeface="Times New Roman"/>
              <a:ea typeface="Times New Roman"/>
              <a:cs typeface="Times New Roman"/>
              <a:sym typeface="Times New Roman"/>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r>
              <a:rPr lang="en-US" sz="2800" b="0" i="0" u="none">
                <a:solidFill>
                  <a:srgbClr val="FF0000"/>
                </a:solidFill>
                <a:latin typeface="Times New Roman"/>
                <a:ea typeface="Times New Roman"/>
                <a:cs typeface="Times New Roman"/>
                <a:sym typeface="Times New Roman"/>
              </a:rPr>
              <a:t>Premack</a:t>
            </a:r>
            <a:r>
              <a:rPr lang="en-US" sz="2800" b="0" i="0" u="none">
                <a:solidFill>
                  <a:schemeClr val="dk1"/>
                </a:solidFill>
                <a:latin typeface="Times New Roman"/>
                <a:ea typeface="Times New Roman"/>
                <a:cs typeface="Times New Roman"/>
                <a:sym typeface="Times New Roman"/>
              </a:rPr>
              <a:t>: Natuurlijke frequentie Sr als gedrag</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*Sr=gedrag (vb., eten)</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*gedragingen verschillen in natuurlijke freq.</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hoe vaak als geen restricties)</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*bekrachtiging als nat freq Sr &gt; nat freq R</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hendel duwen =&gt; eten</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(dus iets doen voor iets dat je “liever” doet)</a:t>
            </a:r>
            <a:endParaRPr/>
          </a:p>
          <a:p>
            <a:pPr marL="609600" lvl="0" indent="-609600" algn="l" rtl="0">
              <a:lnSpc>
                <a:spcPct val="8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*toepassing: niet zoeken naar stimuli (vb., 	snoep) maar gedrag (vb., TV kijken)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34"/>
          <p:cNvSpPr txBox="1">
            <a:spLocks noGrp="1"/>
          </p:cNvSpPr>
          <p:nvPr>
            <p:ph type="body" idx="1"/>
          </p:nvPr>
        </p:nvSpPr>
        <p:spPr>
          <a:xfrm>
            <a:off x="685800" y="304800"/>
            <a:ext cx="8207375" cy="57912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r>
              <a:rPr lang="en-US" sz="2800" b="0" i="0" u="none">
                <a:solidFill>
                  <a:srgbClr val="FF0000"/>
                </a:solidFill>
                <a:latin typeface="Times New Roman"/>
                <a:ea typeface="Times New Roman"/>
                <a:cs typeface="Times New Roman"/>
                <a:sym typeface="Times New Roman"/>
              </a:rPr>
              <a:t>Respons deprivatie:</a:t>
            </a:r>
            <a:r>
              <a:rPr lang="en-US" sz="2800" b="0" i="0" u="none">
                <a:solidFill>
                  <a:schemeClr val="dk1"/>
                </a:solidFill>
                <a:latin typeface="Times New Roman"/>
                <a:ea typeface="Times New Roman"/>
                <a:cs typeface="Times New Roman"/>
                <a:sym typeface="Times New Roman"/>
              </a:rPr>
              <a:t> Natuurlijke én situationele frequentie van Sr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begrenzing frequentie Sr door situatie (vb.,	geen voedsel beschikbaar; </a:t>
            </a:r>
            <a:r>
              <a:rPr lang="en-US" sz="2800"/>
              <a:t>op café gaan</a:t>
            </a:r>
            <a:r>
              <a:rPr lang="en-US" sz="2800" b="0" i="0" u="none">
                <a:solidFill>
                  <a:schemeClr val="dk1"/>
                </a:solidFill>
                <a:latin typeface="Times New Roman"/>
                <a:ea typeface="Times New Roman"/>
                <a:cs typeface="Times New Roman"/>
                <a:sym typeface="Times New Roman"/>
              </a:rPr>
              <a:t>)</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Sr = bekrachtiger als begrensde (situationele) frequentie &lt; natuurlijke freq</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minder “kunnen doen” dan je het “wilt doen”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vb. voedsel: is Sr als er geen voedsel maar 	niet  	als er veel voedsel is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test: R - veel voedsel:   geen stijging in R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straf: Verplicht uitvoeren van Sr (vb., 	dwangarbeid): situationele freq Sr &gt; natuurlijke 	freq.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5"/>
          <p:cNvSpPr txBox="1">
            <a:spLocks noGrp="1"/>
          </p:cNvSpPr>
          <p:nvPr>
            <p:ph type="body" idx="1"/>
          </p:nvPr>
        </p:nvSpPr>
        <p:spPr>
          <a:xfrm>
            <a:off x="395287" y="549275"/>
            <a:ext cx="8278812" cy="56197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Maar … hoe natuurlijke en situationele frequentie vaststellen?</a:t>
            </a:r>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rgbClr val="FF0000"/>
                </a:solidFill>
                <a:latin typeface="Times New Roman"/>
                <a:ea typeface="Times New Roman"/>
                <a:cs typeface="Times New Roman"/>
                <a:sym typeface="Times New Roman"/>
              </a:rPr>
              <a:t>Conclusie</a:t>
            </a:r>
            <a:r>
              <a:rPr lang="en-US" sz="2800" b="0" i="0" u="none">
                <a:solidFill>
                  <a:schemeClr val="dk1"/>
                </a:solidFill>
                <a:latin typeface="Times New Roman"/>
                <a:ea typeface="Times New Roman"/>
                <a:cs typeface="Times New Roman"/>
                <a:sym typeface="Times New Roman"/>
              </a:rPr>
              <a:t>: Je kan niet vooraf 100% zeker zijn of een prikkel zal FUNCTIONEREN als bekrachtiger of als straf</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altijd afweging R en Sr (als gedrag)</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steeds afhankelijk van situatie = contextualisme</a:t>
            </a:r>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beste voorspeller is effect in het verleden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bestudeer impact van moderatoren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36"/>
          <p:cNvSpPr txBox="1">
            <a:spLocks noGrp="1"/>
          </p:cNvSpPr>
          <p:nvPr>
            <p:ph type="body" idx="1"/>
          </p:nvPr>
        </p:nvSpPr>
        <p:spPr>
          <a:xfrm>
            <a:off x="685800" y="476250"/>
            <a:ext cx="8278812" cy="56197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a:t>(na welke Sr functioneren als bekrachtigers)</a:t>
            </a:r>
            <a:endParaRPr sz="2800"/>
          </a:p>
          <a:p>
            <a:pPr marL="342900" lvl="0" indent="-342900" algn="l" rtl="0">
              <a:lnSpc>
                <a:spcPct val="100000"/>
              </a:lnSpc>
              <a:spcBef>
                <a:spcPts val="0"/>
              </a:spcBef>
              <a:spcAft>
                <a:spcPts val="0"/>
              </a:spcAft>
              <a:buClr>
                <a:schemeClr val="dk1"/>
              </a:buClr>
              <a:buSzPts val="2800"/>
              <a:buFont typeface="Times New Roman"/>
              <a:buNone/>
            </a:pPr>
            <a:endParaRPr sz="2800"/>
          </a:p>
          <a:p>
            <a:pPr marL="34290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b) veranderingen in eigenschappen Sr: Sr revaluatie</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Faze 1:</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hendel =&gt; voedsel</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ketting =&gt; suikerwater</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Faze 2: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voedsel of suikerwater - misselijkheid</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Test:</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minder hendel als voedsel slecht</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minder ketting als water slecht</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37"/>
          <p:cNvSpPr txBox="1">
            <a:spLocks noGrp="1"/>
          </p:cNvSpPr>
          <p:nvPr>
            <p:ph type="body" idx="1"/>
          </p:nvPr>
        </p:nvSpPr>
        <p:spPr>
          <a:xfrm>
            <a:off x="685800" y="457200"/>
            <a:ext cx="7772400" cy="56388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Oefenvraag 2</a:t>
            </a:r>
            <a:r>
              <a:rPr lang="en-US" sz="2800"/>
              <a:t>1</a:t>
            </a:r>
            <a:r>
              <a:rPr lang="en-US" sz="2800" b="0" i="0" u="none">
                <a:solidFill>
                  <a:schemeClr val="dk1"/>
                </a:solidFill>
                <a:latin typeface="Times New Roman"/>
                <a:ea typeface="Times New Roman"/>
                <a:cs typeface="Times New Roman"/>
                <a:sym typeface="Times New Roman"/>
              </a:rPr>
              <a:t>: </a:t>
            </a:r>
            <a:r>
              <a:rPr lang="en-US" sz="2800"/>
              <a:t>Welk begrip hoort thuis op het functionele niveau?</a:t>
            </a:r>
            <a:endParaRPr sz="2800"/>
          </a:p>
          <a:p>
            <a:pPr marL="609600" lvl="0" indent="-609600" algn="l" rtl="0">
              <a:lnSpc>
                <a:spcPct val="100000"/>
              </a:lnSpc>
              <a:spcBef>
                <a:spcPts val="0"/>
              </a:spcBef>
              <a:spcAft>
                <a:spcPts val="0"/>
              </a:spcAft>
              <a:buClr>
                <a:schemeClr val="dk1"/>
              </a:buClr>
              <a:buSzPts val="2800"/>
              <a:buFont typeface="Times New Roman"/>
              <a:buNone/>
            </a:pPr>
            <a:endParaRPr sz="2800"/>
          </a:p>
          <a:p>
            <a:pPr marL="457200" lvl="0" indent="-406400" algn="l" rtl="0">
              <a:lnSpc>
                <a:spcPct val="115000"/>
              </a:lnSpc>
              <a:spcBef>
                <a:spcPts val="1200"/>
              </a:spcBef>
              <a:spcAft>
                <a:spcPts val="0"/>
              </a:spcAft>
              <a:buSzPts val="2800"/>
              <a:buAutoNum type="alphaLcParenR"/>
            </a:pPr>
            <a:r>
              <a:rPr lang="en-US" sz="2800"/>
              <a:t>law-of-effect</a:t>
            </a:r>
            <a:endParaRPr sz="2800"/>
          </a:p>
          <a:p>
            <a:pPr marL="457200" lvl="0" indent="-406400" algn="l" rtl="0">
              <a:lnSpc>
                <a:spcPct val="115000"/>
              </a:lnSpc>
              <a:spcBef>
                <a:spcPts val="0"/>
              </a:spcBef>
              <a:spcAft>
                <a:spcPts val="0"/>
              </a:spcAft>
              <a:buSzPts val="2800"/>
              <a:buAutoNum type="alphaLcParenR"/>
            </a:pPr>
            <a:r>
              <a:rPr lang="en-US" sz="2800"/>
              <a:t>beloning</a:t>
            </a:r>
            <a:endParaRPr sz="2800"/>
          </a:p>
          <a:p>
            <a:pPr marL="457200" lvl="0" indent="-406400" algn="l" rtl="0">
              <a:lnSpc>
                <a:spcPct val="115000"/>
              </a:lnSpc>
              <a:spcBef>
                <a:spcPts val="0"/>
              </a:spcBef>
              <a:spcAft>
                <a:spcPts val="0"/>
              </a:spcAft>
              <a:buSzPts val="2800"/>
              <a:buAutoNum type="alphaLcParenR"/>
            </a:pPr>
            <a:r>
              <a:rPr lang="en-US" sz="2800"/>
              <a:t>behoefte</a:t>
            </a:r>
            <a:endParaRPr sz="2800"/>
          </a:p>
          <a:p>
            <a:pPr marL="457200" lvl="0" indent="-406400" algn="l" rtl="0">
              <a:lnSpc>
                <a:spcPct val="115000"/>
              </a:lnSpc>
              <a:spcBef>
                <a:spcPts val="0"/>
              </a:spcBef>
              <a:spcAft>
                <a:spcPts val="0"/>
              </a:spcAft>
              <a:buSzPts val="2800"/>
              <a:buAutoNum type="alphaLcParenR"/>
            </a:pPr>
            <a:r>
              <a:rPr lang="en-US" sz="2800"/>
              <a:t>bekrachtiging</a:t>
            </a:r>
            <a:endParaRPr sz="2800"/>
          </a:p>
        </p:txBody>
      </p:sp>
      <p:pic>
        <p:nvPicPr>
          <p:cNvPr id="250" name="Google Shape;250;p37">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251" name="Google Shape;251;p37">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38"/>
          <p:cNvSpPr txBox="1">
            <a:spLocks noGrp="1"/>
          </p:cNvSpPr>
          <p:nvPr>
            <p:ph type="body" idx="1"/>
          </p:nvPr>
        </p:nvSpPr>
        <p:spPr>
          <a:xfrm>
            <a:off x="685800" y="457200"/>
            <a:ext cx="7772400" cy="56388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Oefenvraag 22: </a:t>
            </a:r>
            <a:r>
              <a:rPr lang="en-US" sz="2800"/>
              <a:t>Welke uitdrukking werd voor het eerst gebruikt binnen het principe van Premack?</a:t>
            </a:r>
            <a:endParaRPr sz="2800"/>
          </a:p>
          <a:p>
            <a:pPr marL="609600" lvl="0" indent="-609600" algn="l" rtl="0">
              <a:lnSpc>
                <a:spcPct val="100000"/>
              </a:lnSpc>
              <a:spcBef>
                <a:spcPts val="0"/>
              </a:spcBef>
              <a:spcAft>
                <a:spcPts val="0"/>
              </a:spcAft>
              <a:buClr>
                <a:schemeClr val="dk1"/>
              </a:buClr>
              <a:buSzPts val="2800"/>
              <a:buFont typeface="Times New Roman"/>
              <a:buNone/>
            </a:pPr>
            <a:endParaRPr sz="2800"/>
          </a:p>
          <a:p>
            <a:pPr marL="457200" lvl="0" indent="-406400" algn="l" rtl="0">
              <a:lnSpc>
                <a:spcPct val="115000"/>
              </a:lnSpc>
              <a:spcBef>
                <a:spcPts val="1200"/>
              </a:spcBef>
              <a:spcAft>
                <a:spcPts val="0"/>
              </a:spcAft>
              <a:buSzPts val="2800"/>
              <a:buAutoNum type="alphaLcParenR"/>
            </a:pPr>
            <a:r>
              <a:rPr lang="en-US" sz="2800"/>
              <a:t>Natuurlijke frequentie van gedrag</a:t>
            </a:r>
            <a:endParaRPr sz="2800"/>
          </a:p>
          <a:p>
            <a:pPr marL="457200" lvl="0" indent="-406400" algn="l" rtl="0">
              <a:lnSpc>
                <a:spcPct val="115000"/>
              </a:lnSpc>
              <a:spcBef>
                <a:spcPts val="0"/>
              </a:spcBef>
              <a:spcAft>
                <a:spcPts val="0"/>
              </a:spcAft>
              <a:buSzPts val="2800"/>
              <a:buAutoNum type="alphaLcParenR"/>
            </a:pPr>
            <a:r>
              <a:rPr lang="en-US" sz="2800"/>
              <a:t>Situationele frequentie van gedrag</a:t>
            </a:r>
            <a:endParaRPr sz="2800"/>
          </a:p>
          <a:p>
            <a:pPr marL="457200" lvl="0" indent="-406400" algn="l" rtl="0">
              <a:lnSpc>
                <a:spcPct val="115000"/>
              </a:lnSpc>
              <a:spcBef>
                <a:spcPts val="0"/>
              </a:spcBef>
              <a:spcAft>
                <a:spcPts val="0"/>
              </a:spcAft>
              <a:buSzPts val="2800"/>
              <a:buAutoNum type="alphaLcParenR"/>
            </a:pPr>
            <a:r>
              <a:rPr lang="en-US" sz="2800"/>
              <a:t>Bekrachtiging</a:t>
            </a:r>
            <a:endParaRPr sz="2800"/>
          </a:p>
          <a:p>
            <a:pPr marL="457200" lvl="0" indent="-406400" algn="l" rtl="0">
              <a:lnSpc>
                <a:spcPct val="115000"/>
              </a:lnSpc>
              <a:spcBef>
                <a:spcPts val="0"/>
              </a:spcBef>
              <a:spcAft>
                <a:spcPts val="0"/>
              </a:spcAft>
              <a:buSzPts val="2800"/>
              <a:buAutoNum type="alphaLcParenR"/>
            </a:pPr>
            <a:r>
              <a:rPr lang="en-US" sz="2800"/>
              <a:t>Drive</a:t>
            </a:r>
            <a:endParaRPr sz="2800"/>
          </a:p>
          <a:p>
            <a:pPr marL="609600" lvl="0" indent="-609600" algn="l" rtl="0">
              <a:lnSpc>
                <a:spcPct val="100000"/>
              </a:lnSpc>
              <a:spcBef>
                <a:spcPts val="1200"/>
              </a:spcBef>
              <a:spcAft>
                <a:spcPts val="0"/>
              </a:spcAft>
              <a:buClr>
                <a:schemeClr val="dk1"/>
              </a:buClr>
              <a:buSzPts val="2800"/>
              <a:buFont typeface="Times New Roman"/>
              <a:buNone/>
            </a:pPr>
            <a:endParaRPr sz="2800"/>
          </a:p>
        </p:txBody>
      </p:sp>
      <p:pic>
        <p:nvPicPr>
          <p:cNvPr id="257" name="Google Shape;257;p38">
            <a:hlinkClick r:id="rId3"/>
          </p:cNvPr>
          <p:cNvPicPr preferRelativeResize="0"/>
          <p:nvPr/>
        </p:nvPicPr>
        <p:blipFill>
          <a:blip r:embed="rId4">
            <a:alphaModFix/>
          </a:blip>
          <a:stretch>
            <a:fillRect/>
          </a:stretch>
        </p:blipFill>
        <p:spPr>
          <a:xfrm>
            <a:off x="0" y="6143625"/>
            <a:ext cx="9144000" cy="714375"/>
          </a:xfrm>
          <a:prstGeom prst="rect">
            <a:avLst/>
          </a:prstGeom>
          <a:noFill/>
          <a:ln>
            <a:noFill/>
          </a:ln>
        </p:spPr>
      </p:pic>
      <p:sp>
        <p:nvSpPr>
          <p:cNvPr id="258" name="Google Shape;258;p38">
            <a:hlinkClick r:id="rId5"/>
          </p:cNvPr>
          <p:cNvSpPr/>
          <p:nvPr/>
        </p:nvSpPr>
        <p:spPr>
          <a:xfrm>
            <a:off x="0" y="5207000"/>
            <a:ext cx="12600" cy="126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39"/>
          <p:cNvSpPr txBox="1">
            <a:spLocks noGrp="1"/>
          </p:cNvSpPr>
          <p:nvPr>
            <p:ph type="body" idx="1"/>
          </p:nvPr>
        </p:nvSpPr>
        <p:spPr>
          <a:xfrm>
            <a:off x="685800" y="476250"/>
            <a:ext cx="8278812" cy="56197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Overzicht:</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0. Inleiding</a:t>
            </a:r>
            <a:endParaRPr sz="24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I. Effecten niet-contingente prikkelaanbieding</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II. Klassieke conditionering</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III. Operante conditionering</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III.0. Enkele basistermen en procedures</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III.1. Functionele kennis</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III.1.1. Aard van de stimuli</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1. OC is een algemeen fenomeen</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2. invloed stimuli op MATE van conditionering</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3. invloed Sr op AARD van conditionering</a:t>
            </a:r>
            <a:endParaRPr/>
          </a:p>
          <a:p>
            <a:pPr marL="342900" lvl="0" indent="-342900" algn="l" rtl="0">
              <a:lnSpc>
                <a:spcPct val="100000"/>
              </a:lnSpc>
              <a:spcBef>
                <a:spcPts val="48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		</a:t>
            </a:r>
            <a:r>
              <a:rPr lang="en-US" sz="2400" b="0" i="0" u="none">
                <a:solidFill>
                  <a:srgbClr val="FF0000"/>
                </a:solidFill>
                <a:latin typeface="Times New Roman"/>
                <a:ea typeface="Times New Roman"/>
                <a:cs typeface="Times New Roman"/>
                <a:sym typeface="Times New Roman"/>
              </a:rPr>
              <a:t>III.1.2. Aard geobserveerd gedrag</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7"/>
        <p:cNvGrpSpPr/>
        <p:nvPr/>
      </p:nvGrpSpPr>
      <p:grpSpPr>
        <a:xfrm>
          <a:off x="0" y="0"/>
          <a:ext cx="0" cy="0"/>
          <a:chOff x="0" y="0"/>
          <a:chExt cx="0" cy="0"/>
        </a:xfrm>
      </p:grpSpPr>
      <p:sp>
        <p:nvSpPr>
          <p:cNvPr id="268" name="Google Shape;268;p40"/>
          <p:cNvSpPr txBox="1">
            <a:spLocks noGrp="1"/>
          </p:cNvSpPr>
          <p:nvPr>
            <p:ph type="body" idx="1"/>
          </p:nvPr>
        </p:nvSpPr>
        <p:spPr>
          <a:xfrm>
            <a:off x="395287" y="476250"/>
            <a:ext cx="8497887" cy="56197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sng">
                <a:solidFill>
                  <a:schemeClr val="dk1"/>
                </a:solidFill>
                <a:latin typeface="Times New Roman"/>
                <a:ea typeface="Times New Roman"/>
                <a:cs typeface="Times New Roman"/>
                <a:sym typeface="Times New Roman"/>
              </a:rPr>
              <a:t>III.1.2. Aard van het geobserveerd gedrag</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III.1.2.1. Invloed op willekeurig én onwillekeurig gedrag?</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a:t>
            </a:r>
            <a:r>
              <a:rPr lang="en-US" sz="2800" b="0" i="0" u="none">
                <a:solidFill>
                  <a:srgbClr val="FF0000"/>
                </a:solidFill>
                <a:latin typeface="Times New Roman"/>
                <a:ea typeface="Times New Roman"/>
                <a:cs typeface="Times New Roman"/>
                <a:sym typeface="Times New Roman"/>
              </a:rPr>
              <a:t>onrechtstreeks</a:t>
            </a:r>
            <a:r>
              <a:rPr lang="en-US" sz="2800" b="0" i="0" u="none">
                <a:solidFill>
                  <a:schemeClr val="dk1"/>
                </a:solidFill>
                <a:latin typeface="Times New Roman"/>
                <a:ea typeface="Times New Roman"/>
                <a:cs typeface="Times New Roman"/>
                <a:sym typeface="Times New Roman"/>
              </a:rPr>
              <a:t> (via willekeurig gedrag)</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vb: hartslag - geld</a:t>
            </a: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endParaRPr sz="2800"/>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a:t>
            </a:r>
            <a:r>
              <a:rPr lang="en-US" sz="2800" b="0" i="0" u="none">
                <a:solidFill>
                  <a:srgbClr val="FF0000"/>
                </a:solidFill>
                <a:latin typeface="Times New Roman"/>
                <a:ea typeface="Times New Roman"/>
                <a:cs typeface="Times New Roman"/>
                <a:sym typeface="Times New Roman"/>
              </a:rPr>
              <a:t>rechtstreeks </a:t>
            </a:r>
            <a:r>
              <a:rPr lang="en-US" sz="2800" b="0" i="0" u="none">
                <a:solidFill>
                  <a:schemeClr val="dk1"/>
                </a:solidFill>
                <a:latin typeface="Times New Roman"/>
                <a:ea typeface="Times New Roman"/>
                <a:cs typeface="Times New Roman"/>
                <a:sym typeface="Times New Roman"/>
              </a:rPr>
              <a:t>(zonder willekeurig gedrag)</a:t>
            </a:r>
            <a:endParaRPr/>
          </a:p>
          <a:p>
            <a:pPr marL="8001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Miller: hartslag – stimulatie (curare)</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moeilijk te repliceren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a:t>
            </a:r>
            <a:r>
              <a:rPr lang="en-US" sz="2800" b="0" i="0" u="none">
                <a:solidFill>
                  <a:srgbClr val="FF0000"/>
                </a:solidFill>
                <a:latin typeface="Times New Roman"/>
                <a:ea typeface="Times New Roman"/>
                <a:cs typeface="Times New Roman"/>
                <a:sym typeface="Times New Roman"/>
              </a:rPr>
              <a:t>biofeedback</a:t>
            </a:r>
            <a:r>
              <a:rPr lang="en-US" sz="2800" b="0" i="0" u="none">
                <a:solidFill>
                  <a:schemeClr val="dk1"/>
                </a:solidFill>
                <a:latin typeface="Times New Roman"/>
                <a:ea typeface="Times New Roman"/>
                <a:cs typeface="Times New Roman"/>
                <a:sym typeface="Times New Roman"/>
              </a:rPr>
              <a:t>: controleren van aut</a:t>
            </a:r>
            <a:r>
              <a:rPr lang="en-US" sz="2800"/>
              <a:t>onome</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reacties via (pos.) feedback over die</a:t>
            </a:r>
            <a:r>
              <a:rPr lang="en-US" sz="2800"/>
              <a:t> </a:t>
            </a:r>
            <a:r>
              <a:rPr lang="en-US" sz="2800" b="0" i="0" u="none">
                <a:solidFill>
                  <a:schemeClr val="dk1"/>
                </a:solidFill>
                <a:latin typeface="Times New Roman"/>
                <a:ea typeface="Times New Roman"/>
                <a:cs typeface="Times New Roman"/>
                <a:sym typeface="Times New Roman"/>
              </a:rPr>
              <a:t>reacties (vb.,</a:t>
            </a:r>
            <a:endParaRPr sz="2800" b="0" i="0" u="none">
              <a:solidFill>
                <a:schemeClr val="dk1"/>
              </a:solidFill>
              <a:latin typeface="Times New Roman"/>
              <a:ea typeface="Times New Roman"/>
              <a:cs typeface="Times New Roman"/>
              <a:sym typeface="Times New Roman"/>
            </a:endParaRPr>
          </a:p>
          <a:p>
            <a:pPr marL="12573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bloeddruk, ADHD, hersenactiviteit)</a:t>
            </a:r>
            <a:r>
              <a:rPr lang="en-US" sz="2800"/>
              <a:t>: </a:t>
            </a:r>
            <a:r>
              <a:rPr lang="en-US" sz="2800" b="0" i="0" u="none">
                <a:solidFill>
                  <a:schemeClr val="dk1"/>
                </a:solidFill>
                <a:latin typeface="Times New Roman"/>
                <a:ea typeface="Times New Roman"/>
                <a:cs typeface="Times New Roman"/>
                <a:sym typeface="Times New Roman"/>
              </a:rPr>
              <a:t>maar « echt » onrechtstreeks?</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1"/>
          <p:cNvSpPr txBox="1">
            <a:spLocks noGrp="1"/>
          </p:cNvSpPr>
          <p:nvPr>
            <p:ph type="body" idx="1"/>
          </p:nvPr>
        </p:nvSpPr>
        <p:spPr>
          <a:xfrm>
            <a:off x="250825" y="549275"/>
            <a:ext cx="8785225" cy="554672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III.1.2.2. Aard van verandering gedrag</a:t>
            </a:r>
            <a:endParaRPr i="1"/>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 allerlei aspecten van bestaand gedrag</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frequentie</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kracht</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creativiteit</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snelheid (vb. met veel tussenpozen)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unit of behavior is cruciaal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R = operante </a:t>
            </a:r>
            <a:r>
              <a:rPr lang="en-US" sz="2800" b="0" i="0" u="none">
                <a:solidFill>
                  <a:srgbClr val="FF0000"/>
                </a:solidFill>
                <a:latin typeface="Times New Roman"/>
                <a:ea typeface="Times New Roman"/>
                <a:cs typeface="Times New Roman"/>
                <a:sym typeface="Times New Roman"/>
              </a:rPr>
              <a:t>KLASSE</a:t>
            </a:r>
            <a:endParaRPr>
              <a:solidFill>
                <a:srgbClr val="FF0000"/>
              </a:solidFill>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WAT wordt bekrachtigd (wat is de unit</a:t>
            </a:r>
            <a:r>
              <a:rPr lang="en-US" sz="2800"/>
              <a:t>)</a:t>
            </a:r>
            <a:r>
              <a:rPr lang="en-US" sz="2800" b="0" i="0" u="none">
                <a:solidFill>
                  <a:schemeClr val="dk1"/>
                </a:solidFill>
                <a:latin typeface="Times New Roman"/>
                <a:ea typeface="Times New Roman"/>
                <a:cs typeface="Times New Roman"/>
                <a:sym typeface="Times New Roman"/>
              </a:rPr>
              <a:t>?: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Nieuwe manieren van drukken vs. drukken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Met tussenpozen drukken vs. drukken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5"/>
          <p:cNvSpPr txBox="1">
            <a:spLocks noGrp="1"/>
          </p:cNvSpPr>
          <p:nvPr>
            <p:ph type="body" idx="1"/>
          </p:nvPr>
        </p:nvSpPr>
        <p:spPr>
          <a:xfrm>
            <a:off x="395287" y="381000"/>
            <a:ext cx="8497887" cy="57150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a) Sd: discriminatieve prikkel</a:t>
            </a:r>
            <a:endParaRPr/>
          </a:p>
          <a:p>
            <a:pPr marL="609600" lvl="0" indent="-609600" algn="l" rtl="0">
              <a:lnSpc>
                <a:spcPct val="90000"/>
              </a:lnSpc>
              <a:spcBef>
                <a:spcPts val="560"/>
              </a:spcBef>
              <a:spcAft>
                <a:spcPts val="0"/>
              </a:spcAft>
              <a:buClr>
                <a:schemeClr val="dk1"/>
              </a:buClr>
              <a:buSzPts val="2800"/>
              <a:buFont typeface="Times New Roman"/>
              <a:buChar char="-"/>
            </a:pPr>
            <a:r>
              <a:rPr lang="en-US" sz="2800" b="1" i="0" u="none">
                <a:solidFill>
                  <a:schemeClr val="dk1"/>
                </a:solidFill>
                <a:latin typeface="Times New Roman"/>
                <a:ea typeface="Times New Roman"/>
                <a:cs typeface="Times New Roman"/>
                <a:sym typeface="Times New Roman"/>
              </a:rPr>
              <a:t>descriptief/procedureel</a:t>
            </a:r>
            <a:r>
              <a:rPr lang="en-US" sz="2800" b="0" i="0" u="none">
                <a:solidFill>
                  <a:schemeClr val="dk1"/>
                </a:solidFill>
                <a:latin typeface="Times New Roman"/>
                <a:ea typeface="Times New Roman"/>
                <a:cs typeface="Times New Roman"/>
                <a:sym typeface="Times New Roman"/>
              </a:rPr>
              <a:t>: discrimineert tussen R-Sr en R-geenSr situaties  =&gt; kan 1 prikkel, serie van prikkels, of </a:t>
            </a:r>
            <a:r>
              <a:rPr lang="en-US" sz="2800" b="0" i="0" u="none">
                <a:solidFill>
                  <a:srgbClr val="FF0000"/>
                </a:solidFill>
                <a:latin typeface="Times New Roman"/>
                <a:ea typeface="Times New Roman"/>
                <a:cs typeface="Times New Roman"/>
                <a:sym typeface="Times New Roman"/>
              </a:rPr>
              <a:t>klasse</a:t>
            </a:r>
            <a:r>
              <a:rPr lang="en-US" sz="2800" b="0" i="0" u="none">
                <a:solidFill>
                  <a:schemeClr val="dk1"/>
                </a:solidFill>
                <a:latin typeface="Times New Roman"/>
                <a:ea typeface="Times New Roman"/>
                <a:cs typeface="Times New Roman"/>
                <a:sym typeface="Times New Roman"/>
              </a:rPr>
              <a:t> van prikkels (vb., rode objecten: kleur is eenheid/criterium dat klasse aflijnt)	</a:t>
            </a:r>
            <a:endParaRPr/>
          </a:p>
          <a:p>
            <a:pPr marL="609600" lvl="0" indent="-609600" algn="l" rtl="0">
              <a:lnSpc>
                <a:spcPct val="100000"/>
              </a:lnSpc>
              <a:spcBef>
                <a:spcPts val="560"/>
              </a:spcBef>
              <a:spcAft>
                <a:spcPts val="0"/>
              </a:spcAft>
              <a:buClr>
                <a:schemeClr val="dk1"/>
              </a:buClr>
              <a:buSzPts val="2800"/>
              <a:buFont typeface="Times New Roman"/>
              <a:buChar char="-"/>
            </a:pPr>
            <a:r>
              <a:rPr lang="en-US" sz="2800" b="1" i="0" u="none">
                <a:solidFill>
                  <a:schemeClr val="dk1"/>
                </a:solidFill>
                <a:latin typeface="Times New Roman"/>
                <a:ea typeface="Times New Roman"/>
                <a:cs typeface="Times New Roman"/>
                <a:sym typeface="Times New Roman"/>
              </a:rPr>
              <a:t>functioneel</a:t>
            </a:r>
            <a:r>
              <a:rPr lang="en-US" sz="2800" b="0" i="0" u="none">
                <a:solidFill>
                  <a:schemeClr val="dk1"/>
                </a:solidFill>
                <a:latin typeface="Times New Roman"/>
                <a:ea typeface="Times New Roman"/>
                <a:cs typeface="Times New Roman"/>
                <a:sym typeface="Times New Roman"/>
              </a:rPr>
              <a:t>: Sd heeft impact op gedrag omwille van het feit dat het de R-Sr relatie aangeeft</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Sd: R-Sr   / geenSd: R-geenSr</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R frequenter na Sd dan zonder Sd</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Sd FUNCTIE (rol die het heeft)</a:t>
            </a:r>
            <a:endParaRPr/>
          </a:p>
          <a:p>
            <a:pPr marL="609600" lvl="0" indent="-6096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functionele stimulus klasse: klasse van stimuli 	die functioneert als Sd (vb., rode objecten)</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2"/>
          <p:cNvSpPr txBox="1">
            <a:spLocks noGrp="1"/>
          </p:cNvSpPr>
          <p:nvPr>
            <p:ph type="body" idx="1"/>
          </p:nvPr>
        </p:nvSpPr>
        <p:spPr>
          <a:xfrm>
            <a:off x="685800" y="549275"/>
            <a:ext cx="7772400" cy="554672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b) creëren van nieuw gedrag: </a:t>
            </a:r>
            <a:r>
              <a:rPr lang="en-US" sz="2800" b="0" i="0" u="none">
                <a:solidFill>
                  <a:srgbClr val="FF0000"/>
                </a:solidFill>
                <a:latin typeface="Times New Roman"/>
                <a:ea typeface="Times New Roman"/>
                <a:cs typeface="Times New Roman"/>
                <a:sym typeface="Times New Roman"/>
              </a:rPr>
              <a:t>Shaping</a:t>
            </a:r>
            <a:endParaRPr>
              <a:solidFill>
                <a:srgbClr val="FF0000"/>
              </a:solidFill>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vaak is sequentie nieuw (vb., hendel)</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zie youtube video</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ook volledig nieuw gedrag via stelselmatig 	veranderen van de unit of behavior</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pic>
        <p:nvPicPr>
          <p:cNvPr id="283" name="Google Shape;283;p43"/>
          <p:cNvPicPr preferRelativeResize="0"/>
          <p:nvPr/>
        </p:nvPicPr>
        <p:blipFill rotWithShape="1">
          <a:blip r:embed="rId3">
            <a:alphaModFix/>
          </a:blip>
          <a:srcRect/>
          <a:stretch/>
        </p:blipFill>
        <p:spPr>
          <a:xfrm>
            <a:off x="250825" y="11112"/>
            <a:ext cx="9074150" cy="6846887"/>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p44"/>
          <p:cNvSpPr txBox="1">
            <a:spLocks noGrp="1"/>
          </p:cNvSpPr>
          <p:nvPr>
            <p:ph type="body" idx="1"/>
          </p:nvPr>
        </p:nvSpPr>
        <p:spPr>
          <a:xfrm>
            <a:off x="450850" y="476250"/>
            <a:ext cx="5129212" cy="5475287"/>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*Shaping in het dagelijks leven: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Leren rijden met fiets</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(trappen, sturen, evenwicht)</a:t>
            </a: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endParaRPr sz="2800"/>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Shaping als ontogenetische evolutie van gedrag: variabiliteit is cruciaal</a:t>
            </a:r>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pic>
        <p:nvPicPr>
          <p:cNvPr id="289" name="Google Shape;289;p44"/>
          <p:cNvPicPr preferRelativeResize="0"/>
          <p:nvPr/>
        </p:nvPicPr>
        <p:blipFill rotWithShape="1">
          <a:blip r:embed="rId3">
            <a:alphaModFix/>
          </a:blip>
          <a:srcRect/>
          <a:stretch/>
        </p:blipFill>
        <p:spPr>
          <a:xfrm>
            <a:off x="5580062" y="1628775"/>
            <a:ext cx="3219450" cy="476250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p45"/>
          <p:cNvSpPr txBox="1">
            <a:spLocks noGrp="1"/>
          </p:cNvSpPr>
          <p:nvPr>
            <p:ph type="body" idx="1"/>
          </p:nvPr>
        </p:nvSpPr>
        <p:spPr>
          <a:xfrm>
            <a:off x="543575" y="41362"/>
            <a:ext cx="8207400" cy="56913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 Samenhang verschillende veranderingen in gedrag</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a:t>
            </a:r>
            <a:r>
              <a:rPr lang="en-US" sz="2800" b="0" i="0" u="none">
                <a:solidFill>
                  <a:srgbClr val="FF0000"/>
                </a:solidFill>
                <a:latin typeface="Times New Roman"/>
                <a:ea typeface="Times New Roman"/>
                <a:cs typeface="Times New Roman"/>
                <a:sym typeface="Times New Roman"/>
              </a:rPr>
              <a:t>Onbewuste OC</a:t>
            </a:r>
            <a:r>
              <a:rPr lang="en-US" sz="2800" b="0" i="0" u="none">
                <a:solidFill>
                  <a:schemeClr val="dk1"/>
                </a:solidFill>
                <a:latin typeface="Times New Roman"/>
                <a:ea typeface="Times New Roman"/>
                <a:cs typeface="Times New Roman"/>
                <a:sym typeface="Times New Roman"/>
              </a:rPr>
              <a:t>: verbal conditioning</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*meervoud - “uhhum”</a:t>
            </a:r>
            <a:endParaRPr/>
          </a:p>
          <a:p>
            <a:pPr marL="8001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*niet bewust van verband</a:t>
            </a:r>
            <a:endParaRPr sz="2800" b="0" i="0" u="none">
              <a:solidFill>
                <a:schemeClr val="dk1"/>
              </a:solidFill>
              <a:latin typeface="Times New Roman"/>
              <a:ea typeface="Times New Roman"/>
              <a:cs typeface="Times New Roman"/>
              <a:sym typeface="Times New Roman"/>
            </a:endParaRPr>
          </a:p>
          <a:p>
            <a:pPr marL="800100" lvl="0" indent="-342900" algn="l" rtl="0">
              <a:lnSpc>
                <a:spcPct val="100000"/>
              </a:lnSpc>
              <a:spcBef>
                <a:spcPts val="560"/>
              </a:spcBef>
              <a:spcAft>
                <a:spcPts val="0"/>
              </a:spcAft>
              <a:buClr>
                <a:schemeClr val="dk1"/>
              </a:buClr>
              <a:buSzPts val="2800"/>
              <a:buFont typeface="Times New Roman"/>
              <a:buNone/>
            </a:pPr>
            <a:endParaRPr sz="2800"/>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Kritiek: Gecorreleerde verbanden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spreek over juwelen (diamanten, robijnen)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*bewustzijnstest moet ALLE mogelijke relevante</a:t>
            </a:r>
            <a:endParaRPr sz="2800" b="0" i="0" u="none">
              <a:solidFill>
                <a:schemeClr val="dk1"/>
              </a:solidFill>
              <a:latin typeface="Times New Roman"/>
              <a:ea typeface="Times New Roman"/>
              <a:cs typeface="Times New Roman"/>
              <a:sym typeface="Times New Roman"/>
            </a:endParaRPr>
          </a:p>
          <a:p>
            <a:pPr marL="12573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kennis onderzoeken (niet enkel bedoelde regel)</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“information criterion”</a:t>
            </a: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endParaRPr sz="2800"/>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Belang </a:t>
            </a:r>
            <a:r>
              <a:rPr lang="en-US" sz="2800"/>
              <a:t>“bewuste” s</a:t>
            </a:r>
            <a:r>
              <a:rPr lang="en-US" sz="2800" b="0" i="0" u="none">
                <a:solidFill>
                  <a:schemeClr val="dk1"/>
                </a:solidFill>
                <a:latin typeface="Times New Roman"/>
                <a:ea typeface="Times New Roman"/>
                <a:cs typeface="Times New Roman"/>
                <a:sym typeface="Times New Roman"/>
              </a:rPr>
              <a:t>luit aan bij </a:t>
            </a:r>
            <a:r>
              <a:rPr lang="en-US" sz="2800"/>
              <a:t>onderscheid Skinner: </a:t>
            </a:r>
            <a:endParaRPr/>
          </a:p>
          <a:p>
            <a:pPr marL="8001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rule-governed vs contingency-based (Skinner)</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t>
            </a:r>
            <a:endParaRPr sz="28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pic>
        <p:nvPicPr>
          <p:cNvPr id="299" name="Google Shape;299;p46"/>
          <p:cNvPicPr preferRelativeResize="0"/>
          <p:nvPr/>
        </p:nvPicPr>
        <p:blipFill rotWithShape="1">
          <a:blip r:embed="rId3">
            <a:alphaModFix/>
          </a:blip>
          <a:srcRect/>
          <a:stretch/>
        </p:blipFill>
        <p:spPr>
          <a:xfrm>
            <a:off x="331787" y="333375"/>
            <a:ext cx="8416925" cy="619125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47"/>
          <p:cNvSpPr txBox="1">
            <a:spLocks noGrp="1"/>
          </p:cNvSpPr>
          <p:nvPr>
            <p:ph type="body" idx="1"/>
          </p:nvPr>
        </p:nvSpPr>
        <p:spPr>
          <a:xfrm>
            <a:off x="685800" y="476250"/>
            <a:ext cx="7772400" cy="56197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sng">
                <a:solidFill>
                  <a:schemeClr val="dk1"/>
                </a:solidFill>
                <a:latin typeface="Times New Roman"/>
                <a:ea typeface="Times New Roman"/>
                <a:cs typeface="Times New Roman"/>
                <a:sym typeface="Times New Roman"/>
              </a:rPr>
              <a:t>III.1.3. Eigenschappen van organisme</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algemeen: ratten, mensen, fruitvliegjes (genen)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intrinsieke relaties: genen wellicht belangrijk</a:t>
            </a:r>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sng">
                <a:solidFill>
                  <a:schemeClr val="dk1"/>
                </a:solidFill>
                <a:latin typeface="Times New Roman"/>
                <a:ea typeface="Times New Roman"/>
                <a:cs typeface="Times New Roman"/>
                <a:sym typeface="Times New Roman"/>
              </a:rPr>
              <a:t>III.1.4. Invloed bredere context</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III.1.4.1. Andere Sd:R-Sr relaties</a:t>
            </a:r>
            <a:r>
              <a:rPr lang="en-US" sz="2800" b="0" i="0" u="none">
                <a:solidFill>
                  <a:schemeClr val="dk1"/>
                </a:solidFill>
                <a:latin typeface="Times New Roman"/>
                <a:ea typeface="Times New Roman"/>
                <a:cs typeface="Times New Roman"/>
                <a:sym typeface="Times New Roman"/>
              </a:rPr>
              <a:t> </a:t>
            </a:r>
            <a:br>
              <a:rPr lang="en-US" sz="2800" b="0" i="0" u="none">
                <a:solidFill>
                  <a:schemeClr val="dk1"/>
                </a:solidFill>
                <a:latin typeface="Times New Roman"/>
                <a:ea typeface="Times New Roman"/>
                <a:cs typeface="Times New Roman"/>
                <a:sym typeface="Times New Roman"/>
              </a:rPr>
            </a:br>
            <a:r>
              <a:rPr lang="en-US" sz="2800" b="0" i="0" u="none">
                <a:solidFill>
                  <a:schemeClr val="dk1"/>
                </a:solidFill>
                <a:latin typeface="Times New Roman"/>
                <a:ea typeface="Times New Roman"/>
                <a:cs typeface="Times New Roman"/>
                <a:sym typeface="Times New Roman"/>
              </a:rPr>
              <a:t>- elk gedrag is keuze: ook uitkomsten ander gedrag zijn belangrijk</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a:t>
            </a:r>
            <a:r>
              <a:rPr lang="en-US" sz="2800" b="0" i="0" u="none">
                <a:solidFill>
                  <a:srgbClr val="FF0000"/>
                </a:solidFill>
                <a:latin typeface="Times New Roman"/>
                <a:ea typeface="Times New Roman"/>
                <a:cs typeface="Times New Roman"/>
                <a:sym typeface="Times New Roman"/>
              </a:rPr>
              <a:t>DRO</a:t>
            </a:r>
            <a:r>
              <a:rPr lang="en-US" sz="2800" b="0" i="0" u="none">
                <a:solidFill>
                  <a:schemeClr val="dk1"/>
                </a:solidFill>
                <a:latin typeface="Times New Roman"/>
                <a:ea typeface="Times New Roman"/>
                <a:cs typeface="Times New Roman"/>
                <a:sym typeface="Times New Roman"/>
              </a:rPr>
              <a:t>: bekrachtig gedrag dat incompatibel is met ongewenst gedrag (vb., mutulatie vs. stil zitten)</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a:t>
            </a:r>
            <a:r>
              <a:rPr lang="en-US" sz="2800" b="0" i="0" u="none">
                <a:solidFill>
                  <a:srgbClr val="FF0000"/>
                </a:solidFill>
                <a:latin typeface="Times New Roman"/>
                <a:ea typeface="Times New Roman"/>
                <a:cs typeface="Times New Roman"/>
                <a:sym typeface="Times New Roman"/>
              </a:rPr>
              <a:t>DOE</a:t>
            </a:r>
            <a:r>
              <a:rPr lang="en-US" sz="2800" b="0" i="0" u="none">
                <a:solidFill>
                  <a:schemeClr val="dk1"/>
                </a:solidFill>
                <a:latin typeface="Times New Roman"/>
                <a:ea typeface="Times New Roman"/>
                <a:cs typeface="Times New Roman"/>
                <a:sym typeface="Times New Roman"/>
              </a:rPr>
              <a:t>: unieke uitkomsten hebben meer impact</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manier om leren te verbeteren</a:t>
            </a:r>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48"/>
          <p:cNvSpPr txBox="1">
            <a:spLocks noGrp="1"/>
          </p:cNvSpPr>
          <p:nvPr>
            <p:ph type="body" idx="1"/>
          </p:nvPr>
        </p:nvSpPr>
        <p:spPr>
          <a:xfrm>
            <a:off x="359562" y="104900"/>
            <a:ext cx="8424900" cy="561990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560"/>
              </a:spcBef>
              <a:spcAft>
                <a:spcPts val="0"/>
              </a:spcAft>
              <a:buClr>
                <a:schemeClr val="dk1"/>
              </a:buClr>
              <a:buSzPts val="2800"/>
              <a:buFont typeface="Times New Roman"/>
              <a:buNone/>
            </a:pPr>
            <a:r>
              <a:rPr lang="en-US" sz="2800" b="1"/>
              <a:t>Voorbeeld DOE</a:t>
            </a:r>
            <a:r>
              <a:rPr lang="en-US" sz="2800"/>
              <a:t>:</a:t>
            </a:r>
            <a:endParaRPr sz="2800"/>
          </a:p>
          <a:p>
            <a:pPr marL="342900" lvl="0" indent="-342900" algn="l" rtl="0">
              <a:lnSpc>
                <a:spcPct val="100000"/>
              </a:lnSpc>
              <a:spcBef>
                <a:spcPts val="560"/>
              </a:spcBef>
              <a:spcAft>
                <a:spcPts val="0"/>
              </a:spcAft>
              <a:buClr>
                <a:schemeClr val="dk1"/>
              </a:buClr>
              <a:buSzPts val="2800"/>
              <a:buFont typeface="Times New Roman"/>
              <a:buNone/>
            </a:pPr>
            <a:endParaRPr sz="2800"/>
          </a:p>
          <a:p>
            <a:pPr marL="342900" lvl="0" indent="-342900" algn="l" rtl="0">
              <a:lnSpc>
                <a:spcPct val="100000"/>
              </a:lnSpc>
              <a:spcBef>
                <a:spcPts val="560"/>
              </a:spcBef>
              <a:spcAft>
                <a:spcPts val="0"/>
              </a:spcAft>
              <a:buClr>
                <a:schemeClr val="dk1"/>
              </a:buClr>
              <a:buSzPts val="2800"/>
              <a:buFont typeface="Times New Roman"/>
              <a:buNone/>
            </a:pPr>
            <a:r>
              <a:rPr lang="en-US" sz="2800"/>
              <a:t>Conditie 1:</a:t>
            </a:r>
            <a:endParaRPr sz="2800"/>
          </a:p>
          <a:p>
            <a:pPr marL="342900" lvl="0" indent="-342900" algn="l" rtl="0">
              <a:lnSpc>
                <a:spcPct val="100000"/>
              </a:lnSpc>
              <a:spcBef>
                <a:spcPts val="560"/>
              </a:spcBef>
              <a:spcAft>
                <a:spcPts val="0"/>
              </a:spcAft>
              <a:buClr>
                <a:schemeClr val="dk1"/>
              </a:buClr>
              <a:buSzPts val="2800"/>
              <a:buFont typeface="Times New Roman"/>
              <a:buNone/>
            </a:pPr>
            <a:r>
              <a:rPr lang="en-US" sz="2800"/>
              <a:t>	</a:t>
            </a:r>
            <a:r>
              <a:rPr lang="en-US" sz="2800" u="sng"/>
              <a:t>Sd			R					Sr</a:t>
            </a:r>
            <a:endParaRPr sz="2800" u="sng"/>
          </a:p>
          <a:p>
            <a:pPr marL="342900" lvl="0" indent="-342900" algn="l" rtl="0">
              <a:lnSpc>
                <a:spcPct val="100000"/>
              </a:lnSpc>
              <a:spcBef>
                <a:spcPts val="560"/>
              </a:spcBef>
              <a:spcAft>
                <a:spcPts val="0"/>
              </a:spcAft>
              <a:buClr>
                <a:schemeClr val="dk1"/>
              </a:buClr>
              <a:buSzPts val="2800"/>
              <a:buFont typeface="Times New Roman"/>
              <a:buNone/>
            </a:pPr>
            <a:r>
              <a:rPr lang="en-US" sz="2800"/>
              <a:t>	licht : druk op hendel =&gt; bruin blokje voedsel</a:t>
            </a:r>
            <a:endParaRPr sz="2800"/>
          </a:p>
          <a:p>
            <a:pPr marL="342900" lvl="0" indent="-342900" algn="l" rtl="0">
              <a:lnSpc>
                <a:spcPct val="100000"/>
              </a:lnSpc>
              <a:spcBef>
                <a:spcPts val="560"/>
              </a:spcBef>
              <a:spcAft>
                <a:spcPts val="0"/>
              </a:spcAft>
              <a:buClr>
                <a:schemeClr val="dk1"/>
              </a:buClr>
              <a:buSzPts val="2800"/>
              <a:buFont typeface="Times New Roman"/>
              <a:buNone/>
            </a:pPr>
            <a:r>
              <a:rPr lang="en-US" sz="2800"/>
              <a:t>	toon : trek aan lus       =&gt; bruin blokje voedsel</a:t>
            </a:r>
            <a:endParaRPr sz="2800"/>
          </a:p>
          <a:p>
            <a:pPr marL="342900" lvl="0" indent="-342900" algn="l" rtl="0">
              <a:lnSpc>
                <a:spcPct val="100000"/>
              </a:lnSpc>
              <a:spcBef>
                <a:spcPts val="560"/>
              </a:spcBef>
              <a:spcAft>
                <a:spcPts val="0"/>
              </a:spcAft>
              <a:buClr>
                <a:schemeClr val="dk1"/>
              </a:buClr>
              <a:buSzPts val="2800"/>
              <a:buFont typeface="Times New Roman"/>
              <a:buNone/>
            </a:pPr>
            <a:endParaRPr sz="2800"/>
          </a:p>
          <a:p>
            <a:pPr marL="342900" lvl="0" indent="-342900" algn="l" rtl="0">
              <a:spcBef>
                <a:spcPts val="560"/>
              </a:spcBef>
              <a:spcAft>
                <a:spcPts val="0"/>
              </a:spcAft>
              <a:buClr>
                <a:schemeClr val="dk1"/>
              </a:buClr>
              <a:buSzPts val="2800"/>
              <a:buFont typeface="Times New Roman"/>
              <a:buNone/>
            </a:pPr>
            <a:r>
              <a:rPr lang="en-US" sz="2800"/>
              <a:t>Conditie 2:</a:t>
            </a:r>
            <a:endParaRPr sz="2800"/>
          </a:p>
          <a:p>
            <a:pPr marL="342900" lvl="0" indent="-342900" algn="l" rtl="0">
              <a:spcBef>
                <a:spcPts val="560"/>
              </a:spcBef>
              <a:spcAft>
                <a:spcPts val="0"/>
              </a:spcAft>
              <a:buClr>
                <a:schemeClr val="dk1"/>
              </a:buClr>
              <a:buSzPts val="2800"/>
              <a:buFont typeface="Times New Roman"/>
              <a:buNone/>
            </a:pPr>
            <a:r>
              <a:rPr lang="en-US" sz="2800"/>
              <a:t>	</a:t>
            </a:r>
            <a:r>
              <a:rPr lang="en-US" sz="2800" u="sng"/>
              <a:t>Sd			R					Sr</a:t>
            </a:r>
            <a:endParaRPr sz="2800" u="sng"/>
          </a:p>
          <a:p>
            <a:pPr marL="342900" lvl="0" indent="-342900" algn="l" rtl="0">
              <a:spcBef>
                <a:spcPts val="560"/>
              </a:spcBef>
              <a:spcAft>
                <a:spcPts val="0"/>
              </a:spcAft>
              <a:buClr>
                <a:schemeClr val="dk1"/>
              </a:buClr>
              <a:buSzPts val="2800"/>
              <a:buFont typeface="Times New Roman"/>
              <a:buNone/>
            </a:pPr>
            <a:r>
              <a:rPr lang="en-US" sz="2800"/>
              <a:t>	licht : druk op hendel =&gt; bruin blokje voedsel</a:t>
            </a:r>
            <a:endParaRPr sz="2800"/>
          </a:p>
          <a:p>
            <a:pPr marL="342900" lvl="0" indent="-342900" algn="l" rtl="0">
              <a:spcBef>
                <a:spcPts val="560"/>
              </a:spcBef>
              <a:spcAft>
                <a:spcPts val="0"/>
              </a:spcAft>
              <a:buClr>
                <a:schemeClr val="dk1"/>
              </a:buClr>
              <a:buSzPts val="2800"/>
              <a:buFont typeface="Times New Roman"/>
              <a:buNone/>
            </a:pPr>
            <a:r>
              <a:rPr lang="en-US" sz="2800"/>
              <a:t>	toon : trek aan lus       =&gt; wit blokje voedsel</a:t>
            </a:r>
            <a:endParaRPr sz="2800"/>
          </a:p>
          <a:p>
            <a:pPr marL="342900" lvl="0" indent="-342900" algn="l" rtl="0">
              <a:spcBef>
                <a:spcPts val="560"/>
              </a:spcBef>
              <a:spcAft>
                <a:spcPts val="0"/>
              </a:spcAft>
              <a:buClr>
                <a:schemeClr val="dk1"/>
              </a:buClr>
              <a:buSzPts val="2800"/>
              <a:buFont typeface="Times New Roman"/>
              <a:buNone/>
            </a:pPr>
            <a:endParaRPr sz="2800"/>
          </a:p>
          <a:p>
            <a:pPr marL="342900" lvl="0" indent="-342900" algn="l" rtl="0">
              <a:spcBef>
                <a:spcPts val="560"/>
              </a:spcBef>
              <a:spcAft>
                <a:spcPts val="0"/>
              </a:spcAft>
              <a:buClr>
                <a:schemeClr val="dk1"/>
              </a:buClr>
              <a:buSzPts val="2800"/>
              <a:buFont typeface="Times New Roman"/>
              <a:buNone/>
            </a:pPr>
            <a:r>
              <a:rPr lang="en-US" sz="2800"/>
              <a:t>=&gt; beter leren in conditie 2</a:t>
            </a:r>
            <a:endParaRPr sz="2800"/>
          </a:p>
          <a:p>
            <a:pPr marL="342900" lvl="0" indent="-342900" algn="l" rtl="0">
              <a:lnSpc>
                <a:spcPct val="100000"/>
              </a:lnSpc>
              <a:spcBef>
                <a:spcPts val="560"/>
              </a:spcBef>
              <a:spcAft>
                <a:spcPts val="0"/>
              </a:spcAft>
              <a:buClr>
                <a:schemeClr val="dk1"/>
              </a:buClr>
              <a:buSzPts val="2800"/>
              <a:buFont typeface="Times New Roman"/>
              <a:buNone/>
            </a:pPr>
            <a:endParaRPr sz="2800"/>
          </a:p>
          <a:p>
            <a:pPr marL="0" lvl="0" indent="0" algn="l" rtl="0">
              <a:lnSpc>
                <a:spcPct val="100000"/>
              </a:lnSpc>
              <a:spcBef>
                <a:spcPts val="560"/>
              </a:spcBef>
              <a:spcAft>
                <a:spcPts val="0"/>
              </a:spcAft>
              <a:buClr>
                <a:schemeClr val="dk1"/>
              </a:buClr>
              <a:buSzPts val="2800"/>
              <a:buFont typeface="Times New Roman"/>
              <a:buNone/>
            </a:pPr>
            <a:r>
              <a:rPr lang="en-US" sz="2800"/>
              <a:t> </a:t>
            </a:r>
            <a:endParaRPr sz="2800"/>
          </a:p>
          <a:p>
            <a:pPr marL="342900" lvl="0" indent="-342900" algn="l" rtl="0">
              <a:lnSpc>
                <a:spcPct val="100000"/>
              </a:lnSpc>
              <a:spcBef>
                <a:spcPts val="560"/>
              </a:spcBef>
              <a:spcAft>
                <a:spcPts val="0"/>
              </a:spcAft>
              <a:buClr>
                <a:schemeClr val="dk1"/>
              </a:buClr>
              <a:buSzPts val="2800"/>
              <a:buFont typeface="Times New Roman"/>
              <a:buNone/>
            </a:pPr>
            <a:r>
              <a:rPr lang="en-US" sz="2800"/>
              <a:t>	</a:t>
            </a:r>
            <a:endParaRPr sz="2800"/>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49"/>
          <p:cNvSpPr txBox="1">
            <a:spLocks noGrp="1"/>
          </p:cNvSpPr>
          <p:nvPr>
            <p:ph type="body" idx="1"/>
          </p:nvPr>
        </p:nvSpPr>
        <p:spPr>
          <a:xfrm>
            <a:off x="395287" y="476250"/>
            <a:ext cx="8424862" cy="56197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III.1.4.2. </a:t>
            </a:r>
            <a:r>
              <a:rPr lang="en-US" sz="2800" b="0" i="1" u="none">
                <a:solidFill>
                  <a:srgbClr val="FF0000"/>
                </a:solidFill>
                <a:latin typeface="Times New Roman"/>
                <a:ea typeface="Times New Roman"/>
                <a:cs typeface="Times New Roman"/>
                <a:sym typeface="Times New Roman"/>
              </a:rPr>
              <a:t>Sr-vormende ingrepen </a:t>
            </a:r>
            <a:r>
              <a:rPr lang="en-US" sz="2800" b="0" i="1" u="none">
                <a:solidFill>
                  <a:schemeClr val="dk1"/>
                </a:solidFill>
                <a:latin typeface="Times New Roman"/>
                <a:ea typeface="Times New Roman"/>
                <a:cs typeface="Times New Roman"/>
                <a:sym typeface="Times New Roman"/>
              </a:rPr>
              <a:t>(establishing operations)</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=&gt; Context beïnvloedt mate waarin Sr functioneert als bekrachtiger (“motivatie”)</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Voedseldeprivatie: vormt Sr functie</a:t>
            </a:r>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=&gt; Niet enkel aangeboren maar ook aangeleerd</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Via samen gaan van prikkels (vb., geur koffie)</a:t>
            </a:r>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=&gt; Retrospectief effect (impact oude R-Sr relaties)</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of prospectief effect (impact nieuwe R-Sr relaties)</a:t>
            </a:r>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Google Shape;319;p50"/>
          <p:cNvSpPr txBox="1">
            <a:spLocks noGrp="1"/>
          </p:cNvSpPr>
          <p:nvPr>
            <p:ph type="body" idx="1"/>
          </p:nvPr>
        </p:nvSpPr>
        <p:spPr>
          <a:xfrm>
            <a:off x="395287" y="476250"/>
            <a:ext cx="8640762" cy="5619750"/>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=&gt; Sd versus Sr-vormend</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Sd = wanneer is er R-Sr relatie </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Indicatorlichtje van zaklamp)</a:t>
            </a:r>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Sr-vormend = wat is impact van R-Sr relatie</a:t>
            </a:r>
            <a:endParaRPr sz="2800"/>
          </a:p>
          <a:p>
            <a:pPr marL="12573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(vb. donkere ruimte)</a:t>
            </a:r>
            <a:endParaRPr/>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maar </a:t>
            </a:r>
            <a:r>
              <a:rPr lang="en-US" sz="2800" b="0" i="0" u="none">
                <a:solidFill>
                  <a:srgbClr val="FF0000"/>
                </a:solidFill>
                <a:latin typeface="Times New Roman"/>
                <a:ea typeface="Times New Roman"/>
                <a:cs typeface="Times New Roman"/>
                <a:sym typeface="Times New Roman"/>
              </a:rPr>
              <a:t>Sd kan ook Sr-vormend effect hebben</a:t>
            </a:r>
            <a:r>
              <a:rPr lang="en-US" sz="2800" b="0" i="0" u="none">
                <a:solidFill>
                  <a:schemeClr val="dk1"/>
                </a:solidFill>
                <a:latin typeface="Times New Roman"/>
                <a:ea typeface="Times New Roman"/>
                <a:cs typeface="Times New Roman"/>
                <a:sym typeface="Times New Roman"/>
              </a:rPr>
              <a:t> </a:t>
            </a: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a:t>	  (vb., licht: duwen - voedsel)</a:t>
            </a:r>
            <a:endParaRPr sz="2800"/>
          </a:p>
          <a:p>
            <a:pPr marL="342900" lvl="0" indent="-3429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342900" lvl="0" indent="-3429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!onderscheid procedure/beschrijving versus effect/functie!</a:t>
            </a:r>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23"/>
        <p:cNvGrpSpPr/>
        <p:nvPr/>
      </p:nvGrpSpPr>
      <p:grpSpPr>
        <a:xfrm>
          <a:off x="0" y="0"/>
          <a:ext cx="0" cy="0"/>
          <a:chOff x="0" y="0"/>
          <a:chExt cx="0" cy="0"/>
        </a:xfrm>
      </p:grpSpPr>
      <p:pic>
        <p:nvPicPr>
          <p:cNvPr id="324" name="Google Shape;324;p51"/>
          <p:cNvPicPr preferRelativeResize="0"/>
          <p:nvPr/>
        </p:nvPicPr>
        <p:blipFill rotWithShape="1">
          <a:blip r:embed="rId3">
            <a:alphaModFix/>
          </a:blip>
          <a:srcRect/>
          <a:stretch/>
        </p:blipFill>
        <p:spPr>
          <a:xfrm>
            <a:off x="468312" y="404812"/>
            <a:ext cx="8135937" cy="61023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6"/>
          <p:cNvSpPr txBox="1">
            <a:spLocks noGrp="1"/>
          </p:cNvSpPr>
          <p:nvPr>
            <p:ph type="body" idx="1"/>
          </p:nvPr>
        </p:nvSpPr>
        <p:spPr>
          <a:xfrm>
            <a:off x="395287" y="381000"/>
            <a:ext cx="8497887" cy="57150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b) Sr: resultaat / reinforcer</a:t>
            </a:r>
            <a:endParaRPr/>
          </a:p>
          <a:p>
            <a:pPr marL="609600" lvl="0" indent="-609600" algn="l" rtl="0">
              <a:lnSpc>
                <a:spcPct val="90000"/>
              </a:lnSpc>
              <a:spcBef>
                <a:spcPts val="560"/>
              </a:spcBef>
              <a:spcAft>
                <a:spcPts val="0"/>
              </a:spcAft>
              <a:buClr>
                <a:schemeClr val="dk1"/>
              </a:buClr>
              <a:buSzPts val="2800"/>
              <a:buFont typeface="Times New Roman"/>
              <a:buChar char="-"/>
            </a:pPr>
            <a:r>
              <a:rPr lang="en-US" sz="2800" b="1" i="0" u="none">
                <a:solidFill>
                  <a:schemeClr val="dk1"/>
                </a:solidFill>
                <a:latin typeface="Times New Roman"/>
                <a:ea typeface="Times New Roman"/>
                <a:cs typeface="Times New Roman"/>
                <a:sym typeface="Times New Roman"/>
              </a:rPr>
              <a:t>descriptief/procedureel</a:t>
            </a:r>
            <a:r>
              <a:rPr lang="en-US" sz="2800" b="0" i="0" u="none">
                <a:solidFill>
                  <a:schemeClr val="dk1"/>
                </a:solidFill>
                <a:latin typeface="Times New Roman"/>
                <a:ea typeface="Times New Roman"/>
                <a:cs typeface="Times New Roman"/>
                <a:sym typeface="Times New Roman"/>
              </a:rPr>
              <a:t>: Uitkomst van gedrag </a:t>
            </a:r>
            <a:endParaRPr/>
          </a:p>
          <a:p>
            <a:pPr marL="400050" lvl="1" indent="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=&gt; kan verwijzen één prikkel (voedselbrokje) maar ook naar reeks van prikkels (10 brokjes, 1 per minuut) of klasse stimuli (vb., rode brokjes)</a:t>
            </a:r>
            <a:r>
              <a:rPr lang="en-US" sz="2400" b="0" i="0" u="none">
                <a:solidFill>
                  <a:schemeClr val="dk1"/>
                </a:solidFill>
                <a:latin typeface="Times New Roman"/>
                <a:ea typeface="Times New Roman"/>
                <a:cs typeface="Times New Roman"/>
                <a:sym typeface="Times New Roman"/>
              </a:rPr>
              <a:t>	</a:t>
            </a:r>
            <a:endParaRPr/>
          </a:p>
          <a:p>
            <a:pPr marL="400050" lvl="1" indent="0" algn="l" rtl="0">
              <a:lnSpc>
                <a:spcPct val="90000"/>
              </a:lnSpc>
              <a:spcBef>
                <a:spcPts val="480"/>
              </a:spcBef>
              <a:spcAft>
                <a:spcPts val="0"/>
              </a:spcAft>
              <a:buClr>
                <a:schemeClr val="dk1"/>
              </a:buClr>
              <a:buSzPts val="2400"/>
              <a:buFont typeface="Times New Roman"/>
              <a:buNone/>
            </a:pPr>
            <a:endParaRPr sz="2400" b="0" i="0" u="none">
              <a:solidFill>
                <a:schemeClr val="dk1"/>
              </a:solidFill>
              <a:latin typeface="Times New Roman"/>
              <a:ea typeface="Times New Roman"/>
              <a:cs typeface="Times New Roman"/>
              <a:sym typeface="Times New Roman"/>
            </a:endParaRPr>
          </a:p>
          <a:p>
            <a:pPr marL="609600" lvl="0" indent="-609600" algn="l" rtl="0">
              <a:lnSpc>
                <a:spcPct val="100000"/>
              </a:lnSpc>
              <a:spcBef>
                <a:spcPts val="560"/>
              </a:spcBef>
              <a:spcAft>
                <a:spcPts val="0"/>
              </a:spcAft>
              <a:buClr>
                <a:schemeClr val="dk1"/>
              </a:buClr>
              <a:buSzPts val="2800"/>
              <a:buFont typeface="Times New Roman"/>
              <a:buChar char="-"/>
            </a:pPr>
            <a:r>
              <a:rPr lang="en-US" sz="2800" b="1" i="0" u="none">
                <a:solidFill>
                  <a:schemeClr val="dk1"/>
                </a:solidFill>
                <a:latin typeface="Times New Roman"/>
                <a:ea typeface="Times New Roman"/>
                <a:cs typeface="Times New Roman"/>
                <a:sym typeface="Times New Roman"/>
              </a:rPr>
              <a:t>functioneel</a:t>
            </a:r>
            <a:r>
              <a:rPr lang="en-US" sz="2800" b="0" i="0" u="none">
                <a:solidFill>
                  <a:schemeClr val="dk1"/>
                </a:solidFill>
                <a:latin typeface="Times New Roman"/>
                <a:ea typeface="Times New Roman"/>
                <a:cs typeface="Times New Roman"/>
                <a:sym typeface="Times New Roman"/>
              </a:rPr>
              <a:t>: Sr heeft impact op gedrag omwille van de  R-Sr relatie </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Sr FUNCTIE (rol die het heeft)</a:t>
            </a:r>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28"/>
        <p:cNvGrpSpPr/>
        <p:nvPr/>
      </p:nvGrpSpPr>
      <p:grpSpPr>
        <a:xfrm>
          <a:off x="0" y="0"/>
          <a:ext cx="0" cy="0"/>
          <a:chOff x="0" y="0"/>
          <a:chExt cx="0" cy="0"/>
        </a:xfrm>
      </p:grpSpPr>
      <p:sp>
        <p:nvSpPr>
          <p:cNvPr id="329" name="Google Shape;329;p52"/>
          <p:cNvSpPr txBox="1">
            <a:spLocks noGrp="1"/>
          </p:cNvSpPr>
          <p:nvPr>
            <p:ph type="body" idx="1"/>
          </p:nvPr>
        </p:nvSpPr>
        <p:spPr>
          <a:xfrm>
            <a:off x="437525" y="1240850"/>
            <a:ext cx="6030000" cy="411480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3600">
                <a:solidFill>
                  <a:srgbClr val="000000"/>
                </a:solidFill>
                <a:latin typeface="Arial"/>
                <a:ea typeface="Arial"/>
                <a:cs typeface="Arial"/>
                <a:sym typeface="Arial"/>
              </a:rPr>
              <a:t>Geef je feedback</a:t>
            </a:r>
            <a:endParaRPr sz="3600">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3600">
                <a:solidFill>
                  <a:srgbClr val="000000"/>
                </a:solidFill>
                <a:latin typeface="Arial"/>
                <a:ea typeface="Arial"/>
                <a:cs typeface="Arial"/>
                <a:sym typeface="Arial"/>
              </a:rPr>
              <a:t>hier of via email: </a:t>
            </a:r>
            <a:endParaRPr sz="3600">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3600">
                <a:solidFill>
                  <a:srgbClr val="000000"/>
                </a:solidFill>
                <a:latin typeface="Arial"/>
                <a:ea typeface="Arial"/>
                <a:cs typeface="Arial"/>
                <a:sym typeface="Arial"/>
              </a:rPr>
              <a:t>jan.dehouwer@ugent.be</a:t>
            </a:r>
            <a:endParaRPr sz="3600">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endParaRPr sz="3600">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3600">
                <a:solidFill>
                  <a:srgbClr val="000000"/>
                </a:solidFill>
                <a:latin typeface="Arial"/>
                <a:ea typeface="Arial"/>
                <a:cs typeface="Arial"/>
                <a:sym typeface="Arial"/>
              </a:rPr>
              <a:t>Zorg goed voor jezelf!</a:t>
            </a:r>
            <a:endParaRPr sz="3600">
              <a:solidFill>
                <a:srgbClr val="000000"/>
              </a:solidFill>
              <a:latin typeface="Arial"/>
              <a:ea typeface="Arial"/>
              <a:cs typeface="Arial"/>
              <a:sym typeface="Arial"/>
            </a:endParaRPr>
          </a:p>
          <a:p>
            <a:pPr marL="0" lvl="0" indent="0" algn="l" rtl="0">
              <a:lnSpc>
                <a:spcPct val="100000"/>
              </a:lnSpc>
              <a:spcBef>
                <a:spcPts val="360"/>
              </a:spcBef>
              <a:spcAft>
                <a:spcPts val="0"/>
              </a:spcAft>
              <a:buSzPts val="1800"/>
              <a:buNone/>
            </a:pPr>
            <a:endParaRPr>
              <a:solidFill>
                <a:srgbClr val="000000"/>
              </a:solidFill>
            </a:endParaRPr>
          </a:p>
        </p:txBody>
      </p:sp>
      <p:pic>
        <p:nvPicPr>
          <p:cNvPr id="330" name="Google Shape;330;p52">
            <a:hlinkClick r:id="rId3"/>
          </p:cNvPr>
          <p:cNvPicPr preferRelativeResize="0"/>
          <p:nvPr/>
        </p:nvPicPr>
        <p:blipFill rotWithShape="1">
          <a:blip r:embed="rId4">
            <a:alphaModFix/>
          </a:blip>
          <a:srcRect/>
          <a:stretch/>
        </p:blipFill>
        <p:spPr>
          <a:xfrm>
            <a:off x="0" y="5905500"/>
            <a:ext cx="9144000" cy="714375"/>
          </a:xfrm>
          <a:prstGeom prst="rect">
            <a:avLst/>
          </a:prstGeom>
          <a:noFill/>
          <a:ln>
            <a:noFill/>
          </a:ln>
        </p:spPr>
      </p:pic>
      <p:sp>
        <p:nvSpPr>
          <p:cNvPr id="331" name="Google Shape;331;p52">
            <a:hlinkClick r:id="rId5"/>
          </p:cNvPr>
          <p:cNvSpPr/>
          <p:nvPr/>
        </p:nvSpPr>
        <p:spPr>
          <a:xfrm>
            <a:off x="0" y="6942667"/>
            <a:ext cx="12600" cy="16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pic>
        <p:nvPicPr>
          <p:cNvPr id="332" name="Google Shape;332;p52"/>
          <p:cNvPicPr preferRelativeResize="0"/>
          <p:nvPr/>
        </p:nvPicPr>
        <p:blipFill rotWithShape="1">
          <a:blip r:embed="rId6">
            <a:alphaModFix/>
          </a:blip>
          <a:srcRect/>
          <a:stretch/>
        </p:blipFill>
        <p:spPr>
          <a:xfrm>
            <a:off x="5593175" y="439824"/>
            <a:ext cx="3550824" cy="5204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7"/>
          <p:cNvSpPr txBox="1">
            <a:spLocks noGrp="1"/>
          </p:cNvSpPr>
          <p:nvPr>
            <p:ph type="body" idx="1"/>
          </p:nvPr>
        </p:nvSpPr>
        <p:spPr>
          <a:xfrm>
            <a:off x="323850" y="381000"/>
            <a:ext cx="8712200" cy="57150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 R: operant gedrag</a:t>
            </a:r>
            <a:endParaRPr/>
          </a:p>
          <a:p>
            <a:pPr marL="609600" lvl="0" indent="-609600" algn="l" rtl="0">
              <a:lnSpc>
                <a:spcPct val="90000"/>
              </a:lnSpc>
              <a:spcBef>
                <a:spcPts val="560"/>
              </a:spcBef>
              <a:spcAft>
                <a:spcPts val="0"/>
              </a:spcAft>
              <a:buClr>
                <a:schemeClr val="dk1"/>
              </a:buClr>
              <a:buSzPts val="2800"/>
              <a:buFont typeface="Times New Roman"/>
              <a:buChar char="-"/>
            </a:pPr>
            <a:r>
              <a:rPr lang="en-US" sz="2800" b="1" i="0" u="none">
                <a:solidFill>
                  <a:schemeClr val="dk1"/>
                </a:solidFill>
                <a:latin typeface="Times New Roman"/>
                <a:ea typeface="Times New Roman"/>
                <a:cs typeface="Times New Roman"/>
                <a:sym typeface="Times New Roman"/>
              </a:rPr>
              <a:t>descriptief/procedureel</a:t>
            </a:r>
            <a:r>
              <a:rPr lang="en-US" sz="2800" b="0" i="0" u="none">
                <a:solidFill>
                  <a:schemeClr val="dk1"/>
                </a:solidFill>
                <a:latin typeface="Times New Roman"/>
                <a:ea typeface="Times New Roman"/>
                <a:cs typeface="Times New Roman"/>
                <a:sym typeface="Times New Roman"/>
              </a:rPr>
              <a:t>: Gedrag dat impact heeft op omgeving = operatie</a:t>
            </a:r>
            <a:endParaRPr/>
          </a:p>
          <a:p>
            <a:pPr marL="857250" lvl="1" indent="-457200" algn="l" rtl="0">
              <a:lnSpc>
                <a:spcPct val="90000"/>
              </a:lnSpc>
              <a:spcBef>
                <a:spcPts val="560"/>
              </a:spcBef>
              <a:spcAft>
                <a:spcPts val="0"/>
              </a:spcAft>
              <a:buClr>
                <a:schemeClr val="dk1"/>
              </a:buClr>
              <a:buSzPts val="2800"/>
              <a:buFont typeface="Noto Sans Symbols"/>
              <a:buChar char="⇒"/>
            </a:pPr>
            <a:r>
              <a:rPr lang="en-US" sz="2800" b="0" i="0" u="none">
                <a:solidFill>
                  <a:schemeClr val="dk1"/>
                </a:solidFill>
                <a:latin typeface="Times New Roman"/>
                <a:ea typeface="Times New Roman"/>
                <a:cs typeface="Times New Roman"/>
                <a:sym typeface="Times New Roman"/>
              </a:rPr>
              <a:t>kan verwijzen één gedrag (hendel duwen) maar ook naar reeks van gedragingen (code intikken)</a:t>
            </a:r>
            <a:endParaRPr/>
          </a:p>
          <a:p>
            <a:pPr marL="857250" lvl="1" indent="-457200" algn="l" rtl="0">
              <a:lnSpc>
                <a:spcPct val="90000"/>
              </a:lnSpc>
              <a:spcBef>
                <a:spcPts val="560"/>
              </a:spcBef>
              <a:spcAft>
                <a:spcPts val="0"/>
              </a:spcAft>
              <a:buClr>
                <a:schemeClr val="dk1"/>
              </a:buClr>
              <a:buSzPts val="2800"/>
              <a:buFont typeface="Noto Sans Symbols"/>
              <a:buChar char="⇒"/>
            </a:pPr>
            <a:r>
              <a:rPr lang="en-US" sz="2800" b="0" i="0" u="none">
                <a:solidFill>
                  <a:schemeClr val="dk1"/>
                </a:solidFill>
                <a:latin typeface="Times New Roman"/>
                <a:ea typeface="Times New Roman"/>
                <a:cs typeface="Times New Roman"/>
                <a:sym typeface="Times New Roman"/>
              </a:rPr>
              <a:t>Altijd klasse van gedrag (response class; vb.,  hendel duwen) afgelijnd door unit of behavior (= criterium)</a:t>
            </a:r>
            <a:endParaRPr/>
          </a:p>
          <a:p>
            <a:pPr marL="857250" lvl="1" indent="-4572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vb.: hendel afstand omlaag; kracht van drukken; 	imitatie soortgenoot, nieuw gedrag =&gt; kan complex!</a:t>
            </a:r>
            <a:r>
              <a:rPr lang="en-US" sz="2400" b="0" i="0" u="none">
                <a:solidFill>
                  <a:schemeClr val="dk1"/>
                </a:solidFill>
                <a:latin typeface="Times New Roman"/>
                <a:ea typeface="Times New Roman"/>
                <a:cs typeface="Times New Roman"/>
                <a:sym typeface="Times New Roman"/>
              </a:rPr>
              <a:t>	</a:t>
            </a:r>
            <a:endParaRPr/>
          </a:p>
          <a:p>
            <a:pPr marL="609600" lvl="0" indent="-609600" algn="l" rtl="0">
              <a:lnSpc>
                <a:spcPct val="100000"/>
              </a:lnSpc>
              <a:spcBef>
                <a:spcPts val="560"/>
              </a:spcBef>
              <a:spcAft>
                <a:spcPts val="0"/>
              </a:spcAft>
              <a:buClr>
                <a:schemeClr val="dk1"/>
              </a:buClr>
              <a:buSzPts val="2800"/>
              <a:buFont typeface="Times New Roman"/>
              <a:buChar char="-"/>
            </a:pPr>
            <a:r>
              <a:rPr lang="en-US" sz="2800" b="1" i="0" u="none">
                <a:solidFill>
                  <a:schemeClr val="dk1"/>
                </a:solidFill>
                <a:latin typeface="Times New Roman"/>
                <a:ea typeface="Times New Roman"/>
                <a:cs typeface="Times New Roman"/>
                <a:sym typeface="Times New Roman"/>
              </a:rPr>
              <a:t>functioneel</a:t>
            </a:r>
            <a:r>
              <a:rPr lang="en-US" sz="2800" b="0" i="0" u="none">
                <a:solidFill>
                  <a:schemeClr val="dk1"/>
                </a:solidFill>
                <a:latin typeface="Times New Roman"/>
                <a:ea typeface="Times New Roman"/>
                <a:cs typeface="Times New Roman"/>
                <a:sym typeface="Times New Roman"/>
              </a:rPr>
              <a:t>: gedrag dat afhankelijk is van R-Sr relatie</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operante klasse (vb., imitatiegedrag)</a:t>
            </a:r>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p:nvPr/>
        </p:nvSpPr>
        <p:spPr>
          <a:xfrm>
            <a:off x="755650" y="908050"/>
            <a:ext cx="7777162" cy="5472112"/>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16" name="Google Shape;116;p18"/>
          <p:cNvSpPr/>
          <p:nvPr/>
        </p:nvSpPr>
        <p:spPr>
          <a:xfrm>
            <a:off x="1187450" y="1412875"/>
            <a:ext cx="3816350" cy="4464050"/>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17" name="Google Shape;117;p18"/>
          <p:cNvSpPr/>
          <p:nvPr/>
        </p:nvSpPr>
        <p:spPr>
          <a:xfrm>
            <a:off x="1547812" y="2997200"/>
            <a:ext cx="2303462" cy="2374900"/>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18" name="Google Shape;118;p18"/>
          <p:cNvSpPr/>
          <p:nvPr/>
        </p:nvSpPr>
        <p:spPr>
          <a:xfrm>
            <a:off x="1692275" y="3284537"/>
            <a:ext cx="1295400" cy="1008062"/>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19" name="Google Shape;119;p18"/>
          <p:cNvSpPr txBox="1"/>
          <p:nvPr/>
        </p:nvSpPr>
        <p:spPr>
          <a:xfrm>
            <a:off x="5254625" y="1138237"/>
            <a:ext cx="1198562"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1. Leren</a:t>
            </a:r>
            <a:endParaRPr/>
          </a:p>
        </p:txBody>
      </p:sp>
      <p:sp>
        <p:nvSpPr>
          <p:cNvPr id="120" name="Google Shape;120;p18"/>
          <p:cNvSpPr txBox="1"/>
          <p:nvPr/>
        </p:nvSpPr>
        <p:spPr>
          <a:xfrm>
            <a:off x="4032250" y="2209800"/>
            <a:ext cx="2417762"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2. Operante Cond.</a:t>
            </a:r>
            <a:endParaRPr/>
          </a:p>
        </p:txBody>
      </p:sp>
      <p:sp>
        <p:nvSpPr>
          <p:cNvPr id="121" name="Google Shape;121;p18"/>
          <p:cNvSpPr txBox="1"/>
          <p:nvPr/>
        </p:nvSpPr>
        <p:spPr>
          <a:xfrm>
            <a:off x="2914650" y="3214687"/>
            <a:ext cx="2233612"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4. Bekrachtiging</a:t>
            </a:r>
            <a:endParaRPr/>
          </a:p>
        </p:txBody>
      </p:sp>
      <p:sp>
        <p:nvSpPr>
          <p:cNvPr id="122" name="Google Shape;122;p18"/>
          <p:cNvSpPr txBox="1"/>
          <p:nvPr/>
        </p:nvSpPr>
        <p:spPr>
          <a:xfrm>
            <a:off x="2219325" y="3660775"/>
            <a:ext cx="2603500"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5. Vermijdingsleren</a:t>
            </a:r>
            <a:endParaRPr/>
          </a:p>
        </p:txBody>
      </p:sp>
      <p:sp>
        <p:nvSpPr>
          <p:cNvPr id="123" name="Google Shape;123;p18"/>
          <p:cNvSpPr txBox="1"/>
          <p:nvPr/>
        </p:nvSpPr>
        <p:spPr>
          <a:xfrm>
            <a:off x="250825" y="20625"/>
            <a:ext cx="6202500" cy="1200300"/>
          </a:xfrm>
          <a:prstGeom prst="rect">
            <a:avLst/>
          </a:prstGeom>
          <a:noFill/>
          <a:ln>
            <a:noFill/>
          </a:ln>
        </p:spPr>
        <p:txBody>
          <a:bodyPr spcFirstLastPara="1" wrap="square" lIns="91425" tIns="45700" rIns="91425" bIns="45700" anchor="t" anchorCtr="0">
            <a:noAutofit/>
          </a:bodyPr>
          <a:lstStyle/>
          <a:p>
            <a:pPr marL="0" marR="0" lvl="0" indent="0" algn="l" rtl="0">
              <a:lnSpc>
                <a:spcPct val="150000"/>
              </a:lnSpc>
              <a:spcBef>
                <a:spcPts val="0"/>
              </a:spcBef>
              <a:spcAft>
                <a:spcPts val="0"/>
              </a:spcAft>
              <a:buClr>
                <a:schemeClr val="dk1"/>
              </a:buClr>
              <a:buSzPts val="2400"/>
              <a:buFont typeface="Times New Roman"/>
              <a:buNone/>
            </a:pPr>
            <a:r>
              <a:rPr lang="en-US" sz="2400" b="0" i="1" u="none">
                <a:solidFill>
                  <a:schemeClr val="dk1"/>
                </a:solidFill>
                <a:latin typeface="Times New Roman"/>
                <a:ea typeface="Times New Roman"/>
                <a:cs typeface="Times New Roman"/>
                <a:sym typeface="Times New Roman"/>
              </a:rPr>
              <a:t>III.0.1.2 Types van operante conditionering</a:t>
            </a:r>
            <a:endParaRPr/>
          </a:p>
        </p:txBody>
      </p:sp>
      <p:sp>
        <p:nvSpPr>
          <p:cNvPr id="124" name="Google Shape;124;p18"/>
          <p:cNvSpPr/>
          <p:nvPr/>
        </p:nvSpPr>
        <p:spPr>
          <a:xfrm>
            <a:off x="2339975" y="1497012"/>
            <a:ext cx="1511300" cy="1308100"/>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25" name="Google Shape;125;p18"/>
          <p:cNvSpPr txBox="1"/>
          <p:nvPr/>
        </p:nvSpPr>
        <p:spPr>
          <a:xfrm>
            <a:off x="2493962" y="1878012"/>
            <a:ext cx="1090612" cy="461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3. Straf</a:t>
            </a:r>
            <a:endParaRPr/>
          </a:p>
        </p:txBody>
      </p:sp>
      <p:sp>
        <p:nvSpPr>
          <p:cNvPr id="126" name="Google Shape;126;p18"/>
          <p:cNvSpPr/>
          <p:nvPr/>
        </p:nvSpPr>
        <p:spPr>
          <a:xfrm>
            <a:off x="2162175" y="4283075"/>
            <a:ext cx="1295400" cy="1009650"/>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0" i="0" u="none">
              <a:solidFill>
                <a:schemeClr val="dk1"/>
              </a:solidFill>
              <a:latin typeface="Times New Roman"/>
              <a:ea typeface="Times New Roman"/>
              <a:cs typeface="Times New Roman"/>
              <a:sym typeface="Times New Roman"/>
            </a:endParaRPr>
          </a:p>
        </p:txBody>
      </p:sp>
      <p:sp>
        <p:nvSpPr>
          <p:cNvPr id="127" name="Google Shape;127;p18"/>
          <p:cNvSpPr txBox="1"/>
          <p:nvPr/>
        </p:nvSpPr>
        <p:spPr>
          <a:xfrm>
            <a:off x="2760662" y="4640262"/>
            <a:ext cx="2798762" cy="46037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Times New Roman"/>
              <a:buNone/>
            </a:pPr>
            <a:r>
              <a:rPr lang="en-US" sz="2400" b="0" i="0" u="none">
                <a:solidFill>
                  <a:schemeClr val="dk1"/>
                </a:solidFill>
                <a:latin typeface="Times New Roman"/>
                <a:ea typeface="Times New Roman"/>
                <a:cs typeface="Times New Roman"/>
                <a:sym typeface="Times New Roman"/>
              </a:rPr>
              <a:t>6. Ontsnappingsleren</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9"/>
                                        </p:tgtEl>
                                        <p:attrNameLst>
                                          <p:attrName>style.visibility</p:attrName>
                                        </p:attrNameLst>
                                      </p:cBhvr>
                                      <p:to>
                                        <p:strVal val="visible"/>
                                      </p:to>
                                    </p:set>
                                    <p:animEffect transition="in" filter="fade">
                                      <p:cBhvr>
                                        <p:cTn id="7" dur="500"/>
                                        <p:tgtEl>
                                          <p:spTgt spid="1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0"/>
                                        </p:tgtEl>
                                        <p:attrNameLst>
                                          <p:attrName>style.visibility</p:attrName>
                                        </p:attrNameLst>
                                      </p:cBhvr>
                                      <p:to>
                                        <p:strVal val="visible"/>
                                      </p:to>
                                    </p:set>
                                    <p:animEffect transition="in" filter="fade">
                                      <p:cBhvr>
                                        <p:cTn id="12" dur="500"/>
                                        <p:tgtEl>
                                          <p:spTgt spid="1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fade">
                                      <p:cBhvr>
                                        <p:cTn id="17" dur="500"/>
                                        <p:tgtEl>
                                          <p:spTgt spid="1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2"/>
                                        </p:tgtEl>
                                        <p:attrNameLst>
                                          <p:attrName>style.visibility</p:attrName>
                                        </p:attrNameLst>
                                      </p:cBhvr>
                                      <p:to>
                                        <p:strVal val="visible"/>
                                      </p:to>
                                    </p:set>
                                    <p:animEffect transition="in" filter="fade">
                                      <p:cBhvr>
                                        <p:cTn id="22" dur="500"/>
                                        <p:tgtEl>
                                          <p:spTgt spid="1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500"/>
                                        <p:tgtEl>
                                          <p:spTgt spid="12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7"/>
                                        </p:tgtEl>
                                        <p:attrNameLst>
                                          <p:attrName>style.visibility</p:attrName>
                                        </p:attrNameLst>
                                      </p:cBhvr>
                                      <p:to>
                                        <p:strVal val="visible"/>
                                      </p:to>
                                    </p:set>
                                    <p:animEffect transition="in" filter="fade">
                                      <p:cBhvr>
                                        <p:cTn id="32" dur="500"/>
                                        <p:tgtEl>
                                          <p:spTgt spid="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9"/>
          <p:cNvSpPr txBox="1">
            <a:spLocks noGrp="1"/>
          </p:cNvSpPr>
          <p:nvPr>
            <p:ph type="body" idx="1"/>
          </p:nvPr>
        </p:nvSpPr>
        <p:spPr>
          <a:xfrm>
            <a:off x="323850" y="381000"/>
            <a:ext cx="8712200" cy="57150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Claim dat verandering in gedrag = type van leren is HYPOTHESE die ondersteund moet worden</a:t>
            </a:r>
            <a:endParaRPr/>
          </a:p>
          <a:p>
            <a:pPr marL="609600" lvl="0" indent="-609600" algn="l" rtl="0">
              <a:lnSpc>
                <a:spcPct val="9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9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Vb. Kind stopt met stout gedrag na uitbrander</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straf: R-Sr relatie is oorzaak verandering gedrag</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alternatieve verklaring: reactie op uitbrander  </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1 prikkel op 1 moment dus geen leren)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0"/>
          <p:cNvSpPr txBox="1">
            <a:spLocks noGrp="1"/>
          </p:cNvSpPr>
          <p:nvPr>
            <p:ph type="body" idx="1"/>
          </p:nvPr>
        </p:nvSpPr>
        <p:spPr>
          <a:xfrm>
            <a:off x="685800" y="381000"/>
            <a:ext cx="7772400" cy="5715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Times New Roman"/>
              <a:buNone/>
            </a:pPr>
            <a:r>
              <a:rPr lang="en-US" sz="2800" b="0" i="0" u="sng">
                <a:solidFill>
                  <a:schemeClr val="dk1"/>
                </a:solidFill>
                <a:latin typeface="Times New Roman"/>
                <a:ea typeface="Times New Roman"/>
                <a:cs typeface="Times New Roman"/>
                <a:sym typeface="Times New Roman"/>
              </a:rPr>
              <a:t>III.0.2. Procedures</a:t>
            </a:r>
            <a:endParaRPr sz="2800" b="0" i="0" u="none">
              <a:solidFill>
                <a:schemeClr val="dk1"/>
              </a:solidFill>
              <a:latin typeface="Times New Roman"/>
              <a:ea typeface="Times New Roman"/>
              <a:cs typeface="Times New Roman"/>
              <a:sym typeface="Times New Roman"/>
            </a:endParaRPr>
          </a:p>
          <a:p>
            <a:pPr marL="609600" lvl="0" indent="-609600" algn="l" rtl="0">
              <a:lnSpc>
                <a:spcPct val="100000"/>
              </a:lnSpc>
              <a:spcBef>
                <a:spcPts val="560"/>
              </a:spcBef>
              <a:spcAft>
                <a:spcPts val="0"/>
              </a:spcAft>
              <a:buClr>
                <a:schemeClr val="dk1"/>
              </a:buClr>
              <a:buSzPts val="2800"/>
              <a:buFont typeface="Times New Roman"/>
              <a:buNone/>
            </a:pPr>
            <a:r>
              <a:rPr lang="en-US" sz="2800" b="0" i="1" u="none">
                <a:solidFill>
                  <a:schemeClr val="dk1"/>
                </a:solidFill>
                <a:latin typeface="Times New Roman"/>
                <a:ea typeface="Times New Roman"/>
                <a:cs typeface="Times New Roman"/>
                <a:sym typeface="Times New Roman"/>
              </a:rPr>
              <a:t>III.0.2.1. Afzonderlijke trials methode</a:t>
            </a:r>
            <a:endParaRPr/>
          </a:p>
          <a:p>
            <a:pPr marL="609600" lvl="0" indent="-6096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a) Thorndike puzzle box (zie figuur)</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kat in box – aan lus trekken –vis </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elke keer opnieuw (afzond. trials)</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b) Doolhof</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startpositie – zoeken – voedsel</a:t>
            </a:r>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=&gt; elke keer opnieuw starten</a:t>
            </a:r>
            <a:endParaRPr/>
          </a:p>
          <a:p>
            <a:pPr marL="609600" lvl="0" indent="-6096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Times New Roman"/>
              <a:ea typeface="Times New Roman"/>
              <a:cs typeface="Times New Roman"/>
              <a:sym typeface="Times New Roman"/>
            </a:endParaRPr>
          </a:p>
          <a:p>
            <a:pPr marL="609600" lvl="0" indent="-609600" algn="l" rtl="0">
              <a:lnSpc>
                <a:spcPct val="100000"/>
              </a:lnSpc>
              <a:spcBef>
                <a:spcPts val="560"/>
              </a:spcBef>
              <a:spcAft>
                <a:spcPts val="0"/>
              </a:spcAft>
              <a:buClr>
                <a:schemeClr val="dk1"/>
              </a:buClr>
              <a:buSzPts val="2800"/>
              <a:buFont typeface="Times New Roman"/>
              <a:buNone/>
            </a:pPr>
            <a:r>
              <a:rPr lang="en-US" sz="2800" b="0" i="0" u="none">
                <a:solidFill>
                  <a:schemeClr val="dk1"/>
                </a:solidFill>
                <a:latin typeface="Times New Roman"/>
                <a:ea typeface="Times New Roman"/>
                <a:cs typeface="Times New Roman"/>
                <a:sym typeface="Times New Roman"/>
              </a:rPr>
              <a:t>       = tijdrovend + enkel snelheid als AV</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pic>
        <p:nvPicPr>
          <p:cNvPr id="142" name="Google Shape;142;p21" descr="puzzle box"/>
          <p:cNvPicPr preferRelativeResize="0"/>
          <p:nvPr/>
        </p:nvPicPr>
        <p:blipFill rotWithShape="1">
          <a:blip r:embed="rId3">
            <a:alphaModFix/>
          </a:blip>
          <a:srcRect/>
          <a:stretch/>
        </p:blipFill>
        <p:spPr>
          <a:xfrm>
            <a:off x="685800" y="457200"/>
            <a:ext cx="8001000" cy="6096000"/>
          </a:xfrm>
          <a:prstGeom prst="rect">
            <a:avLst/>
          </a:prstGeom>
          <a:noFill/>
          <a:ln>
            <a:noFill/>
          </a:ln>
        </p:spPr>
      </p:pic>
    </p:spTree>
  </p:cSld>
  <p:clrMapOvr>
    <a:masterClrMapping/>
  </p:clrMapOvr>
</p:sld>
</file>

<file path=ppt/theme/theme1.xml><?xml version="1.0" encoding="utf-8"?>
<a:theme xmlns:a="http://schemas.openxmlformats.org/drawingml/2006/main" name="Standaardontwerp">
  <a:themeElements>
    <a:clrScheme name="Standaardontwerp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2704</Words>
  <Application>Microsoft Office PowerPoint</Application>
  <PresentationFormat>Diavoorstelling (4:3)</PresentationFormat>
  <Paragraphs>315</Paragraphs>
  <Slides>40</Slides>
  <Notes>40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40</vt:i4>
      </vt:variant>
    </vt:vector>
  </HeadingPairs>
  <TitlesOfParts>
    <vt:vector size="44" baseType="lpstr">
      <vt:lpstr>Arial</vt:lpstr>
      <vt:lpstr>Noto Sans Symbols</vt:lpstr>
      <vt:lpstr>Times New Roman</vt:lpstr>
      <vt:lpstr>Standaardontwerp</vt:lpstr>
      <vt:lpstr>HOOFDSTUK III: OPERANTE CONDITIONERING:</vt:lpstr>
      <vt:lpstr>III.0. ENKELE BASIS TERMEN EN PROCEDURES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III.1. Functionele kennis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III: OPERANTE CONDITIONERING:</dc:title>
  <dc:creator>Jan De Houwer</dc:creator>
  <cp:lastModifiedBy>Jan De Houwer</cp:lastModifiedBy>
  <cp:revision>1</cp:revision>
  <dcterms:modified xsi:type="dcterms:W3CDTF">2020-03-24T09:44:45Z</dcterms:modified>
</cp:coreProperties>
</file>