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33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fcd553daa_8_7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115" cy="4114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300"/>
          </a:p>
        </p:txBody>
      </p:sp>
      <p:sp>
        <p:nvSpPr>
          <p:cNvPr id="202" name="Google Shape;202;g7fcd553daa_8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7fcd553daa_2_138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g7fcd553daa_2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7fcd553daa_2_142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g7fcd553daa_2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fd3ada3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fd3ada3c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This is a Pear Deck Multiple Choice Slide. Your current options are: A: To elicit a behavior, B: To indicate when R is followed by Sr, C: To influence the activity of exitatory R-Sr associations, D: Reinforcing S-R associations,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7fcd553daa_2_15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g7fcd553daa_2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fcd553daa_2_154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g7fcd553daa_2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7fcd553daa_2_158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g7fcd553daa_2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fcd553daa_2_17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g7fcd553daa_2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fcd553daa_2_18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g7fcd553daa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7fcd553daa_2_19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g7fcd553daa_2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7fcd553daa_2_207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g7fcd553daa_2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7fcd553daa_2_8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7fcd553daa_2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7fd3ada3c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7fd3ada3c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This is a Pear Deck Multiple Choice Slide. Your current options are: A: Activating the R representation directly, B: Indicating when R is followed by Sr, C: Activating the R representation indirectly, D: To enhance R-Sr associations,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7fcd553daa_2_212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g7fcd553daa_2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7fcd553daa_6_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g7fcd553daa_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7fcd553daa_2_23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g7fcd553daa_2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7fcd553daa_2_23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g7fcd553daa_2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7fcd553daa_2_24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g7fcd553daa_2_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7fcd553daa_2_24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g7fcd553daa_2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7fcd553daa_2_249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g7fcd553daa_2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7fcd553daa_2_253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g7fcd553daa_2_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7fcd553daa_2_257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g7fcd553daa_2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7fcd553daa_2_8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g7fcd553daa_2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7fcd553daa_2_9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g7fcd553daa_2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7fcd553daa_2_96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7fcd553daa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fcd553daa_2_10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7fcd553daa_2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7fcd553daa_6_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7fcd553daa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7fcd553daa_2_11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g7fcd553daa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7fcd553daa_2_119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g7fcd553daa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59" name="Google Shape;159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165" name="Google Shape;165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66" name="Google Shape;166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3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81" name="Google Shape;181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82" name="Google Shape;182;p3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83" name="Google Shape;183;p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84" name="Google Shape;184;p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90" name="Google Shape;190;p3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97" name="Google Shape;197;p3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hldCBvbnRsb2trZW4gdmFuIGVlbiBnZWRyYWciLCJBYW5nZXZlbiB3YW5uZWVyIFIgZ2V2b2xnZCB3b3JkdCBkb29yIGRlIFNyIiwiSGV0IGJlw69udmxvZWRlbiB2YW4gZGUgYWN0aXZpdGVpdCB2YW4gZXhpdGF0b3Jpc2NoZSBSLVNyIGFzc29jaWF0aWVzIiwiSGV0IHZlcnN0ZXJrZW4gdmFuIFMtUiBhc3NvY2lhdGllcy4iXX0=pearId=magic-pear-shape-identifi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PaGM0SUJXeHlUdHFmMzdUQkxMdE5JRnp5UUhGLU8yazhjMGE0R0VyV2tzIiwiY29udGVudElkIjoiY3VzdG9tLXJlc3BvbnNlLW11bHRpcGxlQ2hvaWNlIiwic2xpZGVJZCI6Imc3ZmQzYWRhM2MzXzBfMCIsImNvbnRlbnRJbnN0YW5jZUlkIjoiMU9oYzRJQld4eVR0cWYzN1RCTEx0TklGenlRSEYtTzJrOGMwYTRHRXJXa3MvMTY3NWVlYmUtMTRlNS00ZTZlLTk1NzItMzZiOWZiYWE3YjQwIn0=pearId=magic-pear-metadata-identifier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hldCByZWNodHN0cmVla3MgYWN0aXZlcmVuIHZhbiBkZSBSIHJlcHJlc2VudGF0aWUuIiwiQWFuZ2V2ZW4gd2FubmVyIFIgZ2V2b2xnZCB3b3JkdCBkb29yIGRlIFNyLiIsIkhldCBvbnJlY2h0c3RyZWVrcyBhY3RpdmVyZW4gdmFuIGRlIFIgcmVwcmVzZW50YXRpZS4iLCJIZXQgdmVyc3RlcmtlbiB2YW4gUi1TciBhc3NvY2lhdGllcyJdfQ==pearId=magic-pear-shape-identifie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PaGM0SUJXeHlUdHFmMzdUQkxMdE5JRnp5UUhGLU8yazhjMGE0R0VyV2tzIiwiY29udGVudElkIjoiY3VzdG9tLXJlc3BvbnNlLW11bHRpcGxlQ2hvaWNlIiwic2xpZGVJZCI6Imc3ZmQzYWRhM2MzXzBfNiIsImNvbnRlbnRJbnN0YW5jZUlkIjoiMU9oYzRJQld4eVR0cWYzN1RCTEx0TklGenlRSEYtTzJrOGMwYTRHRXJXa3MvOWYxNzkzN2UtZjg5ZS00YmFhLWIyMWEtZmZiMTcwYjM3OGQzIn0=pearId=magic-pear-metadata-identifier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306462" y="12"/>
            <a:ext cx="8229600" cy="7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nl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 Overview: </a:t>
            </a:r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457200" y="934500"/>
            <a:ext cx="8229600" cy="5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Introductory chapter: </a:t>
            </a:r>
            <a:endParaRPr sz="28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Effects of non-contingent </a:t>
            </a:r>
            <a:r>
              <a:rPr lang="nl-BE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stimulus </a:t>
            </a:r>
            <a:r>
              <a:rPr lang="nl-BE" sz="2800" b="0" i="0" u="none" dirty="0" err="1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presentations</a:t>
            </a:r>
            <a:endParaRPr sz="28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Classical conditioning</a:t>
            </a:r>
            <a:endParaRPr sz="28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 conditioning</a:t>
            </a:r>
            <a:endParaRPr sz="2800" b="0" i="0" u="none" dirty="0">
              <a:solidFill>
                <a:srgbClr val="6666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dirty="0">
                <a:solidFill>
                  <a:srgbClr val="666666"/>
                </a:solidFill>
              </a:rPr>
              <a:t>		III.0. Some basic terms and procedures</a:t>
            </a:r>
            <a:endParaRPr sz="2800" dirty="0">
              <a:solidFill>
                <a:srgbClr val="666666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dirty="0">
                <a:solidFill>
                  <a:srgbClr val="666666"/>
                </a:solidFill>
              </a:rPr>
              <a:t>	III.1. Functional knowledge</a:t>
            </a:r>
            <a:endParaRPr sz="28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800" dirty="0">
                <a:solidFill>
                  <a:srgbClr val="FF0000"/>
                </a:solidFill>
              </a:rPr>
              <a:t>		III.2. Mental process theories</a:t>
            </a:r>
            <a:endParaRPr sz="2800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Complex learning</a:t>
            </a:r>
            <a:endParaRPr sz="2800" dirty="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 dirty="0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Applied Learning Psychology</a:t>
            </a:r>
            <a:endParaRPr sz="2800"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7"/>
          <p:cNvSpPr txBox="1">
            <a:spLocks noGrp="1"/>
          </p:cNvSpPr>
          <p:nvPr>
            <p:ph type="body" idx="1"/>
          </p:nvPr>
        </p:nvSpPr>
        <p:spPr>
          <a:xfrm>
            <a:off x="323850" y="620712"/>
            <a:ext cx="8569200" cy="55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nl" sz="2800" dirty="0"/>
              <a:t>continuing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success 2 factors model: stopping fear as a source of reinforcement =&gt; “fear of fear”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problems 2 factors model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° conditioned fear should extinguish and th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erefor</a:t>
            </a:r>
            <a:r>
              <a:rPr lang="nl-BE" sz="2800" dirty="0" err="1"/>
              <a:t>e</a:t>
            </a:r>
            <a:r>
              <a:rPr lang="nl-BE" sz="2800" dirty="0"/>
              <a:t> 			</a:t>
            </a:r>
            <a:r>
              <a:rPr lang="nl-BE" sz="2800" dirty="0" err="1"/>
              <a:t>also</a:t>
            </a:r>
            <a:r>
              <a:rPr lang="nl-BE" sz="2800" dirty="0"/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avoidance behavior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extinguish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 =&gt; stopping fear as Sr is only a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partial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solution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° problems with S-R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view on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	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CR differs from UR: e.g., fear vs. pain)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8"/>
          <p:cNvSpPr txBox="1">
            <a:spLocks noGrp="1"/>
          </p:cNvSpPr>
          <p:nvPr>
            <p:ph type="body" idx="1"/>
          </p:nvPr>
        </p:nvSpPr>
        <p:spPr>
          <a:xfrm>
            <a:off x="395275" y="188900"/>
            <a:ext cx="8278800" cy="6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General evaluation S-R models: Different aspects of procedural knowledge cannot be explained: </a:t>
            </a:r>
          </a:p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 Effect of changes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Colwill &amp; Rescorla: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 evaluation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effect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Sr representation mediates OC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McFarlane: Swimming or walking for food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learning motor 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can learn unit "approach food"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but sometimes no effect Sr revaluation: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HABITS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much practice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ACTION vs HABITS (Dickinson)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[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habits = </a:t>
            </a: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nl-BE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nl" sz="2800" dirty="0"/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Sr revaluation =&gt;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establishe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habits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9"/>
          <p:cNvSpPr txBox="1">
            <a:spLocks noGrp="1"/>
          </p:cNvSpPr>
          <p:nvPr>
            <p:ph type="body" idx="1"/>
          </p:nvPr>
        </p:nvSpPr>
        <p:spPr>
          <a:xfrm>
            <a:off x="685800" y="448525"/>
            <a:ext cx="7772400" cy="5647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800" dirty="0"/>
              <a:t>Exercise Question 34: According to S-R models of operant conditioning, what is the function of the Sd?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e</a:t>
            </a:r>
            <a:r>
              <a:rPr lang="nl" sz="2800" dirty="0"/>
              <a:t>licit a behavior.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i</a:t>
            </a:r>
            <a:r>
              <a:rPr lang="nl" sz="2800" dirty="0"/>
              <a:t>ndicate when R is followed by Sr.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</a:t>
            </a:r>
            <a:r>
              <a:rPr lang="nl-BE" sz="2800" dirty="0" err="1"/>
              <a:t>influence</a:t>
            </a:r>
            <a:r>
              <a:rPr lang="nl-BE" sz="2800" dirty="0"/>
              <a:t> </a:t>
            </a:r>
            <a:r>
              <a:rPr lang="nl" sz="2800" dirty="0"/>
              <a:t>the activity of exitator</a:t>
            </a:r>
            <a:r>
              <a:rPr lang="nl-BE" sz="2800" dirty="0"/>
              <a:t>y</a:t>
            </a:r>
            <a:r>
              <a:rPr lang="nl" sz="2800" dirty="0"/>
              <a:t> R-Sr associations.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r</a:t>
            </a:r>
            <a:r>
              <a:rPr lang="nl" sz="2800" dirty="0"/>
              <a:t>einforc</a:t>
            </a:r>
            <a:r>
              <a:rPr lang="nl-BE" sz="2800" dirty="0"/>
              <a:t>e</a:t>
            </a:r>
            <a:r>
              <a:rPr lang="nl" sz="2800" dirty="0"/>
              <a:t> S-R associations </a:t>
            </a: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800" dirty="0"/>
          </a:p>
        </p:txBody>
      </p:sp>
      <p:pic>
        <p:nvPicPr>
          <p:cNvPr id="296" name="Google Shape;296;p4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49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0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8278800" cy="5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Overview: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Introduction</a:t>
            </a: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Effects of non-contingent 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stimulus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Classical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III.0. Some basic terms and procedures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III.1. Functional knowledge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III.2. Mental Process Theor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ies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III.2.1. Associative models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III.2.1.1. S-R models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III.2.1.2. R-Sr and Sd-Sr models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III.2.2. Propositional models 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1"/>
          <p:cNvSpPr txBox="1">
            <a:spLocks noGrp="1"/>
          </p:cNvSpPr>
          <p:nvPr>
            <p:ph type="body" idx="1"/>
          </p:nvPr>
        </p:nvSpPr>
        <p:spPr>
          <a:xfrm>
            <a:off x="241800" y="244350"/>
            <a:ext cx="90360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III.2.1.2. R-Sr and Sd-Sr models: </a:t>
            </a:r>
            <a:r>
              <a:rPr lang="nl" sz="2800" b="0" i="1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about Sr</a:t>
            </a:r>
            <a:endParaRPr sz="2800" b="0" i="0" u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The core of R-Sr models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Sr determines behaviour: behaviour 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directed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 obtaining Sr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mediated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R-Sr </a:t>
            </a:r>
            <a:r>
              <a:rPr lang="nl" sz="2800" dirty="0"/>
              <a:t>association: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activation Sr activates R (</a:t>
            </a:r>
            <a:r>
              <a:rPr lang="nl" sz="2800" dirty="0"/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 next page = "ideomotor theory")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detailed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R-Sr models </a:t>
            </a:r>
            <a:r>
              <a:rPr lang="nl" sz="2800" dirty="0"/>
              <a:t>are lacking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study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is easier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practical level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that formation R-Sr = formation S-S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	=&gt; more research on CC than on OC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R-Sr is not enough: see role Sd 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2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/>
              <a:t>R-Sr model 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Sd </a:t>
            </a:r>
            <a:endParaRPr/>
          </a:p>
        </p:txBody>
      </p:sp>
      <p:sp>
        <p:nvSpPr>
          <p:cNvPr id="313" name="Google Shape;313;p52"/>
          <p:cNvSpPr txBox="1"/>
          <p:nvPr/>
        </p:nvSpPr>
        <p:spPr>
          <a:xfrm>
            <a:off x="250774" y="2511107"/>
            <a:ext cx="2301825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Environment: Sr </a:t>
            </a:r>
            <a:endParaRPr dirty="0"/>
          </a:p>
        </p:txBody>
      </p:sp>
      <p:sp>
        <p:nvSpPr>
          <p:cNvPr id="314" name="Google Shape;314;p52"/>
          <p:cNvSpPr txBox="1"/>
          <p:nvPr/>
        </p:nvSpPr>
        <p:spPr>
          <a:xfrm>
            <a:off x="6943724" y="2514600"/>
            <a:ext cx="1514475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 </a:t>
            </a:r>
            <a:endParaRPr dirty="0"/>
          </a:p>
        </p:txBody>
      </p:sp>
      <p:sp>
        <p:nvSpPr>
          <p:cNvPr id="315" name="Google Shape;315;p52"/>
          <p:cNvSpPr txBox="1"/>
          <p:nvPr/>
        </p:nvSpPr>
        <p:spPr>
          <a:xfrm>
            <a:off x="2987675" y="1844675"/>
            <a:ext cx="3456000" cy="2305200"/>
          </a:xfrm>
          <a:prstGeom prst="rect">
            <a:avLst/>
          </a:prstGeom>
          <a:solidFill>
            <a:srgbClr val="BFBFB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52"/>
          <p:cNvSpPr txBox="1"/>
          <p:nvPr/>
        </p:nvSpPr>
        <p:spPr>
          <a:xfrm>
            <a:off x="3381375" y="876300"/>
            <a:ext cx="26685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Past: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Repeated R - Sr </a:t>
            </a:r>
            <a:endParaRPr/>
          </a:p>
        </p:txBody>
      </p:sp>
      <p:sp>
        <p:nvSpPr>
          <p:cNvPr id="317" name="Google Shape;317;p52"/>
          <p:cNvSpPr/>
          <p:nvPr/>
        </p:nvSpPr>
        <p:spPr>
          <a:xfrm>
            <a:off x="4643437" y="1708150"/>
            <a:ext cx="216000" cy="806400"/>
          </a:xfrm>
          <a:prstGeom prst="downArrow">
            <a:avLst>
              <a:gd name="adj1" fmla="val 18709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52"/>
          <p:cNvSpPr txBox="1"/>
          <p:nvPr/>
        </p:nvSpPr>
        <p:spPr>
          <a:xfrm>
            <a:off x="4044950" y="2536825"/>
            <a:ext cx="14844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R--------Sr </a:t>
            </a:r>
            <a:endParaRPr/>
          </a:p>
        </p:txBody>
      </p:sp>
      <p:sp>
        <p:nvSpPr>
          <p:cNvPr id="319" name="Google Shape;319;p52"/>
          <p:cNvSpPr/>
          <p:nvPr/>
        </p:nvSpPr>
        <p:spPr>
          <a:xfrm>
            <a:off x="1712912" y="2998787"/>
            <a:ext cx="3651300" cy="358800"/>
          </a:xfrm>
          <a:prstGeom prst="curvedUpArrow">
            <a:avLst>
              <a:gd name="adj1" fmla="val 20539"/>
              <a:gd name="adj2" fmla="val 21335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52"/>
          <p:cNvSpPr/>
          <p:nvPr/>
        </p:nvSpPr>
        <p:spPr>
          <a:xfrm>
            <a:off x="4211637" y="2954337"/>
            <a:ext cx="3456000" cy="474600"/>
          </a:xfrm>
          <a:prstGeom prst="curvedUpArrow">
            <a:avLst>
              <a:gd name="adj1" fmla="val 20117"/>
              <a:gd name="adj2" fmla="val 21111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52"/>
          <p:cNvSpPr/>
          <p:nvPr/>
        </p:nvSpPr>
        <p:spPr>
          <a:xfrm>
            <a:off x="4643437" y="2654300"/>
            <a:ext cx="216000" cy="2301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3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7772400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Sd have influence in R-Sr model?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Context dependent R-Sr associations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"feature positive"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"feature negative"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	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</a:t>
            </a:r>
            <a:r>
              <a:rPr lang="nl" sz="2800" dirty="0"/>
              <a:t>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ote: + and - on side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R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</p:txBody>
      </p:sp>
      <p:pic>
        <p:nvPicPr>
          <p:cNvPr id="327" name="Google Shape;32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1475" y="1229688"/>
            <a:ext cx="3028950" cy="197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7688" y="3640525"/>
            <a:ext cx="2676525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4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56615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Formation of Sd-Sr associations</a:t>
            </a:r>
            <a:endParaRPr dirty="0">
              <a:solidFill>
                <a:srgbClr val="FF0000"/>
              </a:solidFill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impact Sd via activation Sr: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see indirect Sd-R relationship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1: tone: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push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-food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2: lever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food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Test: tone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increases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probability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push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Thinking =&gt; Action (see Ideomotor theory) </a:t>
            </a:r>
            <a:endParaRPr dirty="0"/>
          </a:p>
        </p:txBody>
      </p:sp>
      <p:pic>
        <p:nvPicPr>
          <p:cNvPr id="334" name="Google Shape;334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525" y="3542133"/>
            <a:ext cx="5427575" cy="11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5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dirty="0"/>
              <a:t> </a:t>
            </a: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55"/>
          <p:cNvSpPr txBox="1"/>
          <p:nvPr/>
        </p:nvSpPr>
        <p:spPr>
          <a:xfrm>
            <a:off x="323700" y="2730500"/>
            <a:ext cx="2400462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Sd </a:t>
            </a:r>
            <a:endParaRPr dirty="0"/>
          </a:p>
        </p:txBody>
      </p:sp>
      <p:sp>
        <p:nvSpPr>
          <p:cNvPr id="341" name="Google Shape;341;p55"/>
          <p:cNvSpPr txBox="1"/>
          <p:nvPr/>
        </p:nvSpPr>
        <p:spPr>
          <a:xfrm>
            <a:off x="6918324" y="2735262"/>
            <a:ext cx="1539875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 </a:t>
            </a:r>
            <a:endParaRPr dirty="0"/>
          </a:p>
        </p:txBody>
      </p:sp>
      <p:sp>
        <p:nvSpPr>
          <p:cNvPr id="342" name="Google Shape;342;p55"/>
          <p:cNvSpPr txBox="1"/>
          <p:nvPr/>
        </p:nvSpPr>
        <p:spPr>
          <a:xfrm>
            <a:off x="3062287" y="1957387"/>
            <a:ext cx="3456000" cy="2305200"/>
          </a:xfrm>
          <a:prstGeom prst="rect">
            <a:avLst/>
          </a:prstGeom>
          <a:solidFill>
            <a:srgbClr val="BFBFB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3" name="Google Shape;343;p55"/>
          <p:cNvSpPr txBox="1"/>
          <p:nvPr/>
        </p:nvSpPr>
        <p:spPr>
          <a:xfrm>
            <a:off x="2671762" y="876300"/>
            <a:ext cx="39435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Past: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Repeatedly R - Sr and Sd -Sr </a:t>
            </a:r>
            <a:endParaRPr/>
          </a:p>
        </p:txBody>
      </p:sp>
      <p:sp>
        <p:nvSpPr>
          <p:cNvPr id="344" name="Google Shape;344;p55"/>
          <p:cNvSpPr/>
          <p:nvPr/>
        </p:nvSpPr>
        <p:spPr>
          <a:xfrm>
            <a:off x="4643437" y="1708150"/>
            <a:ext cx="216000" cy="806400"/>
          </a:xfrm>
          <a:prstGeom prst="downArrow">
            <a:avLst>
              <a:gd name="adj1" fmla="val 18709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5" name="Google Shape;345;p55"/>
          <p:cNvSpPr txBox="1"/>
          <p:nvPr/>
        </p:nvSpPr>
        <p:spPr>
          <a:xfrm>
            <a:off x="3973512" y="2574925"/>
            <a:ext cx="1584008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	  Sr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Google Shape;346;p55"/>
          <p:cNvSpPr/>
          <p:nvPr/>
        </p:nvSpPr>
        <p:spPr>
          <a:xfrm rot="10800000" flipH="1">
            <a:off x="2344737" y="2200225"/>
            <a:ext cx="1873200" cy="374700"/>
          </a:xfrm>
          <a:prstGeom prst="curvedUpArrow">
            <a:avLst>
              <a:gd name="adj1" fmla="val 19438"/>
              <a:gd name="adj2" fmla="val 21060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7" name="Google Shape;347;p55"/>
          <p:cNvSpPr/>
          <p:nvPr/>
        </p:nvSpPr>
        <p:spPr>
          <a:xfrm>
            <a:off x="4140200" y="3367087"/>
            <a:ext cx="3456000" cy="474600"/>
          </a:xfrm>
          <a:prstGeom prst="curvedUpArrow">
            <a:avLst>
              <a:gd name="adj1" fmla="val 20117"/>
              <a:gd name="adj2" fmla="val 21111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8" name="Google Shape;348;p55"/>
          <p:cNvSpPr/>
          <p:nvPr/>
        </p:nvSpPr>
        <p:spPr>
          <a:xfrm flipH="1">
            <a:off x="4629112" y="2803525"/>
            <a:ext cx="195300" cy="2253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55"/>
          <p:cNvSpPr/>
          <p:nvPr/>
        </p:nvSpPr>
        <p:spPr>
          <a:xfrm>
            <a:off x="4511675" y="3074987"/>
            <a:ext cx="216000" cy="2301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0" name="Google Shape;350;p55"/>
          <p:cNvCxnSpPr/>
          <p:nvPr/>
        </p:nvCxnSpPr>
        <p:spPr>
          <a:xfrm>
            <a:off x="4427537" y="2820987"/>
            <a:ext cx="669900" cy="288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1" name="Google Shape;351;p55"/>
          <p:cNvCxnSpPr/>
          <p:nvPr/>
        </p:nvCxnSpPr>
        <p:spPr>
          <a:xfrm rot="10800000" flipH="1">
            <a:off x="4319587" y="3170374"/>
            <a:ext cx="746100" cy="7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6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2074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Dickinson (2012): Combining Sd-R and R-Sr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 seeing lever reminds of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pressing lever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which reminds of (tasty) food which reminds of </a:t>
            </a:r>
            <a:r>
              <a:rPr lang="nl" sz="2800" dirty="0"/>
              <a:t>press</a:t>
            </a:r>
            <a:r>
              <a:rPr lang="nl-BE" sz="2800" dirty="0" err="1"/>
              <a:t>ing</a:t>
            </a:r>
            <a:r>
              <a:rPr lang="nl-BE" sz="2800" dirty="0"/>
              <a:t> lever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more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combination of habit (strong Sd-R) and goal-directed behaviour (strong R-Sr: push to get food)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pic>
        <p:nvPicPr>
          <p:cNvPr id="357" name="Google Shape;357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43" y="1000393"/>
            <a:ext cx="8684175" cy="105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>
            <a:spLocks noGrp="1"/>
          </p:cNvSpPr>
          <p:nvPr>
            <p:ph type="title"/>
          </p:nvPr>
        </p:nvSpPr>
        <p:spPr>
          <a:xfrm>
            <a:off x="656100" y="277000"/>
            <a:ext cx="77724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nl" sz="4400" b="0" i="0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 Process theories </a:t>
            </a:r>
            <a:endParaRPr/>
          </a:p>
        </p:txBody>
      </p:sp>
      <p:sp>
        <p:nvSpPr>
          <p:cNvPr id="216" name="Google Shape;216;p39"/>
          <p:cNvSpPr txBox="1">
            <a:spLocks noGrp="1"/>
          </p:cNvSpPr>
          <p:nvPr>
            <p:ph type="body" idx="1"/>
          </p:nvPr>
        </p:nvSpPr>
        <p:spPr>
          <a:xfrm>
            <a:off x="558800" y="1981200"/>
            <a:ext cx="830072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Objective: To explain procedural knowledge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types: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1. Associative models: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*S-R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*R - Sr, Sd - Sr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2. Propositional models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7"/>
          <p:cNvSpPr txBox="1">
            <a:spLocks noGrp="1"/>
          </p:cNvSpPr>
          <p:nvPr>
            <p:ph type="body" idx="1"/>
          </p:nvPr>
        </p:nvSpPr>
        <p:spPr>
          <a:xfrm>
            <a:off x="685800" y="266400"/>
            <a:ext cx="7772400" cy="582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800" dirty="0"/>
              <a:t>Exercise Question 35: What function does the Sd have according to R-Sr models of operant conditioning in which Sd-Sr associations are </a:t>
            </a:r>
            <a:r>
              <a:rPr lang="nl-BE" sz="2800" dirty="0" err="1"/>
              <a:t>postulated</a:t>
            </a:r>
            <a:r>
              <a:rPr lang="nl" sz="2800" dirty="0"/>
              <a:t>?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a</a:t>
            </a:r>
            <a:r>
              <a:rPr lang="nl" sz="2800" dirty="0"/>
              <a:t>ctivat</a:t>
            </a:r>
            <a:r>
              <a:rPr lang="nl-BE" sz="2800" dirty="0"/>
              <a:t>e</a:t>
            </a:r>
            <a:r>
              <a:rPr lang="nl" sz="2800" dirty="0"/>
              <a:t> the R representation directly.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i</a:t>
            </a:r>
            <a:r>
              <a:rPr lang="nl" sz="2800" dirty="0"/>
              <a:t>ndicate when R is followed by Sr.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</a:t>
            </a:r>
            <a:r>
              <a:rPr lang="nl-BE" sz="2800" dirty="0" err="1"/>
              <a:t>indirectly</a:t>
            </a:r>
            <a:r>
              <a:rPr lang="nl-BE" sz="2800" dirty="0"/>
              <a:t> </a:t>
            </a:r>
            <a:r>
              <a:rPr lang="nl-BE" sz="2800" dirty="0" err="1"/>
              <a:t>activate</a:t>
            </a:r>
            <a:r>
              <a:rPr lang="nl" sz="2800" dirty="0"/>
              <a:t> the R representation.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-BE" sz="2800" dirty="0" err="1"/>
              <a:t>To</a:t>
            </a:r>
            <a:r>
              <a:rPr lang="nl-BE" sz="2800" dirty="0"/>
              <a:t> </a:t>
            </a:r>
            <a:r>
              <a:rPr lang="nl-BE" sz="2800" dirty="0" err="1"/>
              <a:t>strengthen</a:t>
            </a:r>
            <a:r>
              <a:rPr lang="nl-BE" sz="2800" dirty="0"/>
              <a:t> </a:t>
            </a:r>
            <a:r>
              <a:rPr lang="nl" sz="2800" dirty="0"/>
              <a:t>R-Sr associations. </a:t>
            </a: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800" dirty="0"/>
          </a:p>
        </p:txBody>
      </p:sp>
      <p:pic>
        <p:nvPicPr>
          <p:cNvPr id="363" name="Google Shape;363;p5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5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8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8062800" cy="6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 Propositional models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III.2.2.1. The core of propositional models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formulate and test hypotheses about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</a:t>
            </a:r>
            <a:r>
              <a:rPr lang="nl-BE" sz="2800" dirty="0" err="1"/>
              <a:t>fects</a:t>
            </a:r>
            <a:r>
              <a:rPr lang="nl-BE" sz="2800" dirty="0"/>
              <a:t> of </a:t>
            </a:r>
            <a:r>
              <a:rPr lang="nl-BE" sz="2800" dirty="0" err="1"/>
              <a:t>behavior</a:t>
            </a:r>
            <a:r>
              <a:rPr lang="nl-BE" sz="2800" dirty="0"/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(see VIDEO 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behavior depends on propositions about R-Sr relations that are believed to be true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</a:t>
            </a:r>
            <a:r>
              <a:rPr lang="nl-BE" sz="2800" dirty="0"/>
              <a:t>.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Lovibond (2006; Declercq &amp; De Houwer, 2009)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dirty="0" err="1"/>
              <a:t>Propositional</a:t>
            </a:r>
            <a:r>
              <a:rPr lang="nl-BE" sz="2800" dirty="0"/>
              <a:t> </a:t>
            </a:r>
            <a:r>
              <a:rPr lang="nl-BE" sz="2800" dirty="0" err="1"/>
              <a:t>explanation</a:t>
            </a:r>
            <a:r>
              <a:rPr lang="nl-BE" sz="2800" dirty="0"/>
              <a:t> of </a:t>
            </a:r>
            <a:r>
              <a:rPr lang="nl-BE" sz="2800" dirty="0" err="1"/>
              <a:t>avoidance</a:t>
            </a:r>
            <a:r>
              <a:rPr lang="nl-BE" sz="2800" dirty="0"/>
              <a:t> </a:t>
            </a:r>
            <a:r>
              <a:rPr lang="nl-BE" sz="2800" dirty="0" err="1"/>
              <a:t>learning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(1) “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room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(Sd),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shock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come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(2) "Shock doesn't come when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run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room B"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run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room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 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9"/>
          <p:cNvSpPr txBox="1">
            <a:spLocks noGrp="1"/>
          </p:cNvSpPr>
          <p:nvPr>
            <p:ph type="body" idx="1"/>
          </p:nvPr>
        </p:nvSpPr>
        <p:spPr>
          <a:xfrm>
            <a:off x="647700" y="383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Example shuttle-box </a:t>
            </a:r>
            <a:endParaRPr/>
          </a:p>
        </p:txBody>
      </p:sp>
      <p:pic>
        <p:nvPicPr>
          <p:cNvPr id="375" name="Google Shape;375;p59" descr="FIG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752600"/>
            <a:ext cx="4088607" cy="32063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6" name="Google Shape;376;p59"/>
          <p:cNvCxnSpPr/>
          <p:nvPr/>
        </p:nvCxnSpPr>
        <p:spPr>
          <a:xfrm rot="10800000" flipH="1">
            <a:off x="5247300" y="1079633"/>
            <a:ext cx="762000" cy="144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7" name="Google Shape;377;p59"/>
          <p:cNvCxnSpPr/>
          <p:nvPr/>
        </p:nvCxnSpPr>
        <p:spPr>
          <a:xfrm rot="10800000" flipH="1">
            <a:off x="1877525" y="1003575"/>
            <a:ext cx="4038600" cy="1600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8" name="Google Shape;378;p59"/>
          <p:cNvCxnSpPr/>
          <p:nvPr/>
        </p:nvCxnSpPr>
        <p:spPr>
          <a:xfrm>
            <a:off x="2832550" y="4319750"/>
            <a:ext cx="4191000" cy="106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9" name="Google Shape;379;p59"/>
          <p:cNvCxnSpPr/>
          <p:nvPr/>
        </p:nvCxnSpPr>
        <p:spPr>
          <a:xfrm>
            <a:off x="4805850" y="3852050"/>
            <a:ext cx="1981200" cy="1447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0" name="Google Shape;380;p59"/>
          <p:cNvCxnSpPr/>
          <p:nvPr/>
        </p:nvCxnSpPr>
        <p:spPr>
          <a:xfrm rot="10800000">
            <a:off x="914400" y="3733800"/>
            <a:ext cx="3124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81" name="Google Shape;381;p59"/>
          <p:cNvSpPr txBox="1"/>
          <p:nvPr/>
        </p:nvSpPr>
        <p:spPr>
          <a:xfrm>
            <a:off x="5916125" y="574667"/>
            <a:ext cx="28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warning light </a:t>
            </a:r>
            <a:endParaRPr/>
          </a:p>
        </p:txBody>
      </p:sp>
      <p:sp>
        <p:nvSpPr>
          <p:cNvPr id="382" name="Google Shape;382;p59"/>
          <p:cNvSpPr txBox="1"/>
          <p:nvPr/>
        </p:nvSpPr>
        <p:spPr>
          <a:xfrm>
            <a:off x="6834300" y="4958950"/>
            <a:ext cx="2309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separate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spaces </a:t>
            </a:r>
            <a:endParaRPr/>
          </a:p>
        </p:txBody>
      </p:sp>
      <p:sp>
        <p:nvSpPr>
          <p:cNvPr id="383" name="Google Shape;383;p59"/>
          <p:cNvSpPr txBox="1"/>
          <p:nvPr/>
        </p:nvSpPr>
        <p:spPr>
          <a:xfrm>
            <a:off x="217300" y="3276600"/>
            <a:ext cx="1268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door </a:t>
            </a:r>
            <a:endParaRPr/>
          </a:p>
        </p:txBody>
      </p:sp>
      <p:sp>
        <p:nvSpPr>
          <p:cNvPr id="384" name="Google Shape;384;p59"/>
          <p:cNvSpPr txBox="1"/>
          <p:nvPr/>
        </p:nvSpPr>
        <p:spPr>
          <a:xfrm>
            <a:off x="762000" y="6248400"/>
            <a:ext cx="6668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(Variant: one-way box: 1 place is always safe) </a:t>
            </a:r>
            <a:endParaRPr/>
          </a:p>
        </p:txBody>
      </p:sp>
      <p:pic>
        <p:nvPicPr>
          <p:cNvPr id="385" name="Google Shape;385;p59" descr="MCAN04325_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80350" y="3361500"/>
            <a:ext cx="790576" cy="607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0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III.2.2.2. General evaluation of propositional models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OC 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causal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learning: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Watson study: more fun if movement object depends on own behaviour =&gt; babies are able to see causal connection (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also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video </a:t>
            </a:r>
            <a:r>
              <a:rPr lang="nl" sz="2800" dirty="0"/>
              <a:t>on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causal reasoning and tool use in crows)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Learning about the nature of the relation is important (see AARR) =&gt; can only be done in propositional models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(see video MTS in dogs / NA</a:t>
            </a:r>
            <a:r>
              <a:rPr lang="nl-BE" sz="2800" dirty="0"/>
              <a:t>AR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R)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1E82D46-C51D-4106-AC0C-320BB73A3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64" y="264160"/>
            <a:ext cx="8711375" cy="632968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9D34E1F-C6CA-4BE3-B7A4-BC053F33EC8B}"/>
              </a:ext>
            </a:extLst>
          </p:cNvPr>
          <p:cNvSpPr/>
          <p:nvPr/>
        </p:nvSpPr>
        <p:spPr>
          <a:xfrm>
            <a:off x="2106930" y="6219190"/>
            <a:ext cx="5749926" cy="325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FC1D20C-6225-4E36-B67B-DAB9E7A03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" y="193040"/>
            <a:ext cx="9143211" cy="65024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63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irrational behavior: can be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explained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propositional model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different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ways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faulty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propositions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arise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incorrect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sampling or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incorrect information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2: faulty reasoning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3: Automatic effects of old propositions: Once proposition is formed, influence can be automatic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irrationality can </a:t>
            </a:r>
            <a:r>
              <a:rPr lang="nl-BE" sz="2800" b="0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arise</a:t>
            </a:r>
            <a:r>
              <a:rPr lang="nl-BE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</a:t>
            </a:r>
            <a:r>
              <a:rPr lang="nl-BE" sz="2800" dirty="0" err="1">
                <a:solidFill>
                  <a:srgbClr val="FF0000"/>
                </a:solidFill>
              </a:rPr>
              <a:t>m</a:t>
            </a:r>
            <a:r>
              <a:rPr lang="nl-BE" sz="2800" dirty="0">
                <a:solidFill>
                  <a:srgbClr val="FF0000"/>
                </a:solidFill>
              </a:rPr>
              <a:t> a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rgbClr val="FF0000"/>
                </a:solidFill>
                <a:sym typeface="Times New Roman"/>
              </a:rPr>
              <a:t>rational system 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64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7724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Box 3.5: Is r</a:t>
            </a:r>
            <a:r>
              <a:rPr lang="nl-BE" sz="2800" b="0" i="1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einforcement</a:t>
            </a:r>
            <a:r>
              <a:rPr lang="nl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desirable?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possible negative impact on 'intrinsic' motivation </a:t>
            </a: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10668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e.g.: “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rewarding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drawing, studying, …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668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Experiment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1: puzzles without money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2: puzzles without or with money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3: puzzles without money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less puzzles if money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provided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Fa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2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" a reward a day makes work out of play "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65"/>
          <p:cNvSpPr txBox="1">
            <a:spLocks noGrp="1"/>
          </p:cNvSpPr>
          <p:nvPr>
            <p:ph type="body" idx="1"/>
          </p:nvPr>
        </p:nvSpPr>
        <p:spPr>
          <a:xfrm>
            <a:off x="468312" y="115886"/>
            <a:ext cx="8134500" cy="776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But no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contradiction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Self-Determination-Theory (SDT) versus operant conditioning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/ reinforcement = effect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if R-Sr relation leads to an increase in freq. R, then this is by definition </a:t>
            </a:r>
            <a:r>
              <a:rPr lang="nl" sz="2800" dirty="0"/>
              <a:t>re</a:t>
            </a:r>
            <a:r>
              <a:rPr lang="nl-BE" sz="2800" dirty="0" err="1"/>
              <a:t>inforcement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 </a:t>
            </a:r>
            <a:r>
              <a:rPr lang="nl-BE" sz="2800" dirty="0"/>
              <a:t>OC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Sr is reinforcing if R-Sr relation leads to an increase in frequency R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empirical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but R-Sr relation will not always lead to increase (e.g., context: food is punishment if already eaten too much):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reward is not the same as reinforcer</a:t>
            </a:r>
            <a:endParaRPr sz="2800" b="0" i="0" u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>
              <a:solidFill>
                <a:srgbClr val="FF0000"/>
              </a:solidFill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SDT = theory / mental process explanation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explains and makes predictions about reinforcement (when R-Sr relationship leads to increase in frequency of R) 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6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81345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Functional-cognitive framework: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 approaches 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</a:t>
            </a:r>
            <a:r>
              <a:rPr lang="nl-BE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dirty="0"/>
              <a:t>b</a:t>
            </a: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 of which have their value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dirty="0"/>
              <a:t>a</a:t>
            </a: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nd </a:t>
            </a:r>
            <a:r>
              <a:rPr lang="nl-BE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strengthen each other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>
              <a:lnSpc>
                <a:spcPct val="90000"/>
              </a:lnSpc>
              <a:spcBef>
                <a:spcPts val="640"/>
              </a:spcBef>
              <a:buSzPts val="3200"/>
              <a:buNone/>
            </a:pP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</a:t>
            </a:r>
            <a:r>
              <a:rPr lang="en-US" dirty="0"/>
              <a:t>The naming of a stimulus as a reinforcer does not say why the stimulus has that function, but it does say that it has that function, which is also an important thing to know.</a:t>
            </a:r>
            <a:r>
              <a:rPr lang="nl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." </a:t>
            </a:r>
            <a:b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179)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0"/>
          <p:cNvSpPr txBox="1">
            <a:spLocks noGrp="1"/>
          </p:cNvSpPr>
          <p:nvPr>
            <p:ph type="body" idx="1"/>
          </p:nvPr>
        </p:nvSpPr>
        <p:spPr>
          <a:xfrm>
            <a:off x="468312" y="228600"/>
            <a:ext cx="84249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 Associative models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Effect of Sd: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of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R-Sr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regularities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behavior is mediated by associations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gularity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===&gt; association ===&gt; change in behavior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- 2 types of associations: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 - 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R-Sr and Sd-Sr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40"/>
          <p:cNvSpPr txBox="1"/>
          <p:nvPr/>
        </p:nvSpPr>
        <p:spPr>
          <a:xfrm>
            <a:off x="2664762" y="1963177"/>
            <a:ext cx="2016000" cy="100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>
            <a:spLocks noGrp="1"/>
          </p:cNvSpPr>
          <p:nvPr>
            <p:ph type="body" idx="1"/>
          </p:nvPr>
        </p:nvSpPr>
        <p:spPr>
          <a:xfrm>
            <a:off x="288450" y="126900"/>
            <a:ext cx="8659500" cy="58677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III.2.1.1. S-R models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The core of S-R models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Not learning about Sr, but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Sd 		R 		Sr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nl-BE" sz="2800" dirty="0" err="1"/>
              <a:t>Why</a:t>
            </a:r>
            <a:r>
              <a:rPr lang="nl-BE" sz="2800" dirty="0"/>
              <a:t>?: </a:t>
            </a:r>
            <a:r>
              <a:rPr lang="nl-BE" sz="2800" dirty="0" err="1"/>
              <a:t>Try</a:t>
            </a:r>
            <a:r>
              <a:rPr lang="nl-BE" sz="2800" dirty="0"/>
              <a:t> </a:t>
            </a:r>
            <a:r>
              <a:rPr lang="nl-BE" sz="2800" dirty="0" err="1"/>
              <a:t>to</a:t>
            </a:r>
            <a:r>
              <a:rPr lang="nl-BE" sz="2800" dirty="0"/>
              <a:t> </a:t>
            </a:r>
            <a:r>
              <a:rPr lang="nl-BE" sz="2800" dirty="0" err="1"/>
              <a:t>avoid</a:t>
            </a:r>
            <a:r>
              <a:rPr lang="nl-BE" sz="2800" dirty="0"/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R-Sr (teleological) explanation because " real " causes of behavior must be present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here and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=&gt; only Sd can be cause of R (Sr is there only after R)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= mechanistic S-R view (contiguous causation vs. functional causation)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28" name="Google Shape;228;p41"/>
          <p:cNvCxnSpPr/>
          <p:nvPr/>
        </p:nvCxnSpPr>
        <p:spPr>
          <a:xfrm>
            <a:off x="2616842" y="2638635"/>
            <a:ext cx="144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9" name="Google Shape;229;p41"/>
          <p:cNvSpPr/>
          <p:nvPr/>
        </p:nvSpPr>
        <p:spPr>
          <a:xfrm>
            <a:off x="3194049" y="1911197"/>
            <a:ext cx="2755902" cy="558800"/>
          </a:xfrm>
          <a:custGeom>
            <a:avLst/>
            <a:gdLst/>
            <a:ahLst/>
            <a:cxnLst/>
            <a:rect l="l" t="t" r="r" b="b"/>
            <a:pathLst>
              <a:path w="1872" h="488" extrusionOk="0">
                <a:moveTo>
                  <a:pt x="1872" y="440"/>
                </a:moveTo>
                <a:cubicBezTo>
                  <a:pt x="1380" y="220"/>
                  <a:pt x="888" y="0"/>
                  <a:pt x="576" y="8"/>
                </a:cubicBezTo>
                <a:cubicBezTo>
                  <a:pt x="264" y="16"/>
                  <a:pt x="132" y="252"/>
                  <a:pt x="0" y="488"/>
                </a:cubicBezTo>
              </a:path>
            </a:pathLst>
          </a:custGeom>
          <a:noFill/>
          <a:ln w="539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2"/>
          <p:cNvSpPr txBox="1">
            <a:spLocks noGrp="1"/>
          </p:cNvSpPr>
          <p:nvPr>
            <p:ph type="body" idx="1"/>
          </p:nvPr>
        </p:nvSpPr>
        <p:spPr>
          <a:xfrm>
            <a:off x="162000" y="286037"/>
            <a:ext cx="8820000" cy="58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example: two-factor model by Mowrer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escape and avoidance learning: R leads to absence negative Sr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results in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reinforcement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(increase freq. R)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concrete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shuttle box: if light, then shock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first escape as shock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than avoidance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light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turns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647700" y="383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Example shuttle-box </a:t>
            </a:r>
            <a:endParaRPr/>
          </a:p>
        </p:txBody>
      </p:sp>
      <p:pic>
        <p:nvPicPr>
          <p:cNvPr id="240" name="Google Shape;240;p43" descr="FIG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752600"/>
            <a:ext cx="4088607" cy="32063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1" name="Google Shape;241;p43"/>
          <p:cNvCxnSpPr/>
          <p:nvPr/>
        </p:nvCxnSpPr>
        <p:spPr>
          <a:xfrm rot="10800000" flipH="1">
            <a:off x="5247300" y="1079633"/>
            <a:ext cx="762000" cy="144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2" name="Google Shape;242;p43"/>
          <p:cNvCxnSpPr/>
          <p:nvPr/>
        </p:nvCxnSpPr>
        <p:spPr>
          <a:xfrm rot="10800000" flipH="1">
            <a:off x="1877525" y="1003575"/>
            <a:ext cx="4038600" cy="1600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3" name="Google Shape;243;p43"/>
          <p:cNvCxnSpPr/>
          <p:nvPr/>
        </p:nvCxnSpPr>
        <p:spPr>
          <a:xfrm>
            <a:off x="2745750" y="4114800"/>
            <a:ext cx="4191000" cy="106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4" name="Google Shape;244;p43"/>
          <p:cNvCxnSpPr/>
          <p:nvPr/>
        </p:nvCxnSpPr>
        <p:spPr>
          <a:xfrm>
            <a:off x="4884775" y="3733800"/>
            <a:ext cx="1981200" cy="1447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5" name="Google Shape;245;p43"/>
          <p:cNvCxnSpPr/>
          <p:nvPr/>
        </p:nvCxnSpPr>
        <p:spPr>
          <a:xfrm rot="10800000">
            <a:off x="914400" y="3733800"/>
            <a:ext cx="3124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46" name="Google Shape;246;p43"/>
          <p:cNvSpPr txBox="1"/>
          <p:nvPr/>
        </p:nvSpPr>
        <p:spPr>
          <a:xfrm>
            <a:off x="5916125" y="574667"/>
            <a:ext cx="28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warning light </a:t>
            </a:r>
            <a:endParaRPr/>
          </a:p>
        </p:txBody>
      </p:sp>
      <p:sp>
        <p:nvSpPr>
          <p:cNvPr id="247" name="Google Shape;247;p43"/>
          <p:cNvSpPr txBox="1"/>
          <p:nvPr/>
        </p:nvSpPr>
        <p:spPr>
          <a:xfrm>
            <a:off x="6834300" y="4958950"/>
            <a:ext cx="2309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separate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rooms</a:t>
            </a:r>
            <a:endParaRPr dirty="0"/>
          </a:p>
        </p:txBody>
      </p:sp>
      <p:sp>
        <p:nvSpPr>
          <p:cNvPr id="248" name="Google Shape;248;p43"/>
          <p:cNvSpPr txBox="1"/>
          <p:nvPr/>
        </p:nvSpPr>
        <p:spPr>
          <a:xfrm>
            <a:off x="217300" y="3276600"/>
            <a:ext cx="1268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door </a:t>
            </a:r>
            <a:endParaRPr/>
          </a:p>
        </p:txBody>
      </p:sp>
      <p:sp>
        <p:nvSpPr>
          <p:cNvPr id="249" name="Google Shape;249;p43"/>
          <p:cNvSpPr txBox="1"/>
          <p:nvPr/>
        </p:nvSpPr>
        <p:spPr>
          <a:xfrm>
            <a:off x="762000" y="6248400"/>
            <a:ext cx="6668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(Variant: one-way box: 1 place is always safe) </a:t>
            </a:r>
            <a:endParaRPr/>
          </a:p>
        </p:txBody>
      </p:sp>
      <p:pic>
        <p:nvPicPr>
          <p:cNvPr id="250" name="Google Shape;250;p43" descr="MCAN04325_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80350" y="3361500"/>
            <a:ext cx="790576" cy="607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>
            <a:spLocks noGrp="1"/>
          </p:cNvSpPr>
          <p:nvPr>
            <p:ph type="body" idx="1"/>
          </p:nvPr>
        </p:nvSpPr>
        <p:spPr>
          <a:xfrm>
            <a:off x="162000" y="286037"/>
            <a:ext cx="8820000" cy="58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but how can absence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have an effect?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is problem for S-R because presence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Sr is needed to strengthen S-R relationship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with escape there is Sr (stopping something 							negative)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when avoiding there is no Sr: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</a:t>
            </a: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dirty="0"/>
              <a:t>							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extinction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5"/>
          <p:cNvSpPr txBox="1">
            <a:spLocks noGrp="1"/>
          </p:cNvSpPr>
          <p:nvPr>
            <p:ph type="body" idx="1"/>
          </p:nvPr>
        </p:nvSpPr>
        <p:spPr>
          <a:xfrm>
            <a:off x="274320" y="211772"/>
            <a:ext cx="8595360" cy="60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Mowrer: 2 factor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theory of avoidance learning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During escape: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light-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association reinforced by stopping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shock 	= S-R vi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ew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with pain reduction </a:t>
            </a:r>
            <a:r>
              <a:rPr lang="nl" sz="2800" b="0" i="0" u="none" dirty="0">
                <a:solidFill>
                  <a:srgbClr val="FF0000"/>
                </a:solidFill>
                <a:sym typeface="Times New Roman"/>
              </a:rPr>
              <a:t>as Sr 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light-fear association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strengthened by the co-occurrence of light and fear (elicited by shock)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S-R view </a:t>
            </a:r>
            <a:r>
              <a:rPr lang="nl-BE" sz="2800" dirty="0"/>
              <a:t>on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classical conditioning (</a:t>
            </a:r>
            <a:r>
              <a:rPr lang="nl" sz="2800" dirty="0">
                <a:solidFill>
                  <a:srgbClr val="FF0000"/>
                </a:solidFill>
              </a:rPr>
              <a:t>C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During avoidance: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light-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association strengthened by stopping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conditioned fear of light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dirty="0"/>
              <a:t>		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S-R vision </a:t>
            </a:r>
            <a:r>
              <a:rPr lang="nl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with fear reduction as </a:t>
            </a:r>
            <a:r>
              <a:rPr lang="nl" sz="2800" b="0" i="0" u="none" dirty="0">
                <a:solidFill>
                  <a:srgbClr val="FF0000"/>
                </a:solidFill>
                <a:sym typeface="Times New Roman"/>
              </a:rPr>
              <a:t>Sr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because of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  <a:r>
              <a:rPr lang="nl" sz="2800" dirty="0"/>
              <a:t>there is a </a:t>
            </a: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reinforcing element (Sr) during avoidance (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i.e.,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fear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reduction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Sr)</a:t>
            </a:r>
            <a:endParaRPr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>
            <a:spLocks noGrp="1"/>
          </p:cNvSpPr>
          <p:nvPr>
            <p:ph type="body" idx="1"/>
          </p:nvPr>
        </p:nvSpPr>
        <p:spPr>
          <a:xfrm>
            <a:off x="304800" y="304800"/>
            <a:ext cx="86868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Initially: Escape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(light) 	(shock) 			(end of shock)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		US (+UR) 		R	 Sr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u="sng" dirty="0" err="1"/>
              <a:t>Eventually</a:t>
            </a:r>
            <a:r>
              <a:rPr lang="nl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Avoidance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(light) 	(fear) 			(fear stops)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CS 		CR 	     R 		Sr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  <p:cxnSp>
        <p:nvCxnSpPr>
          <p:cNvPr id="266" name="Google Shape;266;p46"/>
          <p:cNvCxnSpPr/>
          <p:nvPr/>
        </p:nvCxnSpPr>
        <p:spPr>
          <a:xfrm>
            <a:off x="1143000" y="1981200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7" name="Google Shape;267;p46"/>
          <p:cNvSpPr/>
          <p:nvPr/>
        </p:nvSpPr>
        <p:spPr>
          <a:xfrm>
            <a:off x="838200" y="4953000"/>
            <a:ext cx="1600201" cy="850900"/>
          </a:xfrm>
          <a:custGeom>
            <a:avLst/>
            <a:gdLst/>
            <a:ahLst/>
            <a:cxnLst/>
            <a:rect l="l" t="t" r="r" b="b"/>
            <a:pathLst>
              <a:path w="1536" h="584" extrusionOk="0">
                <a:moveTo>
                  <a:pt x="0" y="48"/>
                </a:moveTo>
                <a:cubicBezTo>
                  <a:pt x="304" y="316"/>
                  <a:pt x="608" y="584"/>
                  <a:pt x="864" y="576"/>
                </a:cubicBezTo>
                <a:cubicBezTo>
                  <a:pt x="1120" y="568"/>
                  <a:pt x="1424" y="96"/>
                  <a:pt x="153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8" name="Google Shape;268;p46"/>
          <p:cNvCxnSpPr/>
          <p:nvPr/>
        </p:nvCxnSpPr>
        <p:spPr>
          <a:xfrm>
            <a:off x="3851275" y="1938337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9" name="Google Shape;269;p46"/>
          <p:cNvSpPr/>
          <p:nvPr/>
        </p:nvSpPr>
        <p:spPr>
          <a:xfrm>
            <a:off x="1076007" y="4791074"/>
            <a:ext cx="2519360" cy="1012826"/>
          </a:xfrm>
          <a:custGeom>
            <a:avLst/>
            <a:gdLst/>
            <a:ahLst/>
            <a:cxnLst/>
            <a:rect l="l" t="t" r="r" b="b"/>
            <a:pathLst>
              <a:path w="1968" h="640" extrusionOk="0">
                <a:moveTo>
                  <a:pt x="0" y="0"/>
                </a:moveTo>
                <a:cubicBezTo>
                  <a:pt x="628" y="304"/>
                  <a:pt x="1256" y="608"/>
                  <a:pt x="1584" y="624"/>
                </a:cubicBezTo>
                <a:cubicBezTo>
                  <a:pt x="1912" y="640"/>
                  <a:pt x="1904" y="192"/>
                  <a:pt x="1968" y="96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0" name="Google Shape;270;p46"/>
          <p:cNvSpPr txBox="1"/>
          <p:nvPr/>
        </p:nvSpPr>
        <p:spPr>
          <a:xfrm>
            <a:off x="304800" y="5715000"/>
            <a:ext cx="2333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fear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a result of 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prior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pairing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271" name="Google Shape;271;p46"/>
          <p:cNvSpPr txBox="1"/>
          <p:nvPr/>
        </p:nvSpPr>
        <p:spPr>
          <a:xfrm>
            <a:off x="3454792" y="5626431"/>
            <a:ext cx="39672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result of Sr (fear stops)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CS-R asso becomes stronger </a:t>
            </a:r>
            <a:endParaRPr dirty="0"/>
          </a:p>
        </p:txBody>
      </p:sp>
      <p:cxnSp>
        <p:nvCxnSpPr>
          <p:cNvPr id="272" name="Google Shape;272;p46"/>
          <p:cNvCxnSpPr/>
          <p:nvPr/>
        </p:nvCxnSpPr>
        <p:spPr>
          <a:xfrm>
            <a:off x="1219200" y="4657090"/>
            <a:ext cx="838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3" name="Google Shape;273;p46"/>
          <p:cNvCxnSpPr/>
          <p:nvPr/>
        </p:nvCxnSpPr>
        <p:spPr>
          <a:xfrm>
            <a:off x="2732899" y="4657090"/>
            <a:ext cx="792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4" name="Google Shape;274;p46"/>
          <p:cNvCxnSpPr/>
          <p:nvPr/>
        </p:nvCxnSpPr>
        <p:spPr>
          <a:xfrm>
            <a:off x="4027805" y="4657090"/>
            <a:ext cx="838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5" name="Google Shape;275;p46"/>
          <p:cNvCxnSpPr/>
          <p:nvPr/>
        </p:nvCxnSpPr>
        <p:spPr>
          <a:xfrm>
            <a:off x="5201285" y="1958657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76" name="Google Shape;276;p46"/>
          <p:cNvSpPr/>
          <p:nvPr/>
        </p:nvSpPr>
        <p:spPr>
          <a:xfrm>
            <a:off x="228600" y="762000"/>
            <a:ext cx="8159750" cy="2514600"/>
          </a:xfrm>
          <a:prstGeom prst="flowChartProcess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Google Shape;278;p46"/>
          <p:cNvSpPr/>
          <p:nvPr/>
        </p:nvSpPr>
        <p:spPr>
          <a:xfrm>
            <a:off x="1076007" y="2082800"/>
            <a:ext cx="3886200" cy="1092200"/>
          </a:xfrm>
          <a:custGeom>
            <a:avLst/>
            <a:gdLst/>
            <a:ahLst/>
            <a:cxnLst/>
            <a:rect l="l" t="t" r="r" b="b"/>
            <a:pathLst>
              <a:path w="1968" h="640" extrusionOk="0">
                <a:moveTo>
                  <a:pt x="0" y="0"/>
                </a:moveTo>
                <a:cubicBezTo>
                  <a:pt x="628" y="304"/>
                  <a:pt x="1256" y="608"/>
                  <a:pt x="1584" y="624"/>
                </a:cubicBezTo>
                <a:cubicBezTo>
                  <a:pt x="1912" y="640"/>
                  <a:pt x="1904" y="192"/>
                  <a:pt x="1968" y="96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46"/>
          <p:cNvSpPr txBox="1"/>
          <p:nvPr/>
        </p:nvSpPr>
        <p:spPr>
          <a:xfrm>
            <a:off x="5513425" y="2133600"/>
            <a:ext cx="29289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Due to end of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Sr, CS-R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becomes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stronger </a:t>
            </a:r>
            <a:endParaRPr dirty="0"/>
          </a:p>
        </p:txBody>
      </p:sp>
      <p:sp>
        <p:nvSpPr>
          <p:cNvPr id="280" name="Google Shape;280;p46"/>
          <p:cNvSpPr txBox="1"/>
          <p:nvPr/>
        </p:nvSpPr>
        <p:spPr>
          <a:xfrm>
            <a:off x="900112" y="0"/>
            <a:ext cx="72786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Essence: </a:t>
            </a:r>
            <a:r>
              <a:rPr lang="nl-BE" sz="24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Due</a:t>
            </a:r>
            <a:r>
              <a:rPr lang="nl-BE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4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nl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nl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  <a:r>
              <a:rPr lang="nl-BE" sz="2400" b="1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stopping</a:t>
            </a:r>
            <a:r>
              <a:rPr lang="nl" sz="2400" b="1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fear </a:t>
            </a:r>
            <a:r>
              <a:rPr lang="nl" sz="24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takes over the function of the Sr </a:t>
            </a:r>
            <a:r>
              <a:rPr lang="nl" sz="2400" b="1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source of </a:t>
            </a:r>
            <a:r>
              <a:rPr lang="nl-BE" sz="2400" b="1" i="0" u="none" dirty="0" err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reinforcement</a:t>
            </a:r>
            <a:r>
              <a:rPr lang="nl" sz="2400" b="1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8" name="Google Shape;276;p46">
            <a:extLst>
              <a:ext uri="{FF2B5EF4-FFF2-40B4-BE49-F238E27FC236}">
                <a16:creationId xmlns:a16="http://schemas.microsoft.com/office/drawing/2014/main" id="{7D9EEC45-65E5-4CFC-A65C-76F22445D52E}"/>
              </a:ext>
            </a:extLst>
          </p:cNvPr>
          <p:cNvSpPr/>
          <p:nvPr/>
        </p:nvSpPr>
        <p:spPr>
          <a:xfrm>
            <a:off x="228599" y="3431540"/>
            <a:ext cx="8213725" cy="3197860"/>
          </a:xfrm>
          <a:prstGeom prst="flowChartProcess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2065</Words>
  <Application>Microsoft Office PowerPoint</Application>
  <PresentationFormat>Diavoorstelling (4:3)</PresentationFormat>
  <Paragraphs>250</Paragraphs>
  <Slides>29</Slides>
  <Notes>29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29</vt:i4>
      </vt:variant>
    </vt:vector>
  </HeadingPairs>
  <TitlesOfParts>
    <vt:vector size="34" baseType="lpstr">
      <vt:lpstr>Arial</vt:lpstr>
      <vt:lpstr>Times New Roman</vt:lpstr>
      <vt:lpstr>Simple Light</vt:lpstr>
      <vt:lpstr>Standaardontwerp</vt:lpstr>
      <vt:lpstr>Standaardontwerp</vt:lpstr>
      <vt:lpstr>Course Overview: </vt:lpstr>
      <vt:lpstr>III.2 Process theories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Overzicht cursus:</dc:title>
  <dc:creator>Jan De Houwer</dc:creator>
  <cp:lastModifiedBy>Jan De Houwer</cp:lastModifiedBy>
  <cp:revision>26</cp:revision>
  <dcterms:modified xsi:type="dcterms:W3CDTF">2022-04-10T09:01:14Z</dcterms:modified>
</cp:coreProperties>
</file>