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1"/>
    <p:sldMasterId id="2147483682" r:id="rId2"/>
    <p:sldMasterId id="2147483683" r:id="rId3"/>
  </p:sldMasterIdLst>
  <p:notesMasterIdLst>
    <p:notesMasterId r:id="rId3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fcd553daa_8_75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115" cy="4114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300"/>
          </a:p>
        </p:txBody>
      </p:sp>
      <p:sp>
        <p:nvSpPr>
          <p:cNvPr id="202" name="Google Shape;202;g7fcd553daa_8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7fcd553daa_2_119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g7fcd553daa_2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7fcd553daa_2_138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g7fcd553daa_2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7fcd553daa_2_142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g7fcd553daa_2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fd3ada3c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fd3ada3c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🍐 This is a Pear Deck Multiple Choice Slide. Your current options are: A: Het ontlokken van een gedrag, B: Aangeven wanneer R gevolgd wordt door de Sr, C: Het beïnvloeden van de activiteit van exitatorische R-Sr associaties, D: Het versterken van S-R associaties.,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7fcd553daa_2_15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g7fcd553daa_2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7fcd553daa_2_154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g7fcd553daa_2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7fcd553daa_2_158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g7fcd553daa_2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7fcd553daa_2_171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g7fcd553daa_2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7fcd553daa_2_18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g7fcd553daa_2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7fcd553daa_2_191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g7fcd553daa_2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7fcd553daa_2_7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g7fcd553daa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7fcd553daa_2_207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g7fcd553daa_2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7fd3ada3c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7fd3ada3c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🍐 This is a Pear Deck Multiple Choice Slide. Your current options are: A: Het rechtstreeks activeren van de R representatie., B: Aangeven wanner R gevolgd wordt door de Sr., C: Het onrechtstreeks activeren van de R representatie., D: Het versterken van R-Sr associaties,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7fcd553daa_2_212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g7fcd553daa_2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7fcd553daa_6_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00" cy="4114500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g7fcd553daa_6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7fcd553daa_2_231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g7fcd553daa_2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7fcd553daa_2_23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g7fcd553daa_2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7fcd553daa_2_24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g7fcd553daa_2_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7fcd553daa_2_24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g7fcd553daa_2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7fcd553daa_2_249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g7fcd553daa_2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7fcd553daa_2_253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g7fcd553daa_2_2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7fcd553daa_2_8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g7fcd553daa_2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7fcd553daa_2_257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g7fcd553daa_2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7fd3ada3c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5" name="Google Shape;425;g7fd3ada3c3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50" tIns="91550" rIns="91550" bIns="915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🍐 This is a Pear Deck Text Slide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"/>
              <a:t>🍐 To edit the type of question, go back to the "Ask Students a Question" in the Pear Deck sidebar.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7fcd553daa_2_8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g7fcd553daa_2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7fcd553daa_2_9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g7fcd553daa_2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7fcd553daa_2_96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g7fcd553daa_2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7fcd553daa_2_10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g7fcd553daa_2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7fcd553daa_6_0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00" cy="4114500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7fcd553daa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7fcd553daa_2_11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g7fcd553daa_2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34" name="Google Shape;134;p2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52" name="Google Shape;152;p2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8" name="Google Shape;158;p3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59" name="Google Shape;159;p3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165" name="Google Shape;165;p3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66" name="Google Shape;166;p3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3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3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3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3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3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81" name="Google Shape;181;p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82" name="Google Shape;182;p3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83" name="Google Shape;183;p3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84" name="Google Shape;184;p3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3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90" name="Google Shape;190;p35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91" name="Google Shape;191;p3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3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197" name="Google Shape;197;p3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3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3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8" name="Google Shape;128;p2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khldCBvbnRsb2trZW4gdmFuIGVlbiBnZWRyYWciLCJBYW5nZXZlbiB3YW5uZWVyIFIgZ2V2b2xnZCB3b3JkdCBkb29yIGRlIFNyIiwiSGV0IGJlw69udmxvZWRlbiB2YW4gZGUgYWN0aXZpdGVpdCB2YW4gZXhpdGF0b3Jpc2NoZSBSLVNyIGFzc29jaWF0aWVzIiwiSGV0IHZlcnN0ZXJrZW4gdmFuIFMtUiBhc3NvY2lhdGllcy4iXX0=pearId=magic-pear-shape-identifi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FPaGM0SUJXeHlUdHFmMzdUQkxMdE5JRnp5UUhGLU8yazhjMGE0R0VyV2tzIiwiY29udGVudElkIjoiY3VzdG9tLXJlc3BvbnNlLW11bHRpcGxlQ2hvaWNlIiwic2xpZGVJZCI6Imc3ZmQzYWRhM2MzXzBfMCIsImNvbnRlbnRJbnN0YW5jZUlkIjoiMU9oYzRJQld4eVR0cWYzN1RCTEx0TklGenlRSEYtTzJrOGMwYTRHRXJXa3MvMTY3NWVlYmUtMTRlNS00ZTZlLTk1NzItMzZiOWZiYWE3YjQwIn0=pearId=magic-pear-metadata-identifier" TargetMode="Externa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khldCByZWNodHN0cmVla3MgYWN0aXZlcmVuIHZhbiBkZSBSIHJlcHJlc2VudGF0aWUuIiwiQWFuZ2V2ZW4gd2FubmVyIFIgZ2V2b2xnZCB3b3JkdCBkb29yIGRlIFNyLiIsIkhldCBvbnJlY2h0c3RyZWVrcyBhY3RpdmVyZW4gdmFuIGRlIFIgcmVwcmVzZW50YXRpZS4iLCJIZXQgdmVyc3RlcmtlbiB2YW4gUi1TciBhc3NvY2lhdGllcyJdfQ==pearId=magic-pear-shape-identifier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FPaGM0SUJXeHlUdHFmMzdUQkxMdE5JRnp5UUhGLU8yazhjMGE0R0VyV2tzIiwiY29udGVudElkIjoiY3VzdG9tLXJlc3BvbnNlLW11bHRpcGxlQ2hvaWNlIiwic2xpZGVJZCI6Imc3ZmQzYWRhM2MzXzBfNiIsImNvbnRlbnRJbnN0YW5jZUlkIjoiMU9oYzRJQld4eVR0cWYzN1RCTEx0TklGenlRSEYtTzJrOGMwYTRHRXJXa3MvOWYxNzkzN2UtZjg5ZS00YmFhLWIyMWEtZmZiMTcwYjM3OGQzIn0=pearId=magic-pear-metadata-identifier" TargetMode="Externa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ZnJlZVJlc3BvbnNlLXRleHQiLCJkcmFnZ2FibGVzIjpbeyJpZCI6ImRyYWdnYWJsZTAiLCJ0eXBlIjoiaWNvbiIsImljb24iOnsiaWQiOiJkZWZhdWx0LWNpcmNsZSJ9LCJjb2xvciI6IiNENTFEMjgifV0sImRyYWdnYWJsZVNpemUiOjEyLjU1LCJlbWJlZGRhYmxlVXJsIjoiaHR0cHM6Ly8iLCJhbnN3ZXJzIjpbXX0=pearId=magic-pear-shape-identifier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3bWdjeVAzY21ySU5STl9oVXhDSDJHUDJ0MGtuRkdqY3JyakZ3aV9Pb1lJIiwiY29udGVudElkIjoiY3VzdG9tLXJlc3BvbnNlLWZyZWVSZXNwb25zZS10ZXh0Iiwic2xpZGVJZCI6Imc3ZDg4ODMzMzlkXzFfMjQiLCJjb250ZW50SW5zdGFuY2VJZCI6IjE3bWdjeVAzY21ySU5STl9oVXhDSDJHUDJ0MGtuRkdqY3JyakZ3aV9Pb1lJLzgyYWY3YmYyLTc4NTItNDM4Mi04NTc5LWE0MTcxOTNlYzlkNyJ9pearId=magic-pear-metadata-identifier" TargetMode="Externa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 txBox="1">
            <a:spLocks noGrp="1"/>
          </p:cNvSpPr>
          <p:nvPr>
            <p:ph type="title"/>
          </p:nvPr>
        </p:nvSpPr>
        <p:spPr>
          <a:xfrm>
            <a:off x="306462" y="12"/>
            <a:ext cx="8229600" cy="7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nl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Overzicht cursus:</a:t>
            </a:r>
            <a:endParaRPr/>
          </a:p>
        </p:txBody>
      </p:sp>
      <p:sp>
        <p:nvSpPr>
          <p:cNvPr id="205" name="Google Shape;205;p37"/>
          <p:cNvSpPr txBox="1">
            <a:spLocks noGrp="1"/>
          </p:cNvSpPr>
          <p:nvPr>
            <p:ph type="body" idx="1"/>
          </p:nvPr>
        </p:nvSpPr>
        <p:spPr>
          <a:xfrm>
            <a:off x="457200" y="934500"/>
            <a:ext cx="8229600" cy="5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 Inleidend hoofdstuk: </a:t>
            </a:r>
            <a:endParaRPr sz="280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Effecten van niet-contingente prikkelaanbieding</a:t>
            </a:r>
            <a:endParaRPr sz="280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lang="nl" sz="28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Klassieke conditionering</a:t>
            </a:r>
            <a:endParaRPr sz="280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Operante conditionering</a:t>
            </a:r>
            <a:endParaRPr sz="2800" b="0" i="0" u="none">
              <a:solidFill>
                <a:srgbClr val="6666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>
                <a:solidFill>
                  <a:srgbClr val="666666"/>
                </a:solidFill>
              </a:rPr>
              <a:t>		III.0. Enkele basistermen en procedures</a:t>
            </a:r>
            <a:endParaRPr sz="2800">
              <a:solidFill>
                <a:srgbClr val="666666"/>
              </a:solidFill>
            </a:endParaRPr>
          </a:p>
          <a:p>
            <a:pPr marL="0" lvl="0" indent="4572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>
                <a:solidFill>
                  <a:srgbClr val="666666"/>
                </a:solidFill>
              </a:rPr>
              <a:t>III.1. Functionele kennis</a:t>
            </a:r>
            <a:endParaRPr sz="280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800"/>
              <a:t>		</a:t>
            </a:r>
            <a:r>
              <a:rPr lang="nl" sz="2800">
                <a:solidFill>
                  <a:srgbClr val="FF0000"/>
                </a:solidFill>
              </a:rPr>
              <a:t>III.2. Mentale proces theorieën</a:t>
            </a:r>
            <a:endParaRPr sz="280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Complex leren</a:t>
            </a:r>
            <a:endParaRPr sz="2800"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nl" sz="28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 Toegepaste Leerpsychologie</a:t>
            </a:r>
            <a:endParaRPr sz="28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6"/>
          <p:cNvSpPr txBox="1">
            <a:spLocks noGrp="1"/>
          </p:cNvSpPr>
          <p:nvPr>
            <p:ph type="body" idx="1"/>
          </p:nvPr>
        </p:nvSpPr>
        <p:spPr>
          <a:xfrm>
            <a:off x="304800" y="304800"/>
            <a:ext cx="868680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Aanvankelijk: Ontsnapping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(licht)         (schok)     	    (lopen)    (einde van schok)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              US (+UR)             R               Sr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verloop van tijd: Vermijding met extra bekrachtiging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(licht)       (vrees)      (lopen)    (vrees stopt)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CS            CR           R           Sr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cxnSp>
        <p:nvCxnSpPr>
          <p:cNvPr id="266" name="Google Shape;266;p46"/>
          <p:cNvCxnSpPr/>
          <p:nvPr/>
        </p:nvCxnSpPr>
        <p:spPr>
          <a:xfrm>
            <a:off x="1143000" y="1981200"/>
            <a:ext cx="762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67" name="Google Shape;267;p46"/>
          <p:cNvSpPr/>
          <p:nvPr/>
        </p:nvSpPr>
        <p:spPr>
          <a:xfrm>
            <a:off x="838200" y="4953000"/>
            <a:ext cx="1600201" cy="850900"/>
          </a:xfrm>
          <a:custGeom>
            <a:avLst/>
            <a:gdLst/>
            <a:ahLst/>
            <a:cxnLst/>
            <a:rect l="l" t="t" r="r" b="b"/>
            <a:pathLst>
              <a:path w="1536" h="584" extrusionOk="0">
                <a:moveTo>
                  <a:pt x="0" y="48"/>
                </a:moveTo>
                <a:cubicBezTo>
                  <a:pt x="304" y="316"/>
                  <a:pt x="608" y="584"/>
                  <a:pt x="864" y="576"/>
                </a:cubicBezTo>
                <a:cubicBezTo>
                  <a:pt x="1120" y="568"/>
                  <a:pt x="1424" y="96"/>
                  <a:pt x="1536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68" name="Google Shape;268;p46"/>
          <p:cNvCxnSpPr/>
          <p:nvPr/>
        </p:nvCxnSpPr>
        <p:spPr>
          <a:xfrm>
            <a:off x="3657600" y="1981200"/>
            <a:ext cx="762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69" name="Google Shape;269;p46"/>
          <p:cNvSpPr/>
          <p:nvPr/>
        </p:nvSpPr>
        <p:spPr>
          <a:xfrm>
            <a:off x="1116012" y="4868862"/>
            <a:ext cx="2519360" cy="1012826"/>
          </a:xfrm>
          <a:custGeom>
            <a:avLst/>
            <a:gdLst/>
            <a:ahLst/>
            <a:cxnLst/>
            <a:rect l="l" t="t" r="r" b="b"/>
            <a:pathLst>
              <a:path w="1968" h="640" extrusionOk="0">
                <a:moveTo>
                  <a:pt x="0" y="0"/>
                </a:moveTo>
                <a:cubicBezTo>
                  <a:pt x="628" y="304"/>
                  <a:pt x="1256" y="608"/>
                  <a:pt x="1584" y="624"/>
                </a:cubicBezTo>
                <a:cubicBezTo>
                  <a:pt x="1912" y="640"/>
                  <a:pt x="1904" y="192"/>
                  <a:pt x="1968" y="96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0" name="Google Shape;270;p46"/>
          <p:cNvSpPr txBox="1"/>
          <p:nvPr/>
        </p:nvSpPr>
        <p:spPr>
          <a:xfrm>
            <a:off x="533400" y="5715000"/>
            <a:ext cx="21051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 gevolg van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CS-US paring</a:t>
            </a:r>
            <a:endParaRPr/>
          </a:p>
        </p:txBody>
      </p:sp>
      <p:sp>
        <p:nvSpPr>
          <p:cNvPr id="271" name="Google Shape;271;p46"/>
          <p:cNvSpPr txBox="1"/>
          <p:nvPr/>
        </p:nvSpPr>
        <p:spPr>
          <a:xfrm>
            <a:off x="3581400" y="5638800"/>
            <a:ext cx="39672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 gevolg van Sr (vrees stopt)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wordt CS-R asso sterker</a:t>
            </a:r>
            <a:endParaRPr/>
          </a:p>
        </p:txBody>
      </p:sp>
      <p:cxnSp>
        <p:nvCxnSpPr>
          <p:cNvPr id="272" name="Google Shape;272;p46"/>
          <p:cNvCxnSpPr/>
          <p:nvPr/>
        </p:nvCxnSpPr>
        <p:spPr>
          <a:xfrm>
            <a:off x="1187450" y="4797425"/>
            <a:ext cx="838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3" name="Google Shape;273;p46"/>
          <p:cNvCxnSpPr/>
          <p:nvPr/>
        </p:nvCxnSpPr>
        <p:spPr>
          <a:xfrm>
            <a:off x="2627312" y="4797425"/>
            <a:ext cx="792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4" name="Google Shape;274;p46"/>
          <p:cNvCxnSpPr/>
          <p:nvPr/>
        </p:nvCxnSpPr>
        <p:spPr>
          <a:xfrm>
            <a:off x="3851275" y="4797425"/>
            <a:ext cx="838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5" name="Google Shape;275;p46"/>
          <p:cNvCxnSpPr/>
          <p:nvPr/>
        </p:nvCxnSpPr>
        <p:spPr>
          <a:xfrm>
            <a:off x="5292725" y="1989137"/>
            <a:ext cx="762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76" name="Google Shape;276;p46"/>
          <p:cNvSpPr/>
          <p:nvPr/>
        </p:nvSpPr>
        <p:spPr>
          <a:xfrm>
            <a:off x="228600" y="762000"/>
            <a:ext cx="8159750" cy="2514600"/>
          </a:xfrm>
          <a:prstGeom prst="flowChartProcess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7" name="Google Shape;277;p46"/>
          <p:cNvSpPr txBox="1"/>
          <p:nvPr/>
        </p:nvSpPr>
        <p:spPr>
          <a:xfrm>
            <a:off x="250825" y="3505200"/>
            <a:ext cx="8131200" cy="304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8" name="Google Shape;278;p46"/>
          <p:cNvSpPr/>
          <p:nvPr/>
        </p:nvSpPr>
        <p:spPr>
          <a:xfrm>
            <a:off x="838200" y="2057400"/>
            <a:ext cx="3886200" cy="1092200"/>
          </a:xfrm>
          <a:custGeom>
            <a:avLst/>
            <a:gdLst/>
            <a:ahLst/>
            <a:cxnLst/>
            <a:rect l="l" t="t" r="r" b="b"/>
            <a:pathLst>
              <a:path w="1968" h="640" extrusionOk="0">
                <a:moveTo>
                  <a:pt x="0" y="0"/>
                </a:moveTo>
                <a:cubicBezTo>
                  <a:pt x="628" y="304"/>
                  <a:pt x="1256" y="608"/>
                  <a:pt x="1584" y="624"/>
                </a:cubicBezTo>
                <a:cubicBezTo>
                  <a:pt x="1912" y="640"/>
                  <a:pt x="1904" y="192"/>
                  <a:pt x="1968" y="96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Google Shape;279;p46"/>
          <p:cNvSpPr txBox="1"/>
          <p:nvPr/>
        </p:nvSpPr>
        <p:spPr>
          <a:xfrm>
            <a:off x="5029200" y="2362200"/>
            <a:ext cx="2928900" cy="8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 gevolg van einde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 wordt CS-R sterker</a:t>
            </a:r>
            <a:endParaRPr/>
          </a:p>
        </p:txBody>
      </p:sp>
      <p:sp>
        <p:nvSpPr>
          <p:cNvPr id="280" name="Google Shape;280;p46"/>
          <p:cNvSpPr txBox="1"/>
          <p:nvPr/>
        </p:nvSpPr>
        <p:spPr>
          <a:xfrm>
            <a:off x="900112" y="0"/>
            <a:ext cx="7278600" cy="8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Essentie:Door KC neemt </a:t>
            </a:r>
            <a:r>
              <a:rPr lang="nl" sz="2400" b="1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stoppen van vrees </a:t>
            </a:r>
            <a:r>
              <a:rPr lang="nl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functie van de Sr over </a:t>
            </a:r>
            <a:r>
              <a:rPr lang="nl" sz="2400" b="1" i="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 bron van bekrachtiging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7"/>
          <p:cNvSpPr txBox="1">
            <a:spLocks noGrp="1"/>
          </p:cNvSpPr>
          <p:nvPr>
            <p:ph type="body" idx="1"/>
          </p:nvPr>
        </p:nvSpPr>
        <p:spPr>
          <a:xfrm>
            <a:off x="323850" y="620712"/>
            <a:ext cx="8569200" cy="55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(blijvend) succes 2 factoren model: stoppen van vrees als bron van bekrachtiging =&gt; fear of fear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problemen 2 factoren model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° geconditioneerde vrees zou moeten uitdoven en dus ook vermijdingsgedrag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stoppen vrees als Sr is maar tijdelijke oplossing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° problemen met S-R verklaring KC (vb., CR 	verschilt van UR: vb., vrees vs. pijn)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48"/>
          <p:cNvSpPr txBox="1">
            <a:spLocks noGrp="1"/>
          </p:cNvSpPr>
          <p:nvPr>
            <p:ph type="body" idx="1"/>
          </p:nvPr>
        </p:nvSpPr>
        <p:spPr>
          <a:xfrm>
            <a:off x="395275" y="188900"/>
            <a:ext cx="8278800" cy="6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Algemene evaluatie S-R modellen: Verschillende aspecten van procedurele kennis kunnen niet verklaard worden: vb. Effect van veranderingen Sr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*Colwill &amp; Rescorla: 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Sr-revaluatie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heeft effect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=&gt; Sr representatie medieert OC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McFarlane: zwemmen of wandelen naar voedsel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=&gt; 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niet leren van motorische R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=&gt; kan wel leren unit “benaderen voedsel” 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*maar soms geen effect Sr revaluatie: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HABITS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na veel oefening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ACTION vs HABITS (Dickinson)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Maar moeilijk om zeker te zijn van habits 			(= </a:t>
            </a: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afwezigheid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effect Sr revaluatie)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9"/>
          <p:cNvSpPr txBox="1">
            <a:spLocks noGrp="1"/>
          </p:cNvSpPr>
          <p:nvPr>
            <p:ph type="body" idx="1"/>
          </p:nvPr>
        </p:nvSpPr>
        <p:spPr>
          <a:xfrm>
            <a:off x="685800" y="448525"/>
            <a:ext cx="7772400" cy="5647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800"/>
              <a:t>Oefenvraag 34: Welke functie heeft de Sd volgens S-R modellen van operante conditionering?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AutoNum type="alphaLcParenR"/>
            </a:pPr>
            <a:r>
              <a:rPr lang="nl" sz="2800"/>
              <a:t>Het ontlokken van een gedrag.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" sz="2800"/>
              <a:t>Aangeven wanneer R gevolgd wordt door de Sr.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" sz="2800"/>
              <a:t>Het beïnvloeden van de activiteit van exitatorische R-Sr associaties.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" sz="2800"/>
              <a:t>Het versterken van S-R associaties</a:t>
            </a:r>
            <a:endParaRPr sz="2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800"/>
          </a:p>
        </p:txBody>
      </p:sp>
      <p:pic>
        <p:nvPicPr>
          <p:cNvPr id="296" name="Google Shape;296;p49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49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0"/>
          <p:cNvSpPr txBox="1">
            <a:spLocks noGrp="1"/>
          </p:cNvSpPr>
          <p:nvPr>
            <p:ph type="body" idx="1"/>
          </p:nvPr>
        </p:nvSpPr>
        <p:spPr>
          <a:xfrm>
            <a:off x="685800" y="476250"/>
            <a:ext cx="8278800" cy="56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Overzicht: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 Inleiding</a:t>
            </a: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Effecten niet-contingente prikkelaanbieding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Klassieke conditionering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Operante conditionering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III.0. Enkele basistermen en procedures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III.1. Functionele kennis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III.2. Mentale Proces theorieën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III.2.1. Associatieve modellen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III.2.1.1. S-R modellen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lang="nl" sz="24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III.2.1.2. R-Sr en Sd-Sr modellen</a:t>
            </a:r>
            <a:endParaRPr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III.2.2. Propositionele modellen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1"/>
          <p:cNvSpPr txBox="1">
            <a:spLocks noGrp="1"/>
          </p:cNvSpPr>
          <p:nvPr>
            <p:ph type="body" idx="1"/>
          </p:nvPr>
        </p:nvSpPr>
        <p:spPr>
          <a:xfrm>
            <a:off x="241800" y="244350"/>
            <a:ext cx="90360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III.2.1.2. R-Sr en Sd-Sr modellen: </a:t>
            </a:r>
            <a:r>
              <a:rPr lang="nl" sz="2800" b="0" i="1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leren over Sr</a:t>
            </a:r>
            <a:endParaRPr sz="2800" b="0" i="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De kern van R-Sr modellen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Sr bepaalt gedrag / gedrag is gericht op verkrijgen Sr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via R-Sr associati</a:t>
            </a:r>
            <a:r>
              <a:rPr lang="nl" sz="2800"/>
              <a:t>e: 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activatie Sr activeert R</a:t>
            </a:r>
            <a:endParaRPr sz="2800"/>
          </a:p>
          <a:p>
            <a:pPr marL="8001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(zie figuur op volgende pagina =  “ideomotor theory”)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maar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weinig uitgewerkte R-Sr modellen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studie KC is makkelijker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geloof dat vorming R-Sr = vorming S-S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maar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R-Sr is niet voldoende: zie rol Sd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2"/>
          <p:cNvSpPr txBox="1">
            <a:spLocks noGrp="1"/>
          </p:cNvSpPr>
          <p:nvPr>
            <p:ph type="body" idx="1"/>
          </p:nvPr>
        </p:nvSpPr>
        <p:spPr>
          <a:xfrm>
            <a:off x="685800" y="228600"/>
            <a:ext cx="81345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/>
              <a:t>R-Sr model 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zonder Sd</a:t>
            </a:r>
            <a:endParaRPr/>
          </a:p>
        </p:txBody>
      </p:sp>
      <p:sp>
        <p:nvSpPr>
          <p:cNvPr id="313" name="Google Shape;313;p52"/>
          <p:cNvSpPr txBox="1"/>
          <p:nvPr/>
        </p:nvSpPr>
        <p:spPr>
          <a:xfrm>
            <a:off x="468312" y="2492375"/>
            <a:ext cx="19176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Omgeving: Sr</a:t>
            </a:r>
            <a:endParaRPr/>
          </a:p>
        </p:txBody>
      </p:sp>
      <p:sp>
        <p:nvSpPr>
          <p:cNvPr id="314" name="Google Shape;314;p52"/>
          <p:cNvSpPr txBox="1"/>
          <p:nvPr/>
        </p:nvSpPr>
        <p:spPr>
          <a:xfrm>
            <a:off x="6943725" y="2514600"/>
            <a:ext cx="10209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gedrag</a:t>
            </a:r>
            <a:endParaRPr/>
          </a:p>
        </p:txBody>
      </p:sp>
      <p:sp>
        <p:nvSpPr>
          <p:cNvPr id="315" name="Google Shape;315;p52"/>
          <p:cNvSpPr txBox="1"/>
          <p:nvPr/>
        </p:nvSpPr>
        <p:spPr>
          <a:xfrm>
            <a:off x="2987675" y="1844675"/>
            <a:ext cx="3456000" cy="2305200"/>
          </a:xfrm>
          <a:prstGeom prst="rect">
            <a:avLst/>
          </a:prstGeom>
          <a:solidFill>
            <a:srgbClr val="BFBFB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52"/>
          <p:cNvSpPr txBox="1"/>
          <p:nvPr/>
        </p:nvSpPr>
        <p:spPr>
          <a:xfrm>
            <a:off x="3381375" y="876300"/>
            <a:ext cx="2668500" cy="8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Verleden: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Herhaaldelijk R - Sr</a:t>
            </a:r>
            <a:endParaRPr/>
          </a:p>
        </p:txBody>
      </p:sp>
      <p:sp>
        <p:nvSpPr>
          <p:cNvPr id="317" name="Google Shape;317;p52"/>
          <p:cNvSpPr/>
          <p:nvPr/>
        </p:nvSpPr>
        <p:spPr>
          <a:xfrm>
            <a:off x="4643437" y="1708150"/>
            <a:ext cx="216000" cy="806400"/>
          </a:xfrm>
          <a:prstGeom prst="downArrow">
            <a:avLst>
              <a:gd name="adj1" fmla="val 18709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8" name="Google Shape;318;p52"/>
          <p:cNvSpPr txBox="1"/>
          <p:nvPr/>
        </p:nvSpPr>
        <p:spPr>
          <a:xfrm>
            <a:off x="4044950" y="2536825"/>
            <a:ext cx="14844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R--------Sr</a:t>
            </a:r>
            <a:endParaRPr/>
          </a:p>
        </p:txBody>
      </p:sp>
      <p:sp>
        <p:nvSpPr>
          <p:cNvPr id="319" name="Google Shape;319;p52"/>
          <p:cNvSpPr/>
          <p:nvPr/>
        </p:nvSpPr>
        <p:spPr>
          <a:xfrm>
            <a:off x="1712912" y="2998787"/>
            <a:ext cx="3651300" cy="358800"/>
          </a:xfrm>
          <a:prstGeom prst="curvedUpArrow">
            <a:avLst>
              <a:gd name="adj1" fmla="val 20539"/>
              <a:gd name="adj2" fmla="val 21335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0" name="Google Shape;320;p52"/>
          <p:cNvSpPr/>
          <p:nvPr/>
        </p:nvSpPr>
        <p:spPr>
          <a:xfrm>
            <a:off x="4211637" y="2954337"/>
            <a:ext cx="3456000" cy="474600"/>
          </a:xfrm>
          <a:prstGeom prst="curvedUpArrow">
            <a:avLst>
              <a:gd name="adj1" fmla="val 20117"/>
              <a:gd name="adj2" fmla="val 21111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1" name="Google Shape;321;p52"/>
          <p:cNvSpPr/>
          <p:nvPr/>
        </p:nvSpPr>
        <p:spPr>
          <a:xfrm>
            <a:off x="4643437" y="2654300"/>
            <a:ext cx="216000" cy="230100"/>
          </a:xfrm>
          <a:prstGeom prst="leftArrow">
            <a:avLst>
              <a:gd name="adj1" fmla="val 108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53"/>
          <p:cNvSpPr txBox="1">
            <a:spLocks noGrp="1"/>
          </p:cNvSpPr>
          <p:nvPr>
            <p:ph type="body" idx="1"/>
          </p:nvPr>
        </p:nvSpPr>
        <p:spPr>
          <a:xfrm>
            <a:off x="685800" y="228600"/>
            <a:ext cx="7772400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Hoe kan Sd invloed hebben in R-Sr model?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Context afhankelijke R-Sr associaties</a:t>
            </a:r>
            <a:endParaRPr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“feature positive”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	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“feature negative”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				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(merk op: + en – aan kant van R)</a:t>
            </a:r>
            <a:endParaRPr/>
          </a:p>
        </p:txBody>
      </p:sp>
      <p:pic>
        <p:nvPicPr>
          <p:cNvPr id="327" name="Google Shape;327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1475" y="1229688"/>
            <a:ext cx="3028950" cy="1971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7688" y="3640525"/>
            <a:ext cx="2676525" cy="188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4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2074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Vorming van Sd-Sr associaties</a:t>
            </a:r>
            <a:endParaRPr>
              <a:solidFill>
                <a:srgbClr val="FF0000"/>
              </a:solidFill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impact Sd via activatie Sr: 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zie indirecte Sd-R relatie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Faze 1: toon: knop -voedsel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Faze 2: hendel - voedsel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Test: toon doet op hendel duwen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endParaRPr sz="280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Denken =&gt; Actie (zie Ideomotor theory)</a:t>
            </a:r>
            <a:endParaRPr/>
          </a:p>
        </p:txBody>
      </p:sp>
      <p:pic>
        <p:nvPicPr>
          <p:cNvPr id="334" name="Google Shape;334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6525" y="3542133"/>
            <a:ext cx="5427575" cy="119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5"/>
          <p:cNvSpPr txBox="1">
            <a:spLocks noGrp="1"/>
          </p:cNvSpPr>
          <p:nvPr>
            <p:ph type="body" idx="1"/>
          </p:nvPr>
        </p:nvSpPr>
        <p:spPr>
          <a:xfrm>
            <a:off x="685800" y="228600"/>
            <a:ext cx="81345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"/>
              <a:t>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0" name="Google Shape;340;p55"/>
          <p:cNvSpPr txBox="1"/>
          <p:nvPr/>
        </p:nvSpPr>
        <p:spPr>
          <a:xfrm>
            <a:off x="754062" y="2730500"/>
            <a:ext cx="19701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Omgeving: Sd</a:t>
            </a:r>
            <a:endParaRPr/>
          </a:p>
        </p:txBody>
      </p:sp>
      <p:sp>
        <p:nvSpPr>
          <p:cNvPr id="341" name="Google Shape;341;p55"/>
          <p:cNvSpPr txBox="1"/>
          <p:nvPr/>
        </p:nvSpPr>
        <p:spPr>
          <a:xfrm>
            <a:off x="6918325" y="2735262"/>
            <a:ext cx="10209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gedrag</a:t>
            </a:r>
            <a:endParaRPr/>
          </a:p>
        </p:txBody>
      </p:sp>
      <p:sp>
        <p:nvSpPr>
          <p:cNvPr id="342" name="Google Shape;342;p55"/>
          <p:cNvSpPr txBox="1"/>
          <p:nvPr/>
        </p:nvSpPr>
        <p:spPr>
          <a:xfrm>
            <a:off x="3062287" y="1957387"/>
            <a:ext cx="3456000" cy="2305200"/>
          </a:xfrm>
          <a:prstGeom prst="rect">
            <a:avLst/>
          </a:prstGeom>
          <a:solidFill>
            <a:srgbClr val="BFBFB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3" name="Google Shape;343;p55"/>
          <p:cNvSpPr txBox="1"/>
          <p:nvPr/>
        </p:nvSpPr>
        <p:spPr>
          <a:xfrm>
            <a:off x="2671762" y="876300"/>
            <a:ext cx="3943500" cy="8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Verleden: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Herhaaldelijk R – Sr én Sd -Sr</a:t>
            </a:r>
            <a:endParaRPr/>
          </a:p>
        </p:txBody>
      </p:sp>
      <p:sp>
        <p:nvSpPr>
          <p:cNvPr id="344" name="Google Shape;344;p55"/>
          <p:cNvSpPr/>
          <p:nvPr/>
        </p:nvSpPr>
        <p:spPr>
          <a:xfrm>
            <a:off x="4643437" y="1708150"/>
            <a:ext cx="216000" cy="806400"/>
          </a:xfrm>
          <a:prstGeom prst="downArrow">
            <a:avLst>
              <a:gd name="adj1" fmla="val 18709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5" name="Google Shape;345;p55"/>
          <p:cNvSpPr txBox="1"/>
          <p:nvPr/>
        </p:nvSpPr>
        <p:spPr>
          <a:xfrm>
            <a:off x="3973512" y="2574925"/>
            <a:ext cx="15096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           Sr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6" name="Google Shape;346;p55"/>
          <p:cNvSpPr/>
          <p:nvPr/>
        </p:nvSpPr>
        <p:spPr>
          <a:xfrm rot="10800000" flipH="1">
            <a:off x="2344737" y="2200225"/>
            <a:ext cx="1873200" cy="374700"/>
          </a:xfrm>
          <a:prstGeom prst="curvedUpArrow">
            <a:avLst>
              <a:gd name="adj1" fmla="val 19438"/>
              <a:gd name="adj2" fmla="val 21060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7" name="Google Shape;347;p55"/>
          <p:cNvSpPr/>
          <p:nvPr/>
        </p:nvSpPr>
        <p:spPr>
          <a:xfrm>
            <a:off x="4140200" y="3367087"/>
            <a:ext cx="3456000" cy="474600"/>
          </a:xfrm>
          <a:prstGeom prst="curvedUpArrow">
            <a:avLst>
              <a:gd name="adj1" fmla="val 20117"/>
              <a:gd name="adj2" fmla="val 21111"/>
              <a:gd name="adj3" fmla="val 54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8" name="Google Shape;348;p55"/>
          <p:cNvSpPr/>
          <p:nvPr/>
        </p:nvSpPr>
        <p:spPr>
          <a:xfrm flipH="1">
            <a:off x="4629112" y="2803525"/>
            <a:ext cx="195300" cy="225300"/>
          </a:xfrm>
          <a:prstGeom prst="leftArrow">
            <a:avLst>
              <a:gd name="adj1" fmla="val 108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9" name="Google Shape;349;p55"/>
          <p:cNvSpPr/>
          <p:nvPr/>
        </p:nvSpPr>
        <p:spPr>
          <a:xfrm>
            <a:off x="4511675" y="3074987"/>
            <a:ext cx="216000" cy="230100"/>
          </a:xfrm>
          <a:prstGeom prst="leftArrow">
            <a:avLst>
              <a:gd name="adj1" fmla="val 108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50" name="Google Shape;350;p55"/>
          <p:cNvCxnSpPr/>
          <p:nvPr/>
        </p:nvCxnSpPr>
        <p:spPr>
          <a:xfrm>
            <a:off x="4427537" y="2820987"/>
            <a:ext cx="669900" cy="288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1" name="Google Shape;351;p55"/>
          <p:cNvCxnSpPr/>
          <p:nvPr/>
        </p:nvCxnSpPr>
        <p:spPr>
          <a:xfrm rot="10800000" flipH="1">
            <a:off x="4319587" y="3170374"/>
            <a:ext cx="746100" cy="7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nl"/>
              <a:t>Examen: 16 juni 13u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nl"/>
              <a:t>Inhaalexamen: 2 juli 8u30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6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2074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Dickinson (2012): Combinatie Sd-R en R-Sr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Vb. zien hendel doet denken aan drukken wat doet denken aan (lekker) voedsel wat nog meer doet denken aan </a:t>
            </a:r>
            <a:r>
              <a:rPr lang="nl" sz="2800"/>
              <a:t>drukken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combinatie habit (sterke Sd-R) en doelgericht gedrag (sterke R-Sr: drukken om voedsel te krijgen)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id="357" name="Google Shape;357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843" y="1000393"/>
            <a:ext cx="8684175" cy="105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57"/>
          <p:cNvSpPr txBox="1">
            <a:spLocks noGrp="1"/>
          </p:cNvSpPr>
          <p:nvPr>
            <p:ph type="body" idx="1"/>
          </p:nvPr>
        </p:nvSpPr>
        <p:spPr>
          <a:xfrm>
            <a:off x="685800" y="266400"/>
            <a:ext cx="7772400" cy="5829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2800"/>
              <a:t>Oefenvraag 35: Welke functie heeft de Sd volgens R-Sr modellen van operante conditionering waarin Sd-Sr associaties worden verondersteld?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AutoNum type="alphaLcParenR"/>
            </a:pPr>
            <a:r>
              <a:rPr lang="nl" sz="2800"/>
              <a:t>Het rechtstreeks activeren van de R representatie.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" sz="2800"/>
              <a:t>Aangeven wanneer R gevolgd wordt door de Sr.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" sz="2800"/>
              <a:t>Het onrechtstreeks activeren van de R representatie.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nl" sz="2800"/>
              <a:t>Het versterken van R-Sr associaties.</a:t>
            </a:r>
            <a:endParaRPr sz="2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800"/>
          </a:p>
        </p:txBody>
      </p:sp>
      <p:pic>
        <p:nvPicPr>
          <p:cNvPr id="363" name="Google Shape;363;p57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57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58"/>
          <p:cNvSpPr txBox="1">
            <a:spLocks noGrp="1"/>
          </p:cNvSpPr>
          <p:nvPr>
            <p:ph type="body" idx="1"/>
          </p:nvPr>
        </p:nvSpPr>
        <p:spPr>
          <a:xfrm>
            <a:off x="685800" y="381000"/>
            <a:ext cx="8062800" cy="62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III.2.2. Propositionele modellen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III.2.2.1. De kern van propositionele modellen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op gecontroleerde wijze hypotheses over invloed gedrag formuleren en testen (zie VIDEO 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gedrag afhankelijk van proposities over R-Sr relaties die men als waar beschouwt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Vb. Lovibond (2006; Declercq &amp; De Houwer, 2009)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(1) “In ruimte A (Sd) komt schok”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(2) “Schok komt niet als lopen naar ruimte B”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dus lopen naar ruimte B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59"/>
          <p:cNvSpPr txBox="1">
            <a:spLocks noGrp="1"/>
          </p:cNvSpPr>
          <p:nvPr>
            <p:ph type="body" idx="1"/>
          </p:nvPr>
        </p:nvSpPr>
        <p:spPr>
          <a:xfrm>
            <a:off x="647700" y="3838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Voorbeeld shuttle-box</a:t>
            </a:r>
            <a:endParaRPr/>
          </a:p>
        </p:txBody>
      </p:sp>
      <p:pic>
        <p:nvPicPr>
          <p:cNvPr id="375" name="Google Shape;375;p59" descr="FIG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1752600"/>
            <a:ext cx="4088607" cy="32063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6" name="Google Shape;376;p59"/>
          <p:cNvCxnSpPr/>
          <p:nvPr/>
        </p:nvCxnSpPr>
        <p:spPr>
          <a:xfrm rot="10800000" flipH="1">
            <a:off x="5247300" y="1079633"/>
            <a:ext cx="762000" cy="144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7" name="Google Shape;377;p59"/>
          <p:cNvCxnSpPr/>
          <p:nvPr/>
        </p:nvCxnSpPr>
        <p:spPr>
          <a:xfrm rot="10800000" flipH="1">
            <a:off x="1877525" y="1003575"/>
            <a:ext cx="4038600" cy="1600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8" name="Google Shape;378;p59"/>
          <p:cNvCxnSpPr/>
          <p:nvPr/>
        </p:nvCxnSpPr>
        <p:spPr>
          <a:xfrm>
            <a:off x="2832550" y="4319750"/>
            <a:ext cx="4191000" cy="1066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9" name="Google Shape;379;p59"/>
          <p:cNvCxnSpPr/>
          <p:nvPr/>
        </p:nvCxnSpPr>
        <p:spPr>
          <a:xfrm>
            <a:off x="4805850" y="3852050"/>
            <a:ext cx="1981200" cy="1447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0" name="Google Shape;380;p59"/>
          <p:cNvCxnSpPr/>
          <p:nvPr/>
        </p:nvCxnSpPr>
        <p:spPr>
          <a:xfrm rot="10800000">
            <a:off x="914400" y="3733800"/>
            <a:ext cx="3124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81" name="Google Shape;381;p59"/>
          <p:cNvSpPr txBox="1"/>
          <p:nvPr/>
        </p:nvSpPr>
        <p:spPr>
          <a:xfrm>
            <a:off x="5916125" y="574667"/>
            <a:ext cx="28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waarschuwingslicht</a:t>
            </a:r>
            <a:endParaRPr/>
          </a:p>
        </p:txBody>
      </p:sp>
      <p:sp>
        <p:nvSpPr>
          <p:cNvPr id="382" name="Google Shape;382;p59"/>
          <p:cNvSpPr txBox="1"/>
          <p:nvPr/>
        </p:nvSpPr>
        <p:spPr>
          <a:xfrm>
            <a:off x="6834300" y="4958950"/>
            <a:ext cx="23097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aparte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ruimtes</a:t>
            </a:r>
            <a:endParaRPr/>
          </a:p>
        </p:txBody>
      </p:sp>
      <p:sp>
        <p:nvSpPr>
          <p:cNvPr id="383" name="Google Shape;383;p59"/>
          <p:cNvSpPr txBox="1"/>
          <p:nvPr/>
        </p:nvSpPr>
        <p:spPr>
          <a:xfrm>
            <a:off x="217300" y="3276600"/>
            <a:ext cx="12687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deurtje</a:t>
            </a:r>
            <a:endParaRPr/>
          </a:p>
        </p:txBody>
      </p:sp>
      <p:sp>
        <p:nvSpPr>
          <p:cNvPr id="384" name="Google Shape;384;p59"/>
          <p:cNvSpPr txBox="1"/>
          <p:nvPr/>
        </p:nvSpPr>
        <p:spPr>
          <a:xfrm>
            <a:off x="762000" y="6248400"/>
            <a:ext cx="6668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(variant: one-way box: 1 plaats is steeds</a:t>
            </a:r>
            <a:r>
              <a:rPr lang="nl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veilig)</a:t>
            </a:r>
            <a:endParaRPr/>
          </a:p>
        </p:txBody>
      </p:sp>
      <p:pic>
        <p:nvPicPr>
          <p:cNvPr id="385" name="Google Shape;385;p59" descr="MCAN04325_0000[1]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80350" y="3361500"/>
            <a:ext cx="790576" cy="607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60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1345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III.2.2.2. Algemene evaluatie propositionele modellen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OC is gevolg van causaal leren: 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studie Watson: Meer plezier als beweging object afhankelijk is van eigen gedrag =&gt; baby’s zijn in staat om causaal verband te zien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zie video causaal redeneren en tool use in kraaien)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Leren over aard van relatie is belangrijk (zie AARR) 	=&gt; kan enkel in propositionele modellen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(zie video MTS bij honden / NAAR)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5" name="Google Shape;395;p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750" y="1652400"/>
            <a:ext cx="8684275" cy="2724075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61"/>
          <p:cNvSpPr txBox="1"/>
          <p:nvPr/>
        </p:nvSpPr>
        <p:spPr>
          <a:xfrm>
            <a:off x="827087" y="620712"/>
            <a:ext cx="12636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NAARR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1" name="Google Shape;401;p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35150" y="476250"/>
            <a:ext cx="6048376" cy="6127750"/>
          </a:xfrm>
          <a:prstGeom prst="rect">
            <a:avLst/>
          </a:prstGeom>
          <a:noFill/>
          <a:ln>
            <a:noFill/>
          </a:ln>
        </p:spPr>
      </p:pic>
      <p:sp>
        <p:nvSpPr>
          <p:cNvPr id="402" name="Google Shape;402;p62"/>
          <p:cNvSpPr txBox="1"/>
          <p:nvPr/>
        </p:nvSpPr>
        <p:spPr>
          <a:xfrm>
            <a:off x="468312" y="333375"/>
            <a:ext cx="1039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AARR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63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1345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irrationeel gedrag: Kan in propositioneel model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*foutieve proposities: omwille van foute 			sampling of foute instructies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*foutief redeneren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*automatische effecten oude proposities: Eens 	propositie gevormd is, kan invloed automatisch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irrationaliteit kan dus in een rationeel systeem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64"/>
          <p:cNvSpPr txBox="1">
            <a:spLocks noGrp="1"/>
          </p:cNvSpPr>
          <p:nvPr>
            <p:ph type="body" idx="1"/>
          </p:nvPr>
        </p:nvSpPr>
        <p:spPr>
          <a:xfrm>
            <a:off x="685800" y="381000"/>
            <a:ext cx="77724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Box 3.5: Is bekrachtiging wenselijk?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mogelijk negatief effect op “intrinsieke” motivatie = “doen om te doen”</a:t>
            </a:r>
            <a:endParaRPr/>
          </a:p>
          <a:p>
            <a:pPr marL="10668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vb.: tekenen, studeren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668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Experiment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- Faze 1: puzzels zonder geld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- Faze 2: puzzels zonder of met geld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- Faze 3: puzzels zonder geld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minder puzzels als geld in Faze 2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« a reward a day makes work out of play »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65"/>
          <p:cNvSpPr txBox="1">
            <a:spLocks noGrp="1"/>
          </p:cNvSpPr>
          <p:nvPr>
            <p:ph type="body" idx="1"/>
          </p:nvPr>
        </p:nvSpPr>
        <p:spPr>
          <a:xfrm>
            <a:off x="468312" y="115887"/>
            <a:ext cx="81345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Maar geen tegenstelling Self-Determination-Theory (SDT) versus operante conditionering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 / bekrachtiging = effect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als R-Sr relatie leidt tot toename freq. R, dan is dit per definitie bekrachtig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ing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Sr is bekrachtig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als R-Sr relatie leidt tot toename frequentie R =&gt; of iets bekrachtiger is moet empirisch bepaald worden, niet a priori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maar R-Sr relatie zal niet steeds leiden tot toename (vb., context: voedsel is straf als al te veel gegeten): 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beloning is niet zelfde als bekrachtiger</a:t>
            </a:r>
            <a:endParaRPr sz="2800" b="0" i="0" u="non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>
              <a:solidFill>
                <a:srgbClr val="FF0000"/>
              </a:solidFill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SDT = theorie / mentaal proces verklaring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verklaart en maakt voorspellingen over bekrachtiging (wanneer R-Sr relatie leidt tot toename frequentie van R)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9"/>
          <p:cNvSpPr txBox="1">
            <a:spLocks noGrp="1"/>
          </p:cNvSpPr>
          <p:nvPr>
            <p:ph type="title"/>
          </p:nvPr>
        </p:nvSpPr>
        <p:spPr>
          <a:xfrm>
            <a:off x="656100" y="277000"/>
            <a:ext cx="7772400" cy="114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nl" sz="4400" b="0" i="0" u="sng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 Proces theorieën</a:t>
            </a:r>
            <a:endParaRPr/>
          </a:p>
        </p:txBody>
      </p:sp>
      <p:sp>
        <p:nvSpPr>
          <p:cNvPr id="216" name="Google Shape;216;p3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Doel: Verklaren van procedurele kennis OC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Twee types: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1. Associatieve modellen: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*S-R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*R - Sr, Sd - Sr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2. Propositionele modellen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66"/>
          <p:cNvSpPr txBox="1">
            <a:spLocks noGrp="1"/>
          </p:cNvSpPr>
          <p:nvPr>
            <p:ph type="body" idx="1"/>
          </p:nvPr>
        </p:nvSpPr>
        <p:spPr>
          <a:xfrm>
            <a:off x="685800" y="457200"/>
            <a:ext cx="81345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Functioneel-cognitief kader: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-"/>
            </a:pP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Verschillende benaderingen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-"/>
            </a:pP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 beide hun waarde hebben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-"/>
            </a:pP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 mekaar kunnen versterken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“Het benoemen van een prikkel als bekrachtiger zegt dus niet </a:t>
            </a:r>
            <a:r>
              <a:rPr lang="nl" sz="32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waarom </a:t>
            </a: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prikkel die functie heeft, maar het zegt wel </a:t>
            </a:r>
            <a:r>
              <a:rPr lang="nl" sz="32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 </a:t>
            </a: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het die functie heeft, wat op zich ook al belangrijk is.”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67"/>
          <p:cNvSpPr txBox="1">
            <a:spLocks noGrp="1"/>
          </p:cNvSpPr>
          <p:nvPr>
            <p:ph type="body" idx="1"/>
          </p:nvPr>
        </p:nvSpPr>
        <p:spPr>
          <a:xfrm>
            <a:off x="437525" y="1240850"/>
            <a:ext cx="603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Geef je feedback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hier of via email: 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jan.dehouwer@ugent.be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Zorg goed voor jezelf!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>
              <a:solidFill>
                <a:srgbClr val="000000"/>
              </a:solidFill>
            </a:endParaRPr>
          </a:p>
        </p:txBody>
      </p:sp>
      <p:pic>
        <p:nvPicPr>
          <p:cNvPr id="428" name="Google Shape;428;p67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5905500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429" name="Google Shape;429;p67">
            <a:hlinkClick r:id="rId5"/>
          </p:cNvPr>
          <p:cNvSpPr/>
          <p:nvPr/>
        </p:nvSpPr>
        <p:spPr>
          <a:xfrm>
            <a:off x="0" y="6942667"/>
            <a:ext cx="12600" cy="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0" name="Google Shape;430;p6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593175" y="439824"/>
            <a:ext cx="3550824" cy="520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0"/>
          <p:cNvSpPr txBox="1">
            <a:spLocks noGrp="1"/>
          </p:cNvSpPr>
          <p:nvPr>
            <p:ph type="body" idx="1"/>
          </p:nvPr>
        </p:nvSpPr>
        <p:spPr>
          <a:xfrm>
            <a:off x="468312" y="228600"/>
            <a:ext cx="8424900" cy="58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III.2.1. Associatieve modellen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Effect van Sd: R-Sr verbanden op gedrag wordt gemedieerd door associaties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relatie ===&gt; associatie ===&gt; verandering in 	gedrag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- 2 types van associaties: 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S - R 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R - Sr en Sd - Sr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2" name="Google Shape;222;p40"/>
          <p:cNvSpPr txBox="1"/>
          <p:nvPr/>
        </p:nvSpPr>
        <p:spPr>
          <a:xfrm>
            <a:off x="1984000" y="1902217"/>
            <a:ext cx="2016000" cy="1008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1"/>
          <p:cNvSpPr txBox="1">
            <a:spLocks noGrp="1"/>
          </p:cNvSpPr>
          <p:nvPr>
            <p:ph type="body" idx="1"/>
          </p:nvPr>
        </p:nvSpPr>
        <p:spPr>
          <a:xfrm>
            <a:off x="288450" y="126900"/>
            <a:ext cx="8659500" cy="58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III.2.1.1. S-R modellen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De kern van S-R modellen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Niet leren over Sr, maar door Sr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Sd                 R                 Sr 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R-Sr (teleologische) verklaring vermijden omdat « echte » oorzaken van gedrag aanwezig moeten zijn =&gt; enkel Sd kan oorzaak zijn van R (Sr is er pas na R)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= mechanistische S-R visie (contiguous causation vs. functional causation)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28" name="Google Shape;228;p41"/>
          <p:cNvCxnSpPr/>
          <p:nvPr/>
        </p:nvCxnSpPr>
        <p:spPr>
          <a:xfrm>
            <a:off x="2179962" y="2653875"/>
            <a:ext cx="144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9" name="Google Shape;229;p41"/>
          <p:cNvSpPr/>
          <p:nvPr/>
        </p:nvSpPr>
        <p:spPr>
          <a:xfrm>
            <a:off x="2767350" y="1982317"/>
            <a:ext cx="2755902" cy="558800"/>
          </a:xfrm>
          <a:custGeom>
            <a:avLst/>
            <a:gdLst/>
            <a:ahLst/>
            <a:cxnLst/>
            <a:rect l="l" t="t" r="r" b="b"/>
            <a:pathLst>
              <a:path w="1872" h="488" extrusionOk="0">
                <a:moveTo>
                  <a:pt x="1872" y="440"/>
                </a:moveTo>
                <a:cubicBezTo>
                  <a:pt x="1380" y="220"/>
                  <a:pt x="888" y="0"/>
                  <a:pt x="576" y="8"/>
                </a:cubicBezTo>
                <a:cubicBezTo>
                  <a:pt x="264" y="16"/>
                  <a:pt x="132" y="252"/>
                  <a:pt x="0" y="488"/>
                </a:cubicBezTo>
              </a:path>
            </a:pathLst>
          </a:custGeom>
          <a:noFill/>
          <a:ln w="539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2"/>
          <p:cNvSpPr txBox="1">
            <a:spLocks noGrp="1"/>
          </p:cNvSpPr>
          <p:nvPr>
            <p:ph type="body" idx="1"/>
          </p:nvPr>
        </p:nvSpPr>
        <p:spPr>
          <a:xfrm>
            <a:off x="323850" y="214917"/>
            <a:ext cx="8820000" cy="58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voorbeeld: twee-factoren model van Mowrer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ontsnappings- en vermijdingsleren: R leidt tot afwezigheid negatieve Sr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resulteert in bekrachtiging (toename freq. R)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concreet: shuttle box: als licht, dan schok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- eerst ontsnapping als schock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- dan vermijding als licht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3"/>
          <p:cNvSpPr txBox="1">
            <a:spLocks noGrp="1"/>
          </p:cNvSpPr>
          <p:nvPr>
            <p:ph type="body" idx="1"/>
          </p:nvPr>
        </p:nvSpPr>
        <p:spPr>
          <a:xfrm>
            <a:off x="647700" y="3838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Voorbeeld shuttle-box</a:t>
            </a:r>
            <a:endParaRPr/>
          </a:p>
        </p:txBody>
      </p:sp>
      <p:pic>
        <p:nvPicPr>
          <p:cNvPr id="240" name="Google Shape;240;p43" descr="FIG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1752600"/>
            <a:ext cx="4088607" cy="32063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1" name="Google Shape;241;p43"/>
          <p:cNvCxnSpPr/>
          <p:nvPr/>
        </p:nvCxnSpPr>
        <p:spPr>
          <a:xfrm rot="10800000" flipH="1">
            <a:off x="5247300" y="1079633"/>
            <a:ext cx="762000" cy="144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2" name="Google Shape;242;p43"/>
          <p:cNvCxnSpPr/>
          <p:nvPr/>
        </p:nvCxnSpPr>
        <p:spPr>
          <a:xfrm rot="10800000" flipH="1">
            <a:off x="1877525" y="1003575"/>
            <a:ext cx="4038600" cy="1600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3" name="Google Shape;243;p43"/>
          <p:cNvCxnSpPr/>
          <p:nvPr/>
        </p:nvCxnSpPr>
        <p:spPr>
          <a:xfrm>
            <a:off x="2745750" y="4114800"/>
            <a:ext cx="4191000" cy="1066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4" name="Google Shape;244;p43"/>
          <p:cNvCxnSpPr/>
          <p:nvPr/>
        </p:nvCxnSpPr>
        <p:spPr>
          <a:xfrm>
            <a:off x="4884775" y="3733800"/>
            <a:ext cx="1981200" cy="1447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45" name="Google Shape;245;p43"/>
          <p:cNvCxnSpPr/>
          <p:nvPr/>
        </p:nvCxnSpPr>
        <p:spPr>
          <a:xfrm rot="10800000">
            <a:off x="914400" y="3733800"/>
            <a:ext cx="3124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46" name="Google Shape;246;p43"/>
          <p:cNvSpPr txBox="1"/>
          <p:nvPr/>
        </p:nvSpPr>
        <p:spPr>
          <a:xfrm>
            <a:off x="5916125" y="574667"/>
            <a:ext cx="283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waarschuwingslicht</a:t>
            </a:r>
            <a:endParaRPr/>
          </a:p>
        </p:txBody>
      </p:sp>
      <p:sp>
        <p:nvSpPr>
          <p:cNvPr id="247" name="Google Shape;247;p43"/>
          <p:cNvSpPr txBox="1"/>
          <p:nvPr/>
        </p:nvSpPr>
        <p:spPr>
          <a:xfrm>
            <a:off x="6834300" y="4958950"/>
            <a:ext cx="2309700" cy="8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aparte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ruimtes</a:t>
            </a:r>
            <a:endParaRPr/>
          </a:p>
        </p:txBody>
      </p:sp>
      <p:sp>
        <p:nvSpPr>
          <p:cNvPr id="248" name="Google Shape;248;p43"/>
          <p:cNvSpPr txBox="1"/>
          <p:nvPr/>
        </p:nvSpPr>
        <p:spPr>
          <a:xfrm>
            <a:off x="217300" y="3276600"/>
            <a:ext cx="12687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deurtje</a:t>
            </a:r>
            <a:endParaRPr/>
          </a:p>
        </p:txBody>
      </p:sp>
      <p:sp>
        <p:nvSpPr>
          <p:cNvPr id="249" name="Google Shape;249;p43"/>
          <p:cNvSpPr txBox="1"/>
          <p:nvPr/>
        </p:nvSpPr>
        <p:spPr>
          <a:xfrm>
            <a:off x="762000" y="6248400"/>
            <a:ext cx="66681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(variant: one-way box: 1 plaats is steeds</a:t>
            </a:r>
            <a:r>
              <a:rPr lang="nl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veilig)</a:t>
            </a:r>
            <a:endParaRPr/>
          </a:p>
        </p:txBody>
      </p:sp>
      <p:pic>
        <p:nvPicPr>
          <p:cNvPr id="250" name="Google Shape;250;p43" descr="MCAN04325_0000[1]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80350" y="3361500"/>
            <a:ext cx="790576" cy="607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4"/>
          <p:cNvSpPr txBox="1">
            <a:spLocks noGrp="1"/>
          </p:cNvSpPr>
          <p:nvPr>
            <p:ph type="body" idx="1"/>
          </p:nvPr>
        </p:nvSpPr>
        <p:spPr>
          <a:xfrm>
            <a:off x="323850" y="214917"/>
            <a:ext cx="8820000" cy="58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maar hoe kan afwezigheid Sr effect hebben?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is probleem voor S-R want aanwezigheid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Sr is nodig voor versterken S-R relatie	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bij ontsnappen is er Sr (stoppen van iets negatief)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bij vermijden is er geen Sr =&gt; uitdoving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5"/>
          <p:cNvSpPr txBox="1">
            <a:spLocks noGrp="1"/>
          </p:cNvSpPr>
          <p:nvPr>
            <p:ph type="body" idx="1"/>
          </p:nvPr>
        </p:nvSpPr>
        <p:spPr>
          <a:xfrm>
            <a:off x="685800" y="404812"/>
            <a:ext cx="8062800" cy="60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Mowrer: 2 factoren theorie van vermijdings</a:t>
            </a:r>
            <a:r>
              <a:rPr lang="nl" sz="2800"/>
              <a:t>leren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Tijdens ontsnapping: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° lichtje-lopen associatie versterkt door stoppen van schok = S-R visie 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 met pijnreductie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als Sr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° lichtje-vrees associatie versterkt door samen voorkomen lichtje en vrees (ontlokt door schok) = S-R visie klassieke conditionering (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KC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Tijdens vermijding: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° lichtje-lopen associatie versterkt door stoppen van geconditioneerde vrees voor lichtje (= S-R visie </a:t>
            </a:r>
            <a:r>
              <a:rPr lang="nl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 met vreesreductie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als Sr)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omwille van KC </a:t>
            </a:r>
            <a:r>
              <a:rPr lang="nl" sz="2800"/>
              <a:t>is er een</a:t>
            </a:r>
            <a:r>
              <a:rPr lang="nl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bekrachtigend element (Sr) tijdens vermijding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1930</Words>
  <Application>Microsoft Office PowerPoint</Application>
  <PresentationFormat>Diavoorstelling (4:3)</PresentationFormat>
  <Paragraphs>255</Paragraphs>
  <Slides>31</Slides>
  <Notes>31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3</vt:i4>
      </vt:variant>
      <vt:variant>
        <vt:lpstr>Diatitels</vt:lpstr>
      </vt:variant>
      <vt:variant>
        <vt:i4>31</vt:i4>
      </vt:variant>
    </vt:vector>
  </HeadingPairs>
  <TitlesOfParts>
    <vt:vector size="36" baseType="lpstr">
      <vt:lpstr>Arial</vt:lpstr>
      <vt:lpstr>Times New Roman</vt:lpstr>
      <vt:lpstr>Simple Light</vt:lpstr>
      <vt:lpstr>Standaardontwerp</vt:lpstr>
      <vt:lpstr>Standaardontwerp</vt:lpstr>
      <vt:lpstr>Overzicht cursus:</vt:lpstr>
      <vt:lpstr>Examen: 16 juni 13u Inhaalexamen: 2 juli 8u30</vt:lpstr>
      <vt:lpstr>III.2. Proces theorieën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Overzicht cursus:</dc:title>
  <dc:creator>Jan De Houwer</dc:creator>
  <cp:lastModifiedBy>Jan De Houwer</cp:lastModifiedBy>
  <cp:revision>1</cp:revision>
  <dcterms:modified xsi:type="dcterms:W3CDTF">2020-04-21T08:54:36Z</dcterms:modified>
</cp:coreProperties>
</file>